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9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99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48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0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40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5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4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92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24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90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84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38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7D66-212E-4DC0-A6CF-B9AA21DB4F92}" type="datetimeFigureOut">
              <a:rPr lang="en-GB" smtClean="0"/>
              <a:t>11/02/2020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5AF21-E8EC-4CE6-A9AE-003F769E2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30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tudentbursary.education.gov.uk/w/webpage/student-bursary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gov.uk/guidance/16-to-19-education-financial-support-for-students#bursaries-for-vulnerable-group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v.uk/government/news/new-support-for-young-care-leavers-starting-an-apprenticeship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ded Corner 21"/>
          <p:cNvSpPr/>
          <p:nvPr/>
        </p:nvSpPr>
        <p:spPr>
          <a:xfrm>
            <a:off x="6099309" y="3269223"/>
            <a:ext cx="5791200" cy="3231535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Pentagon 16"/>
          <p:cNvSpPr/>
          <p:nvPr/>
        </p:nvSpPr>
        <p:spPr>
          <a:xfrm rot="10800000">
            <a:off x="208573" y="3600606"/>
            <a:ext cx="5906477" cy="2900151"/>
          </a:xfrm>
          <a:prstGeom prst="homePlate">
            <a:avLst/>
          </a:prstGeom>
          <a:solidFill>
            <a:srgbClr val="AC94CC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6350000" y="622847"/>
            <a:ext cx="5556250" cy="2649271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DID YOU KNOW……THAT AS AN APPRENTICE  YOU ARE ENTITLED </a:t>
            </a:r>
          </a:p>
          <a:p>
            <a:r>
              <a:rPr lang="en-GB" sz="1400" b="1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TO AN APPRENTICESHIP OYSTER TRAVEL CARD  WHICH GIVES YOU </a:t>
            </a:r>
          </a:p>
          <a:p>
            <a:r>
              <a:rPr lang="en-GB" sz="1400" b="1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30% OFF YOUR TRAVEL AND BEXLEY LEAVING CARE SERVICE CAN SUPPORT YOU TO APPLY FOR THIS?</a:t>
            </a:r>
          </a:p>
          <a:p>
            <a:endParaRPr lang="en-GB" sz="1400" b="1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4" name="Flowchart: Card 3"/>
          <p:cNvSpPr/>
          <p:nvPr/>
        </p:nvSpPr>
        <p:spPr>
          <a:xfrm>
            <a:off x="468045" y="622848"/>
            <a:ext cx="5843108" cy="2938955"/>
          </a:xfrm>
          <a:prstGeom prst="flowChartPunchedCard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                         </a:t>
            </a:r>
            <a:r>
              <a:rPr lang="en-GB" sz="1400" b="1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DID YOU KNOW……THAT IF YOU  ARE A CARE LEAVER AND  YOU SIGN UP</a:t>
            </a:r>
          </a:p>
          <a:p>
            <a:r>
              <a:rPr lang="en-GB" sz="1400" b="1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      TO AN APPRENTICESHIP THAT  YOU WILL BE ENTITLED TO A ONE OFF £1000</a:t>
            </a:r>
          </a:p>
          <a:p>
            <a:r>
              <a:rPr lang="en-GB" sz="1400" b="1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BURSARY PAYMENT AFTER 3 MONTHS?</a:t>
            </a:r>
          </a:p>
          <a:p>
            <a:endParaRPr lang="en-GB" sz="1400" b="1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sz="1400" b="1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lowchart: Card 4"/>
          <p:cNvSpPr/>
          <p:nvPr/>
        </p:nvSpPr>
        <p:spPr>
          <a:xfrm>
            <a:off x="3665220" y="1800030"/>
            <a:ext cx="5113020" cy="3562350"/>
          </a:xfrm>
          <a:prstGeom prst="flowChartPunchedCard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            </a:t>
            </a:r>
          </a:p>
          <a:p>
            <a:r>
              <a:rPr lang="en-GB" sz="1400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              </a:t>
            </a: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             </a:t>
            </a:r>
          </a:p>
          <a:p>
            <a:r>
              <a:rPr lang="en-GB" sz="1400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         </a:t>
            </a:r>
          </a:p>
          <a:p>
            <a:r>
              <a:rPr lang="en-GB" sz="1400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            DID YOU KNOW……… THAT AS AN APPRENTICE YOU CAN </a:t>
            </a:r>
          </a:p>
          <a:p>
            <a:r>
              <a:rPr lang="en-GB" sz="1400" i="1" dirty="0">
                <a:solidFill>
                  <a:schemeClr val="tx1"/>
                </a:solidFill>
                <a:latin typeface="Bahnschrift SemiBold SemiConden" panose="020B0502040204020203" pitchFamily="34" charset="0"/>
              </a:rPr>
              <a:t>             APPLY FOR A STUDENT NUS CARD WHICH WILL GIVE YOU DISCOUNT   IN MANY LOCAL SHOPS AND RESTAURANTS AND SUTTON LEAVING CARE SERVICE CAN SUPPORT YOU TO APPLY FOR THIS?</a:t>
            </a: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  <a:p>
            <a:endParaRPr lang="en-GB" sz="1400" i="1" dirty="0">
              <a:solidFill>
                <a:schemeClr val="tx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42785" y="99627"/>
            <a:ext cx="1108934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APPRENTICESHIP </a:t>
            </a:r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FACT SHEET FOR YOUNG ADULTS 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</a:t>
            </a:r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EAVING CARE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561" y="1645919"/>
            <a:ext cx="1882235" cy="1195683"/>
          </a:xfrm>
          <a:prstGeom prst="rect">
            <a:avLst/>
          </a:prstGeom>
          <a:ln w="63500" cmpd="sng">
            <a:solidFill>
              <a:schemeClr val="bg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7296" y="3269222"/>
            <a:ext cx="2034031" cy="135355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20311466">
            <a:off x="3920591" y="4553985"/>
            <a:ext cx="118173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30 % OFF ZIZZIS</a:t>
            </a:r>
          </a:p>
        </p:txBody>
      </p:sp>
      <p:sp>
        <p:nvSpPr>
          <p:cNvPr id="12" name="Rectangle 11"/>
          <p:cNvSpPr/>
          <p:nvPr/>
        </p:nvSpPr>
        <p:spPr>
          <a:xfrm rot="1218234">
            <a:off x="7248769" y="4512930"/>
            <a:ext cx="151996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25% OFF HARVESTER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63215" y="3494268"/>
            <a:ext cx="145296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25% TOBY CARVERY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94581" y="2908572"/>
            <a:ext cx="265220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 TO 80% OFF TOP SHOP &amp; TOP MAN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22863" y="4835885"/>
            <a:ext cx="39573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PLUS MANY MORE…</a:t>
            </a:r>
          </a:p>
          <a:p>
            <a:pPr algn="ctr"/>
            <a:r>
              <a:rPr lang="en-US" sz="1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CHECK OUT https://www.totum.com/se/student-discount/</a:t>
            </a:r>
            <a:endParaRPr lang="en-US" sz="1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38455" y="3407729"/>
            <a:ext cx="12735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10% </a:t>
            </a:r>
            <a:r>
              <a:rPr lang="en-US" sz="1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OFF </a:t>
            </a:r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CO-OP </a:t>
            </a:r>
          </a:p>
          <a:p>
            <a:r>
              <a:rPr lang="en-US" sz="1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FOOD SHOPPING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63215" y="3853918"/>
            <a:ext cx="153920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50% TIMBERLAND</a:t>
            </a:r>
            <a:endParaRPr lang="en-US" sz="1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24091" y="3949217"/>
            <a:ext cx="104067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20% OFF 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02419" y="3394278"/>
            <a:ext cx="29889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Bahnschrift SemiBold Condensed" panose="020B0502040204020203" pitchFamily="34" charset="0"/>
              </a:rPr>
              <a:t>DID YOU KNOW….. THAT SUTTON LEAVING CARE SERVICE HAS AN EMPLOYMENT &amp; TRAINING PERSONAL ADVISOR THAT CAN HELP YOU APPLY  FOR APPRENTICEHIPS AND GUIDE &amp; SUPPORT YOU THROUGH THE PROCESS ? </a:t>
            </a:r>
          </a:p>
          <a:p>
            <a:r>
              <a:rPr lang="en-GB" sz="1400" b="1" i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*16-18 year olds can also access this support from their Virtual School Advisor</a:t>
            </a:r>
            <a:endParaRPr lang="en-GB" sz="1200" i="1" dirty="0">
              <a:solidFill>
                <a:srgbClr val="0070C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082" y="5032573"/>
            <a:ext cx="1267452" cy="1267452"/>
          </a:xfrm>
          <a:prstGeom prst="rect">
            <a:avLst/>
          </a:prstGeom>
          <a:ln w="44450" cmpd="sng">
            <a:solidFill>
              <a:schemeClr val="tx1"/>
            </a:solidFill>
          </a:ln>
        </p:spPr>
      </p:pic>
      <p:sp>
        <p:nvSpPr>
          <p:cNvPr id="21" name="TextBox 20"/>
          <p:cNvSpPr txBox="1"/>
          <p:nvPr/>
        </p:nvSpPr>
        <p:spPr>
          <a:xfrm>
            <a:off x="254923" y="3629746"/>
            <a:ext cx="582728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                     </a:t>
            </a:r>
            <a:r>
              <a:rPr lang="en-GB" sz="1400" b="1" i="1" dirty="0">
                <a:latin typeface="Bahnschrift SemiBold Condensed" panose="020B0502040204020203" pitchFamily="34" charset="0"/>
              </a:rPr>
              <a:t>DID YOU KNOW……. THAT AS A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                                      CARE LEAVER ON A LOW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                          APPRENTICESHIP WAGE YOU COULD ALSO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                    APPLY FOR UNIVERSAL CREDIT AND  YOU MAY BE 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            ENTITLED TO OTHER FINANCIAL SUPPORT  FOR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THINGS SUCH AS CHILDCARE, TRAVEL AND EQUIPMENT?  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 </a:t>
            </a:r>
            <a:r>
              <a:rPr lang="en-GB" sz="1400" b="1" i="1" dirty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(</a:t>
            </a:r>
            <a:r>
              <a:rPr lang="en-GB" sz="1100" b="1" i="1" dirty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DEPENDENANT ON AGE , CIRCUMSTANCES, AND FINANCIAL ASSESSMENT) </a:t>
            </a:r>
          </a:p>
          <a:p>
            <a:endParaRPr lang="en-GB" sz="1100" b="1" i="1" dirty="0">
              <a:solidFill>
                <a:srgbClr val="FF0000"/>
              </a:solidFill>
              <a:latin typeface="Bahnschrift SemiBold Condensed" panose="020B0502040204020203" pitchFamily="34" charset="0"/>
            </a:endParaRPr>
          </a:p>
          <a:p>
            <a:endParaRPr lang="en-GB" sz="1100" b="1" i="1" dirty="0">
              <a:solidFill>
                <a:srgbClr val="FF0000"/>
              </a:solidFill>
              <a:latin typeface="Bahnschrift SemiBold Condensed" panose="020B0502040204020203" pitchFamily="34" charset="0"/>
            </a:endParaRPr>
          </a:p>
          <a:p>
            <a:endParaRPr lang="en-GB" sz="1100" b="1" i="1" dirty="0">
              <a:solidFill>
                <a:srgbClr val="FF0000"/>
              </a:solidFill>
              <a:latin typeface="Bahnschrift SemiBold Condensed" panose="020B0502040204020203" pitchFamily="34" charset="0"/>
            </a:endParaRPr>
          </a:p>
          <a:p>
            <a:r>
              <a:rPr lang="en-GB" sz="1100" b="1" i="1" dirty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                                               </a:t>
            </a:r>
          </a:p>
          <a:p>
            <a:endParaRPr lang="en-GB" sz="1100" b="1" i="1" dirty="0">
              <a:solidFill>
                <a:srgbClr val="FF0000"/>
              </a:solidFill>
              <a:latin typeface="Bahnschrift SemiBold Condensed" panose="020B0502040204020203" pitchFamily="34" charset="0"/>
            </a:endParaRPr>
          </a:p>
          <a:p>
            <a:r>
              <a:rPr lang="en-GB" sz="1100" b="1" i="1" dirty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                                                           </a:t>
            </a:r>
          </a:p>
          <a:p>
            <a:r>
              <a:rPr lang="en-GB" sz="1400" b="1" i="1" dirty="0">
                <a:latin typeface="Bahnschrift SemiBold Condensed" panose="020B0502040204020203" pitchFamily="34" charset="0"/>
              </a:rPr>
              <a:t>               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890" y="1494234"/>
            <a:ext cx="1657524" cy="1077391"/>
          </a:xfrm>
          <a:prstGeom prst="rect">
            <a:avLst/>
          </a:prstGeom>
          <a:ln w="47625" cmpd="sng">
            <a:solidFill>
              <a:schemeClr val="bg1"/>
            </a:solidFill>
          </a:ln>
        </p:spPr>
      </p:pic>
      <p:sp>
        <p:nvSpPr>
          <p:cNvPr id="24" name="TextBox 23"/>
          <p:cNvSpPr txBox="1"/>
          <p:nvPr/>
        </p:nvSpPr>
        <p:spPr>
          <a:xfrm>
            <a:off x="2904715" y="6150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27210" y="2825832"/>
            <a:ext cx="29441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hlinkClick r:id="rId6"/>
              </a:rPr>
              <a:t>https://www.gov.uk/government/news/new-support-for-young-care-leavers-starting-an-apprenticeship</a:t>
            </a:r>
            <a:endParaRPr lang="en-GB" sz="1200" dirty="0"/>
          </a:p>
          <a:p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202078" y="1354147"/>
            <a:ext cx="3819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Bahnschrift SemiBold Condensed" panose="020B0502040204020203" pitchFamily="34" charset="0"/>
              </a:rPr>
              <a:t>Young adults leaving care  are entitled to  an additional £1,000 bursary payment once they have passed the  initial training period.  </a:t>
            </a:r>
          </a:p>
          <a:p>
            <a:r>
              <a:rPr lang="en-GB" sz="1200" i="1" dirty="0">
                <a:latin typeface="Bahnschrift SemiBold Condensed" panose="020B0502040204020203" pitchFamily="34" charset="0"/>
              </a:rPr>
              <a:t>The extra financial </a:t>
            </a:r>
          </a:p>
          <a:p>
            <a:r>
              <a:rPr lang="en-GB" sz="1200" i="1" dirty="0">
                <a:latin typeface="Bahnschrift SemiBold Condensed" panose="020B0502040204020203" pitchFamily="34" charset="0"/>
              </a:rPr>
              <a:t>support will be for those aged  16-24 </a:t>
            </a:r>
          </a:p>
          <a:p>
            <a:r>
              <a:rPr lang="en-GB" sz="1200" i="1" dirty="0">
                <a:latin typeface="Bahnschrift SemiBold Condensed" panose="020B0502040204020203" pitchFamily="34" charset="0"/>
              </a:rPr>
              <a:t>and help them  in the first year of </a:t>
            </a:r>
          </a:p>
          <a:p>
            <a:r>
              <a:rPr lang="en-GB" sz="1200" i="1" dirty="0">
                <a:latin typeface="Bahnschrift SemiBold Condensed" panose="020B0502040204020203" pitchFamily="34" charset="0"/>
              </a:rPr>
              <a:t>their apprenticeship</a:t>
            </a:r>
          </a:p>
          <a:p>
            <a:endParaRPr lang="en-GB" sz="1200" i="1" dirty="0">
              <a:latin typeface="Bahnschrift SemiBold Condensed" panose="020B0502040204020203" pitchFamily="34" charset="0"/>
            </a:endParaRP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937260" y="5195267"/>
            <a:ext cx="458838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Bahnschrift SemiBold Condensed" panose="020B0502040204020203" pitchFamily="34" charset="0"/>
                <a:hlinkClick r:id="rId7"/>
              </a:rPr>
              <a:t>https://www.gov.uk/universal-credit</a:t>
            </a:r>
          </a:p>
          <a:p>
            <a:r>
              <a:rPr lang="en-GB" sz="1100" dirty="0">
                <a:latin typeface="Bahnschrift SemiBold Condensed" panose="020B0502040204020203" pitchFamily="34" charset="0"/>
                <a:hlinkClick r:id="rId7"/>
              </a:rPr>
              <a:t> </a:t>
            </a:r>
          </a:p>
          <a:p>
            <a:r>
              <a:rPr lang="en-GB" sz="1100" dirty="0">
                <a:latin typeface="Bahnschrift SemiBold Condensed" panose="020B0502040204020203" pitchFamily="34" charset="0"/>
                <a:hlinkClick r:id="rId7"/>
              </a:rPr>
              <a:t>https://www.gov.uk/guidance/16-to-19-education-financial-support-for-students#bursaries-                for-vulnerable-groups</a:t>
            </a:r>
            <a:endParaRPr lang="en-GB" sz="1100" dirty="0">
              <a:latin typeface="Bahnschrift SemiBold Condensed" panose="020B0502040204020203" pitchFamily="34" charset="0"/>
            </a:endParaRPr>
          </a:p>
          <a:p>
            <a:endParaRPr lang="en-GB" sz="1100" dirty="0">
              <a:latin typeface="Bahnschrift SemiBold Condensed" panose="020B0502040204020203" pitchFamily="34" charset="0"/>
            </a:endParaRPr>
          </a:p>
          <a:p>
            <a:r>
              <a:rPr lang="en-GB" sz="1100" dirty="0">
                <a:latin typeface="Bahnschrift SemiBold Condensed" panose="020B0502040204020203" pitchFamily="34" charset="0"/>
              </a:rPr>
              <a:t>                 </a:t>
            </a:r>
            <a:r>
              <a:rPr lang="en-GB" sz="1100" dirty="0">
                <a:latin typeface="Bahnschrift SemiBold Condensed" panose="020B0502040204020203" pitchFamily="34" charset="0"/>
                <a:hlinkClick r:id="rId8"/>
              </a:rPr>
              <a:t>https://studentbursary.education.gov.uk/w/webpage/student-bursary</a:t>
            </a:r>
            <a:endParaRPr lang="en-GB" sz="1100" dirty="0">
              <a:latin typeface="Bahnschrift SemiBold Condensed" panose="020B0502040204020203" pitchFamily="34" charset="0"/>
            </a:endParaRPr>
          </a:p>
          <a:p>
            <a:endParaRPr lang="en-GB" sz="1100" dirty="0">
              <a:latin typeface="Bahnschrift SemiBold Condensed" panose="020B0502040204020203" pitchFamily="34" charset="0"/>
            </a:endParaRPr>
          </a:p>
          <a:p>
            <a:endParaRPr lang="en-GB" sz="1400" dirty="0"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68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FDEBF862236C4E8FB1D8C2F39241D5" ma:contentTypeVersion="12" ma:contentTypeDescription="Create a new document." ma:contentTypeScope="" ma:versionID="406a853bc360306ec6a50392f4dd8909">
  <xsd:schema xmlns:xsd="http://www.w3.org/2001/XMLSchema" xmlns:xs="http://www.w3.org/2001/XMLSchema" xmlns:p="http://schemas.microsoft.com/office/2006/metadata/properties" xmlns:ns3="fac5bf4d-ff02-460e-b578-fc2734e971e6" xmlns:ns4="25ce2431-cd27-45cc-b500-58ffd2c38fe8" targetNamespace="http://schemas.microsoft.com/office/2006/metadata/properties" ma:root="true" ma:fieldsID="830f30f0da65906b8f2a12fd10ec444b" ns3:_="" ns4:_="">
    <xsd:import namespace="fac5bf4d-ff02-460e-b578-fc2734e971e6"/>
    <xsd:import namespace="25ce2431-cd27-45cc-b500-58ffd2c38f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c5bf4d-ff02-460e-b578-fc2734e971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2431-cd27-45cc-b500-58ffd2c38f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40DCA0-CBB0-4AC6-9248-8A04C64999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CFD090-3BFA-487A-B3EC-097DEA61E142}">
  <ds:schemaRefs>
    <ds:schemaRef ds:uri="fac5bf4d-ff02-460e-b578-fc2734e971e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25ce2431-cd27-45cc-b500-58ffd2c38fe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091CCBF-C1E0-4070-BD2A-AF8572653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c5bf4d-ff02-460e-b578-fc2734e971e6"/>
    <ds:schemaRef ds:uri="25ce2431-cd27-45cc-b500-58ffd2c38f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384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Bahnschrift SemiBold SemiConden</vt:lpstr>
      <vt:lpstr>Calibri</vt:lpstr>
      <vt:lpstr>Calibri Light</vt:lpstr>
      <vt:lpstr>Office Theme</vt:lpstr>
      <vt:lpstr>PowerPoint Presentation</vt:lpstr>
    </vt:vector>
  </TitlesOfParts>
  <Company>London Borough of Bexley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Mason, Dawn</dc:creator>
  <cp:lastModifiedBy>Kate Leyshon</cp:lastModifiedBy>
  <cp:revision>29</cp:revision>
  <dcterms:created xsi:type="dcterms:W3CDTF">2020-01-10T13:25:38Z</dcterms:created>
  <dcterms:modified xsi:type="dcterms:W3CDTF">2020-02-11T09:37:31Z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0x01010063FDEBF862236C4E8FB1D8C2F39241D5</vt:lpwstr>
  </property>
</Properties>
</file>