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1" r:id="rId5"/>
  </p:sldMasterIdLst>
  <p:notesMasterIdLst>
    <p:notesMasterId r:id="rId16"/>
  </p:notesMasterIdLst>
  <p:sldIdLst>
    <p:sldId id="266" r:id="rId6"/>
    <p:sldId id="268" r:id="rId7"/>
    <p:sldId id="269" r:id="rId8"/>
    <p:sldId id="276" r:id="rId9"/>
    <p:sldId id="270" r:id="rId10"/>
    <p:sldId id="271" r:id="rId11"/>
    <p:sldId id="273" r:id="rId12"/>
    <p:sldId id="277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oore" initials="SM" lastIdx="1" clrIdx="0">
    <p:extLst>
      <p:ext uri="{19B8F6BF-5375-455C-9EA6-DF929625EA0E}">
        <p15:presenceInfo xmlns:p15="http://schemas.microsoft.com/office/powerpoint/2012/main" userId="S::sarah.moore@cognus.org.uk::b2590d40-bfc6-4102-bbba-5d27a73f3b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B5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4AE0C-0739-4A03-BF57-907923050BE5}" v="3" dt="2021-04-14T11:14:42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i Awoonor" userId="f35771ff-c69c-4ba3-beb2-af8f498dedab" providerId="ADAL" clId="{EE84AE0C-0739-4A03-BF57-907923050BE5}"/>
    <pc:docChg chg="delSld modSld">
      <pc:chgData name="Kemi Awoonor" userId="f35771ff-c69c-4ba3-beb2-af8f498dedab" providerId="ADAL" clId="{EE84AE0C-0739-4A03-BF57-907923050BE5}" dt="2021-04-14T11:14:53.471" v="53" actId="20577"/>
      <pc:docMkLst>
        <pc:docMk/>
      </pc:docMkLst>
      <pc:sldChg chg="del">
        <pc:chgData name="Kemi Awoonor" userId="f35771ff-c69c-4ba3-beb2-af8f498dedab" providerId="ADAL" clId="{EE84AE0C-0739-4A03-BF57-907923050BE5}" dt="2021-04-14T11:04:13.455" v="0" actId="47"/>
        <pc:sldMkLst>
          <pc:docMk/>
          <pc:sldMk cId="0" sldId="267"/>
        </pc:sldMkLst>
      </pc:sldChg>
      <pc:sldChg chg="addSp modSp mod">
        <pc:chgData name="Kemi Awoonor" userId="f35771ff-c69c-4ba3-beb2-af8f498dedab" providerId="ADAL" clId="{EE84AE0C-0739-4A03-BF57-907923050BE5}" dt="2021-04-14T11:14:53.471" v="53" actId="20577"/>
        <pc:sldMkLst>
          <pc:docMk/>
          <pc:sldMk cId="3784853747" sldId="270"/>
        </pc:sldMkLst>
        <pc:spChg chg="add mod">
          <ac:chgData name="Kemi Awoonor" userId="f35771ff-c69c-4ba3-beb2-af8f498dedab" providerId="ADAL" clId="{EE84AE0C-0739-4A03-BF57-907923050BE5}" dt="2021-04-14T11:14:53.471" v="53" actId="20577"/>
          <ac:spMkLst>
            <pc:docMk/>
            <pc:sldMk cId="3784853747" sldId="270"/>
            <ac:spMk id="7" creationId="{BF136CC7-105E-4120-AED4-D67CA0824FAC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8T14:13:02.15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2F72-52EB-4609-A9BF-7E7CB046BA9A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AFDF-0030-466E-8E7E-EF087118E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5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2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228600" algn="l"/>
            <a:endParaRPr lang="en-GB" kern="0" dirty="0"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4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0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6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7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0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6787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87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3371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45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563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963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5724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1647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7050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3229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163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8158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9364" y="6505277"/>
            <a:ext cx="30136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7761" y="6505277"/>
            <a:ext cx="304571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7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friendship-png" TargetMode="External"/><Relationship Id="rId13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12" Type="http://schemas.openxmlformats.org/officeDocument/2006/relationships/hyperlink" Target="http://www.pngall.com/friendship-png/download/4910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treatmetoafeast.com/2013_03_01_archive.html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jpg"/><Relationship Id="rId10" Type="http://schemas.openxmlformats.org/officeDocument/2006/relationships/hyperlink" Target="https://pixabay.com/en/kids-friend-circle-the-group-2758831/" TargetMode="External"/><Relationship Id="rId4" Type="http://schemas.openxmlformats.org/officeDocument/2006/relationships/hyperlink" Target="https://www.publicdomainpictures.net/en/view-image.php?image=164967&amp;picture=quote-friends-calligraphy-message" TargetMode="External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children-should-study-philosophy-2340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rawpixel.com/image/7509/diverse-kids-with-fists-raised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djaxS4ME2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pen.online.clickview.co.uk/share?shareCode=18a7a63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thebakingbeauties.com/2012/04/gluten-free-baked-chocolate-doughnuts.html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publicdomainpictures.net/view-image.php?image=56853&amp;picture=magnet-illust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rtoon-comic-characters-kid-sad-1300595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friend-png/download/263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next to a book shelf&#10;&#10;Description automatically generated">
            <a:extLst>
              <a:ext uri="{FF2B5EF4-FFF2-40B4-BE49-F238E27FC236}">
                <a16:creationId xmlns:a16="http://schemas.microsoft.com/office/drawing/2014/main" id="{7BEAB792-21C8-40A4-A6B4-9A50C1874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742"/>
          <a:stretch/>
        </p:blipFill>
        <p:spPr>
          <a:xfrm>
            <a:off x="8080" y="0"/>
            <a:ext cx="4518101" cy="6857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C1DB1-7381-4AF7-B33B-2E644C241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92" y="621978"/>
            <a:ext cx="3748333" cy="1097282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C4B9645E-A710-428B-B488-19DE327C67DF}"/>
              </a:ext>
            </a:extLst>
          </p:cNvPr>
          <p:cNvSpPr txBox="1">
            <a:spLocks/>
          </p:cNvSpPr>
          <p:nvPr/>
        </p:nvSpPr>
        <p:spPr>
          <a:xfrm>
            <a:off x="5974574" y="5021863"/>
            <a:ext cx="4693426" cy="14770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ctr" defTabSz="308063">
              <a:defRPr sz="3225"/>
            </a:pPr>
            <a:endParaRPr lang="en-GB" sz="1687" b="1" kern="0" dirty="0">
              <a:latin typeface="Avenir Heavy"/>
            </a:endParaRPr>
          </a:p>
        </p:txBody>
      </p:sp>
      <p:sp>
        <p:nvSpPr>
          <p:cNvPr id="8" name="Body">
            <a:extLst>
              <a:ext uri="{FF2B5EF4-FFF2-40B4-BE49-F238E27FC236}">
                <a16:creationId xmlns:a16="http://schemas.microsoft.com/office/drawing/2014/main" id="{10D692C2-DD41-4244-B585-78DFE0C99CBF}"/>
              </a:ext>
            </a:extLst>
          </p:cNvPr>
          <p:cNvSpPr txBox="1">
            <a:spLocks/>
          </p:cNvSpPr>
          <p:nvPr/>
        </p:nvSpPr>
        <p:spPr>
          <a:xfrm>
            <a:off x="6096000" y="2148010"/>
            <a:ext cx="4319947" cy="287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defTabSz="410751"/>
            <a:endParaRPr lang="en-GB" sz="2812" b="1" kern="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B3DAFB-6778-47BA-8B74-EC2BA4314655}"/>
              </a:ext>
            </a:extLst>
          </p:cNvPr>
          <p:cNvSpPr txBox="1">
            <a:spLocks/>
          </p:cNvSpPr>
          <p:nvPr/>
        </p:nvSpPr>
        <p:spPr>
          <a:xfrm>
            <a:off x="5627716" y="2575471"/>
            <a:ext cx="3811321" cy="30605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r"/>
            <a:r>
              <a:rPr lang="en-GB" sz="4000" kern="0" dirty="0"/>
              <a:t>Friendship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932A2C-799D-4D4D-A244-2498782A323F}"/>
              </a:ext>
            </a:extLst>
          </p:cNvPr>
          <p:cNvSpPr txBox="1">
            <a:spLocks/>
          </p:cNvSpPr>
          <p:nvPr/>
        </p:nvSpPr>
        <p:spPr>
          <a:xfrm>
            <a:off x="4994466" y="3863193"/>
            <a:ext cx="6701348" cy="158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4000" kern="0" dirty="0">
                <a:solidFill>
                  <a:srgbClr val="FFFFFF"/>
                </a:solidFill>
              </a:rPr>
              <a:t>Paving the Way Team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777AC6-CFDF-448F-B534-8A2EC813E060}"/>
              </a:ext>
            </a:extLst>
          </p:cNvPr>
          <p:cNvSpPr txBox="1">
            <a:spLocks/>
          </p:cNvSpPr>
          <p:nvPr/>
        </p:nvSpPr>
        <p:spPr>
          <a:xfrm>
            <a:off x="838200" y="2178657"/>
            <a:ext cx="10515600" cy="399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endParaRPr lang="en-GB" sz="2600" kern="0" dirty="0"/>
          </a:p>
        </p:txBody>
      </p:sp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B467D94-C622-404F-8245-9CDF8631F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2124" y="4058551"/>
            <a:ext cx="2939212" cy="264001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520C4A-4602-4763-AA91-5B99FB015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2269" y="1851917"/>
            <a:ext cx="2761180" cy="2761180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8489F32-2B1E-46D5-85ED-C9754611D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79531" y="1479443"/>
            <a:ext cx="6565187" cy="2386358"/>
          </a:xfrm>
          <a:prstGeom prst="rect">
            <a:avLst/>
          </a:prstGeom>
        </p:spPr>
      </p:pic>
      <p:pic>
        <p:nvPicPr>
          <p:cNvPr id="13" name="Picture 12" descr="A picture containing circle&#10;&#10;Description automatically generated">
            <a:extLst>
              <a:ext uri="{FF2B5EF4-FFF2-40B4-BE49-F238E27FC236}">
                <a16:creationId xmlns:a16="http://schemas.microsoft.com/office/drawing/2014/main" id="{4DA2B192-F65C-4506-9251-F8EEA3F63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60342" y="3742523"/>
            <a:ext cx="2761180" cy="2761180"/>
          </a:xfrm>
          <a:prstGeom prst="rect">
            <a:avLst/>
          </a:prstGeom>
        </p:spPr>
      </p:pic>
      <p:pic>
        <p:nvPicPr>
          <p:cNvPr id="18" name="Picture 17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F760816-648A-4531-81D5-EE0595E45D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05769" y="4939837"/>
            <a:ext cx="1863464" cy="16553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FA80FF-7C28-4581-87CE-2A9C617AD330}"/>
              </a:ext>
            </a:extLst>
          </p:cNvPr>
          <p:cNvSpPr txBox="1"/>
          <p:nvPr/>
        </p:nvSpPr>
        <p:spPr>
          <a:xfrm>
            <a:off x="1105769" y="6885245"/>
            <a:ext cx="186346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900">
                <a:hlinkClick r:id="rId12" tooltip="http://www.pngall.com/friendship-png/download/49108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3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EBD08-3EF1-4260-BF77-9241E653303A}"/>
              </a:ext>
            </a:extLst>
          </p:cNvPr>
          <p:cNvSpPr txBox="1"/>
          <p:nvPr/>
        </p:nvSpPr>
        <p:spPr>
          <a:xfrm>
            <a:off x="815339" y="133863"/>
            <a:ext cx="7619743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Celebrate the good times!</a:t>
            </a:r>
          </a:p>
        </p:txBody>
      </p:sp>
    </p:spTree>
    <p:extLst>
      <p:ext uri="{BB962C8B-B14F-4D97-AF65-F5344CB8AC3E}">
        <p14:creationId xmlns:p14="http://schemas.microsoft.com/office/powerpoint/2010/main" val="23636432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What is a friend?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132F3-AB87-49BA-8F44-27CC5EDF6890}"/>
              </a:ext>
            </a:extLst>
          </p:cNvPr>
          <p:cNvSpPr txBox="1">
            <a:spLocks/>
          </p:cNvSpPr>
          <p:nvPr/>
        </p:nvSpPr>
        <p:spPr>
          <a:xfrm>
            <a:off x="3526491" y="1557249"/>
            <a:ext cx="7279757" cy="487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r>
              <a:rPr lang="en-GB" sz="4000" kern="0" dirty="0">
                <a:solidFill>
                  <a:srgbClr val="000000"/>
                </a:solidFill>
              </a:rPr>
              <a:t>A friend is a person someone likes or knows, they spend time together. They help each other  when they are in trouble or are hurt. Friends are people that we </a:t>
            </a:r>
            <a:r>
              <a:rPr lang="en-GB" sz="4000" kern="0">
                <a:solidFill>
                  <a:srgbClr val="000000"/>
                </a:solidFill>
              </a:rPr>
              <a:t>can look </a:t>
            </a:r>
            <a:r>
              <a:rPr lang="en-GB" sz="4000" kern="0" dirty="0">
                <a:solidFill>
                  <a:srgbClr val="000000"/>
                </a:solidFill>
              </a:rPr>
              <a:t>up to </a:t>
            </a:r>
            <a:r>
              <a:rPr lang="en-GB" sz="4000" kern="0">
                <a:solidFill>
                  <a:srgbClr val="000000"/>
                </a:solidFill>
              </a:rPr>
              <a:t>and trust.</a:t>
            </a:r>
            <a:endParaRPr lang="en-GB" sz="4000" kern="0" dirty="0">
              <a:solidFill>
                <a:srgbClr val="000000"/>
              </a:solidFill>
            </a:endParaRPr>
          </a:p>
          <a:p>
            <a:endParaRPr lang="en-GB" sz="4000" kern="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GB" sz="3000" kern="0" dirty="0">
              <a:solidFill>
                <a:srgbClr val="000000"/>
              </a:solidFill>
            </a:endParaRPr>
          </a:p>
        </p:txBody>
      </p:sp>
      <p:pic>
        <p:nvPicPr>
          <p:cNvPr id="3" name="Picture 2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B7F1AB25-DAFB-49A4-8D98-EFCAE2F62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297" y="1381641"/>
            <a:ext cx="2850111" cy="1901386"/>
          </a:xfrm>
          <a:prstGeom prst="rect">
            <a:avLst/>
          </a:prstGeom>
        </p:spPr>
      </p:pic>
      <p:pic>
        <p:nvPicPr>
          <p:cNvPr id="10" name="Picture 9" descr="A group of children with their arms raised&#10;&#10;Description automatically generated with low confidence">
            <a:extLst>
              <a:ext uri="{FF2B5EF4-FFF2-40B4-BE49-F238E27FC236}">
                <a16:creationId xmlns:a16="http://schemas.microsoft.com/office/drawing/2014/main" id="{09B3C6A8-4009-4CA9-A4C6-A1A32F18D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3731518"/>
            <a:ext cx="3050408" cy="22397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What makes a good friend?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1988905" y="2330177"/>
            <a:ext cx="10515600" cy="129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 dirty="0"/>
              <a:t>What is self esteem?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9A4BEE-7B5F-4A11-BA5A-A65707238173}"/>
              </a:ext>
            </a:extLst>
          </p:cNvPr>
          <p:cNvSpPr txBox="1">
            <a:spLocks/>
          </p:cNvSpPr>
          <p:nvPr/>
        </p:nvSpPr>
        <p:spPr>
          <a:xfrm>
            <a:off x="471034" y="2097705"/>
            <a:ext cx="10631905" cy="149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endParaRPr lang="en-GB" sz="3000" kern="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80E3F-3AAD-4BAD-A4FB-E1D2C584DB3B}"/>
              </a:ext>
            </a:extLst>
          </p:cNvPr>
          <p:cNvSpPr txBox="1"/>
          <p:nvPr/>
        </p:nvSpPr>
        <p:spPr>
          <a:xfrm>
            <a:off x="1089061" y="1470762"/>
            <a:ext cx="991456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sym typeface="Avenir Heavy"/>
              </a:rPr>
              <a:t>Talk about the characteristics that make a good friend?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2063F-FF49-4B9B-90B0-634887BA82CB}"/>
              </a:ext>
            </a:extLst>
          </p:cNvPr>
          <p:cNvSpPr txBox="1"/>
          <p:nvPr/>
        </p:nvSpPr>
        <p:spPr>
          <a:xfrm>
            <a:off x="585626" y="2097705"/>
            <a:ext cx="383226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sng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Activities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B7D37-0EB0-4562-A092-009BF24DF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8" t="3961" r="15489" b="4788"/>
          <a:stretch/>
        </p:blipFill>
        <p:spPr>
          <a:xfrm>
            <a:off x="8199567" y="2627219"/>
            <a:ext cx="2804055" cy="32203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D94679-91F1-46AA-9144-02463177A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35" b="23621"/>
          <a:stretch/>
        </p:blipFill>
        <p:spPr>
          <a:xfrm>
            <a:off x="227181" y="2627189"/>
            <a:ext cx="3523447" cy="3352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A44921-902B-41A0-BD25-72D96D48931D}"/>
              </a:ext>
            </a:extLst>
          </p:cNvPr>
          <p:cNvSpPr txBox="1"/>
          <p:nvPr/>
        </p:nvSpPr>
        <p:spPr>
          <a:xfrm>
            <a:off x="4145227" y="2620925"/>
            <a:ext cx="3351878" cy="2934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haroni" panose="02010803020104030203" pitchFamily="2" charset="-79"/>
                <a:cs typeface="Aharoni" panose="02010803020104030203" pitchFamily="2" charset="-79"/>
                <a:sym typeface="Avenir Heavy"/>
              </a:rPr>
              <a:t>Using these templates, write the qualities you look for in a friend on the petals or the fingers. You may want to think about somebody who is a good friend to you. You can then colour and decorate.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haroni" panose="02010803020104030203" pitchFamily="2" charset="-79"/>
              <a:cs typeface="Aharoni" panose="02010803020104030203" pitchFamily="2" charset="-79"/>
              <a:sym typeface="Avenir Heavy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FDE8E-BC86-4ED4-9861-0F5136DB9479}"/>
              </a:ext>
            </a:extLst>
          </p:cNvPr>
          <p:cNvSpPr txBox="1"/>
          <p:nvPr/>
        </p:nvSpPr>
        <p:spPr>
          <a:xfrm>
            <a:off x="1089061" y="6064331"/>
            <a:ext cx="352344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Friendship flower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BE8D21-2033-4E2C-92D7-EAF82A9860AE}"/>
              </a:ext>
            </a:extLst>
          </p:cNvPr>
          <p:cNvSpPr txBox="1"/>
          <p:nvPr/>
        </p:nvSpPr>
        <p:spPr>
          <a:xfrm>
            <a:off x="9102904" y="6064332"/>
            <a:ext cx="320211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Friendship hand</a:t>
            </a:r>
          </a:p>
        </p:txBody>
      </p:sp>
    </p:spTree>
    <p:extLst>
      <p:ext uri="{BB962C8B-B14F-4D97-AF65-F5344CB8AC3E}">
        <p14:creationId xmlns:p14="http://schemas.microsoft.com/office/powerpoint/2010/main" val="26003258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56D3-AA6A-42E7-A927-E10A4AE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209" y="451729"/>
            <a:ext cx="11467766" cy="537595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4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Words you could have used:</a:t>
            </a:r>
            <a:endParaRPr lang="en-GB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86CAE-84FA-4E9E-AFB8-1704B3883E44}"/>
              </a:ext>
            </a:extLst>
          </p:cNvPr>
          <p:cNvSpPr txBox="1"/>
          <p:nvPr/>
        </p:nvSpPr>
        <p:spPr>
          <a:xfrm>
            <a:off x="1323653" y="4057572"/>
            <a:ext cx="1777429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venir Heavy"/>
              </a:rPr>
              <a:t>l</a:t>
            </a: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venir Heavy"/>
              </a:rPr>
              <a:t>istens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506EC-F3C2-488E-9A84-36AF505B162E}"/>
              </a:ext>
            </a:extLst>
          </p:cNvPr>
          <p:cNvSpPr txBox="1"/>
          <p:nvPr/>
        </p:nvSpPr>
        <p:spPr>
          <a:xfrm>
            <a:off x="6008669" y="3033438"/>
            <a:ext cx="2804845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300" dirty="0">
                <a:solidFill>
                  <a:srgbClr val="FFC000"/>
                </a:solidFill>
                <a:latin typeface="Berlin Sans FB" panose="020E0602020502020306" pitchFamily="34" charset="0"/>
                <a:sym typeface="Avenir Heavy"/>
              </a:rPr>
              <a:t>trustworthy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Berlin Sans FB" panose="020E0602020502020306" pitchFamily="34" charset="0"/>
              <a:sym typeface="Avenir Heav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90A98-3DDD-4AA4-9725-7188247CA14D}"/>
              </a:ext>
            </a:extLst>
          </p:cNvPr>
          <p:cNvSpPr txBox="1"/>
          <p:nvPr/>
        </p:nvSpPr>
        <p:spPr>
          <a:xfrm>
            <a:off x="3928153" y="5056569"/>
            <a:ext cx="3298004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Britannic Bold" panose="020B0903060703020204" pitchFamily="34" charset="0"/>
                <a:sym typeface="Avenir Heavy"/>
              </a:rPr>
              <a:t>kind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363D3-2ABD-4995-AC3B-92E0BEC33CED}"/>
              </a:ext>
            </a:extLst>
          </p:cNvPr>
          <p:cNvSpPr txBox="1"/>
          <p:nvPr/>
        </p:nvSpPr>
        <p:spPr>
          <a:xfrm>
            <a:off x="3811712" y="1781831"/>
            <a:ext cx="294868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MoolBoran" panose="020B0604020202020204" pitchFamily="34" charset="0"/>
                <a:cs typeface="MoolBoran" panose="020B0604020202020204" pitchFamily="34" charset="0"/>
                <a:sym typeface="Avenir Heavy"/>
              </a:rPr>
              <a:t>respectful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25033-F9EA-4B06-BD90-7FF9024931F2}"/>
              </a:ext>
            </a:extLst>
          </p:cNvPr>
          <p:cNvSpPr txBox="1"/>
          <p:nvPr/>
        </p:nvSpPr>
        <p:spPr>
          <a:xfrm>
            <a:off x="7048071" y="4882858"/>
            <a:ext cx="2804845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Gill Sans Nova Cond XBd" panose="020B0604020202020204" pitchFamily="34" charset="0"/>
                <a:sym typeface="Avenir Heavy"/>
              </a:rPr>
              <a:t>helpful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1C989-2957-4C53-BFBA-FF8B9A5D2B31}"/>
              </a:ext>
            </a:extLst>
          </p:cNvPr>
          <p:cNvSpPr txBox="1"/>
          <p:nvPr/>
        </p:nvSpPr>
        <p:spPr>
          <a:xfrm>
            <a:off x="10096070" y="1979301"/>
            <a:ext cx="2527443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 Nova Cond" panose="020B0604020202020204" pitchFamily="34" charset="0"/>
                <a:sym typeface="Avenir Heavy"/>
              </a:rPr>
              <a:t>honest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0D8BF-6740-4DD0-A819-1670CAAC2711}"/>
              </a:ext>
            </a:extLst>
          </p:cNvPr>
          <p:cNvSpPr txBox="1"/>
          <p:nvPr/>
        </p:nvSpPr>
        <p:spPr>
          <a:xfrm>
            <a:off x="7935073" y="1569540"/>
            <a:ext cx="2250041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Avenir Heavy"/>
              </a:rPr>
              <a:t>fun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D74A1-8B0D-4D19-A833-70E3BE8D4EF5}"/>
              </a:ext>
            </a:extLst>
          </p:cNvPr>
          <p:cNvSpPr txBox="1"/>
          <p:nvPr/>
        </p:nvSpPr>
        <p:spPr>
          <a:xfrm>
            <a:off x="3508625" y="3207149"/>
            <a:ext cx="2253465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Bahnschrift" panose="020B0502040204020203" pitchFamily="34" charset="0"/>
                <a:sym typeface="Avenir Heavy"/>
              </a:rPr>
              <a:t>loyal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55C59-C47F-4D0C-941F-477F4D854862}"/>
              </a:ext>
            </a:extLst>
          </p:cNvPr>
          <p:cNvSpPr txBox="1"/>
          <p:nvPr/>
        </p:nvSpPr>
        <p:spPr>
          <a:xfrm>
            <a:off x="386993" y="1820303"/>
            <a:ext cx="2250041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Aharoni" panose="02010803020104030203" pitchFamily="2" charset="-79"/>
                <a:cs typeface="Aharoni" panose="02010803020104030203" pitchFamily="2" charset="-79"/>
                <a:sym typeface="Avenir Heavy"/>
              </a:rPr>
              <a:t>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EF052-C81A-42F3-8BD8-13F4AFEBE334}"/>
              </a:ext>
            </a:extLst>
          </p:cNvPr>
          <p:cNvSpPr txBox="1"/>
          <p:nvPr/>
        </p:nvSpPr>
        <p:spPr>
          <a:xfrm>
            <a:off x="9554966" y="3996590"/>
            <a:ext cx="2383605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forgiving</a:t>
            </a:r>
          </a:p>
        </p:txBody>
      </p:sp>
    </p:spTree>
    <p:extLst>
      <p:ext uri="{BB962C8B-B14F-4D97-AF65-F5344CB8AC3E}">
        <p14:creationId xmlns:p14="http://schemas.microsoft.com/office/powerpoint/2010/main" val="32781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195524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Let’s watch this fun video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D757BB-46BA-4FF4-9190-56B309076694}"/>
              </a:ext>
            </a:extLst>
          </p:cNvPr>
          <p:cNvSpPr txBox="1">
            <a:spLocks/>
          </p:cNvSpPr>
          <p:nvPr/>
        </p:nvSpPr>
        <p:spPr>
          <a:xfrm>
            <a:off x="152717" y="1302590"/>
            <a:ext cx="9246326" cy="61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r>
              <a:rPr lang="en-GB" sz="3000" kern="0" dirty="0"/>
              <a:t>Let’s learn a bit more about friendship!</a:t>
            </a:r>
          </a:p>
          <a:p>
            <a:pPr marL="228600" algn="ctr"/>
            <a:endParaRPr lang="en-GB" sz="3000" kern="0" dirty="0">
              <a:latin typeface="Segoe UI" panose="020B0502040204020203" pitchFamily="34" charset="0"/>
              <a:hlinkClick r:id="rId3" tooltip="https://youtu.be/pdjaxs4me2a"/>
            </a:endParaRPr>
          </a:p>
          <a:p>
            <a:pPr marL="228600" algn="ctr"/>
            <a:endParaRPr lang="en-GB" kern="0" dirty="0">
              <a:latin typeface="Segoe UI" panose="020B0502040204020203" pitchFamily="34" charset="0"/>
              <a:hlinkClick r:id="rId3" tooltip="https://youtu.be/pdjaxs4me2a"/>
            </a:endParaRPr>
          </a:p>
          <a:p>
            <a:endParaRPr lang="en-GB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36CC7-105E-4120-AED4-D67CA0824FAC}"/>
              </a:ext>
            </a:extLst>
          </p:cNvPr>
          <p:cNvSpPr txBox="1"/>
          <p:nvPr/>
        </p:nvSpPr>
        <p:spPr>
          <a:xfrm>
            <a:off x="663388" y="2576071"/>
            <a:ext cx="10237695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dirty="0"/>
              <a:t>Please press ctrl + click: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>
                <a:hlinkClick r:id="rId4"/>
              </a:rPr>
              <a:t>Video on building friendships and relationships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48537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195524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Activity time!     Complete your own recipe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892C9-AAFC-4E2A-BC34-FC3713F0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31" y="1430220"/>
            <a:ext cx="6822681" cy="5491537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9506082-CDA6-4724-BFD8-6ABFD6103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39195" y="1387116"/>
            <a:ext cx="2543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962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5B275-A493-4F34-B279-65FFE895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17" y="178987"/>
            <a:ext cx="11467766" cy="537595"/>
          </a:xfrm>
        </p:spPr>
        <p:txBody>
          <a:bodyPr>
            <a:noAutofit/>
          </a:bodyPr>
          <a:lstStyle/>
          <a:p>
            <a:r>
              <a:rPr lang="en-GB" sz="4000" dirty="0"/>
              <a:t>How to be a make friends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0E861-D652-4004-9713-633828519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380" y="1428108"/>
            <a:ext cx="3654978" cy="3380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A52DE-46D1-4520-8FBE-A1A28E7CCE92}"/>
              </a:ext>
            </a:extLst>
          </p:cNvPr>
          <p:cNvSpPr txBox="1"/>
          <p:nvPr/>
        </p:nvSpPr>
        <p:spPr>
          <a:xfrm>
            <a:off x="3873358" y="1552131"/>
            <a:ext cx="7500135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b="1" u="sng" dirty="0">
                <a:solidFill>
                  <a:srgbClr val="314764"/>
                </a:solidFill>
                <a:sym typeface="Avenir Heavy"/>
              </a:rPr>
              <a:t>Lets think how to be a friend magnet: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i="0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sym typeface="Avenir Heavy"/>
              </a:rPr>
              <a:t>Smile/be cheerful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chemeClr val="accent5">
                    <a:lumMod val="60000"/>
                    <a:lumOff val="40000"/>
                  </a:schemeClr>
                </a:solidFill>
                <a:sym typeface="Avenir Heavy"/>
              </a:rPr>
              <a:t>Compliment at least one person each day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i="0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sym typeface="Avenir Heavy"/>
              </a:rPr>
              <a:t>Be kind online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  <a:sym typeface="Avenir Heavy"/>
              </a:rPr>
              <a:t>Be a good sport about losing a game</a:t>
            </a:r>
            <a:endParaRPr kumimoji="0" lang="en-GB" sz="2800" i="0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sym typeface="Avenir Heavy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i="0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sym typeface="Avenir Heavy"/>
              </a:rPr>
              <a:t>Let people know you are interested in them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ym typeface="Avenir Heavy"/>
              </a:rPr>
              <a:t>Be yourself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92D050"/>
                </a:solidFill>
                <a:sym typeface="Avenir Heavy"/>
              </a:rPr>
              <a:t>Share feelings, plans and ideas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sym typeface="Avenir Heavy"/>
              </a:rPr>
              <a:t>Start conversations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i="0" strike="noStrike" cap="none" spc="0" normalizeH="0" baseline="0" dirty="0">
                <a:ln>
                  <a:noFill/>
                </a:ln>
                <a:effectLst/>
                <a:uFillTx/>
                <a:sym typeface="Avenir Heavy"/>
              </a:rPr>
              <a:t>Look for common interests</a:t>
            </a:r>
          </a:p>
        </p:txBody>
      </p:sp>
    </p:spTree>
    <p:extLst>
      <p:ext uri="{BB962C8B-B14F-4D97-AF65-F5344CB8AC3E}">
        <p14:creationId xmlns:p14="http://schemas.microsoft.com/office/powerpoint/2010/main" val="20024849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909-9732-454B-9692-81D75A3D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When friendships become tricky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978E3-CE4C-480D-9134-B18A3DFF37EA}"/>
              </a:ext>
            </a:extLst>
          </p:cNvPr>
          <p:cNvSpPr txBox="1"/>
          <p:nvPr/>
        </p:nvSpPr>
        <p:spPr>
          <a:xfrm>
            <a:off x="698643" y="1470085"/>
            <a:ext cx="6739847" cy="4734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venir Heavy"/>
              </a:rPr>
              <a:t>Having friends can be really fun but we can all sometimes find it tricky to make friends or struggle when we fall out with them.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venir Heavy"/>
              </a:rPr>
              <a:t>Lets talk about how this makes us feel.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AAD11EB-4B73-4642-B0D9-CEBE6689A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236449" y="1610475"/>
            <a:ext cx="2857885" cy="44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252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5B275-A493-4F34-B279-65FFE895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What can help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777AC6-CFDF-448F-B534-8A2EC813E060}"/>
              </a:ext>
            </a:extLst>
          </p:cNvPr>
          <p:cNvSpPr txBox="1">
            <a:spLocks/>
          </p:cNvSpPr>
          <p:nvPr/>
        </p:nvSpPr>
        <p:spPr>
          <a:xfrm>
            <a:off x="838200" y="2178657"/>
            <a:ext cx="10515600" cy="399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endParaRPr lang="en-GB" sz="2600" kern="0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A2358CC-B3BE-4905-8F79-8CBCEF43A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78785" y="230358"/>
            <a:ext cx="2027502" cy="2599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9163D-CBF0-4098-8968-239B0FBA1A94}"/>
              </a:ext>
            </a:extLst>
          </p:cNvPr>
          <p:cNvSpPr txBox="1"/>
          <p:nvPr/>
        </p:nvSpPr>
        <p:spPr>
          <a:xfrm>
            <a:off x="11137185" y="6582615"/>
            <a:ext cx="469101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900">
                <a:hlinkClick r:id="rId4" tooltip="http://www.pngall.com/friend-png/download/2634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642DA-87FA-432C-8ECA-DA32F008E6C8}"/>
              </a:ext>
            </a:extLst>
          </p:cNvPr>
          <p:cNvSpPr txBox="1"/>
          <p:nvPr/>
        </p:nvSpPr>
        <p:spPr>
          <a:xfrm>
            <a:off x="945222" y="1316667"/>
            <a:ext cx="8633563" cy="5688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8B0B5A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Stop and take some time out calmly to think about the situation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8B0B5A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Talk to your friend about how you feel, listen to how they are feeling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>
                <a:solidFill>
                  <a:srgbClr val="8B0B5A"/>
                </a:solidFill>
                <a:sym typeface="Avenir Heavy"/>
              </a:rPr>
              <a:t>Say sorry if you need to and accept others apologies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8B0B5A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</a:rPr>
              <a:t>Talk to a trusted adult about what has happened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>
                <a:solidFill>
                  <a:srgbClr val="8B0B5A"/>
                </a:solidFill>
                <a:sym typeface="Avenir Heavy"/>
              </a:rPr>
              <a:t>Ask for help, we all need it sometimes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8B0B5A"/>
              </a:solidFill>
              <a:effectLst/>
              <a:uFillTx/>
              <a:latin typeface="+mn-lt"/>
              <a:ea typeface="+mn-ea"/>
              <a:cs typeface="+mn-cs"/>
              <a:sym typeface="Avenir Heavy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8B0B5A"/>
              </a:solidFill>
              <a:effectLst/>
              <a:uFillTx/>
              <a:latin typeface="+mn-lt"/>
              <a:ea typeface="+mn-ea"/>
              <a:cs typeface="+mn-cs"/>
              <a:sym typeface="Avenir Heavy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+mn-lt"/>
              <a:ea typeface="+mn-ea"/>
              <a:cs typeface="+mn-cs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90314460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7c1 xmlns="d0860ff5-26a2-4bf2-8dc0-14d6a6b04df6" xsi:nil="true"/>
    <SharedWithUsers xmlns="00ce72f2-4fe4-4f6d-9dd5-3b4321586f6e">
      <UserInfo>
        <DisplayName>Nibby Withers</DisplayName>
        <AccountId>220</AccountId>
        <AccountType/>
      </UserInfo>
      <UserInfo>
        <DisplayName>Jackie O'Leary</DisplayName>
        <AccountId>104</AccountId>
        <AccountType/>
      </UserInfo>
      <UserInfo>
        <DisplayName>Ann Kirby</DisplayName>
        <AccountId>96</AccountId>
        <AccountType/>
      </UserInfo>
      <UserInfo>
        <DisplayName>Sarah Moore</DisplayName>
        <AccountId>100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E3D52B1F9274A9A76B110BF4F6BB9" ma:contentTypeVersion="14" ma:contentTypeDescription="Create a new document." ma:contentTypeScope="" ma:versionID="0c31a030e0320f48100d0eb798a9147d">
  <xsd:schema xmlns:xsd="http://www.w3.org/2001/XMLSchema" xmlns:xs="http://www.w3.org/2001/XMLSchema" xmlns:p="http://schemas.microsoft.com/office/2006/metadata/properties" xmlns:ns2="d0860ff5-26a2-4bf2-8dc0-14d6a6b04df6" xmlns:ns3="00ce72f2-4fe4-4f6d-9dd5-3b4321586f6e" targetNamespace="http://schemas.microsoft.com/office/2006/metadata/properties" ma:root="true" ma:fieldsID="92c1ed74ef1b0d225fe5e36ee27c1c7a" ns2:_="" ns3:_="">
    <xsd:import namespace="d0860ff5-26a2-4bf2-8dc0-14d6a6b04df6"/>
    <xsd:import namespace="00ce72f2-4fe4-4f6d-9dd5-3b4321586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w7c1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60ff5-26a2-4bf2-8dc0-14d6a6b04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w7c1" ma:index="18" nillable="true" ma:displayName="Text" ma:internalName="w7c1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72f2-4fe4-4f6d-9dd5-3b4321586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496E6-8CAB-4001-8295-2B5E44F1B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9EE5C-A508-417E-BA25-CB95EA4C8626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d0860ff5-26a2-4bf2-8dc0-14d6a6b04df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0ce72f2-4fe4-4f6d-9dd5-3b4321586f6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C99292-B42E-494A-9E6C-3293B9EA2197}">
  <ds:schemaRefs>
    <ds:schemaRef ds:uri="00ce72f2-4fe4-4f6d-9dd5-3b4321586f6e"/>
    <ds:schemaRef ds:uri="d0860ff5-26a2-4bf2-8dc0-14d6a6b04d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379</Words>
  <Application>Microsoft Office PowerPoint</Application>
  <PresentationFormat>Widescreen</PresentationFormat>
  <Paragraphs>64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Aharoni</vt:lpstr>
      <vt:lpstr>Arial</vt:lpstr>
      <vt:lpstr>Arial Nova Cond</vt:lpstr>
      <vt:lpstr>Avenir Book</vt:lpstr>
      <vt:lpstr>Avenir Heavy</vt:lpstr>
      <vt:lpstr>Bahnschrift</vt:lpstr>
      <vt:lpstr>Berlin Sans FB</vt:lpstr>
      <vt:lpstr>Britannic Bold</vt:lpstr>
      <vt:lpstr>Calibri</vt:lpstr>
      <vt:lpstr>Gill Sans Nova Cond XBd</vt:lpstr>
      <vt:lpstr>Helvetica Light</vt:lpstr>
      <vt:lpstr>MoolBoran</vt:lpstr>
      <vt:lpstr>Segoe UI</vt:lpstr>
      <vt:lpstr>Segoe UI Black</vt:lpstr>
      <vt:lpstr>White</vt:lpstr>
      <vt:lpstr>1_White</vt:lpstr>
      <vt:lpstr>PowerPoint Presentation</vt:lpstr>
      <vt:lpstr>What is a friend?</vt:lpstr>
      <vt:lpstr>What makes a good friend?</vt:lpstr>
      <vt:lpstr> Words you could have used:</vt:lpstr>
      <vt:lpstr>Let’s watch this fun video</vt:lpstr>
      <vt:lpstr>Activity time!     Complete your own recipe</vt:lpstr>
      <vt:lpstr>How to be a make friends</vt:lpstr>
      <vt:lpstr>When friendships become tricky</vt:lpstr>
      <vt:lpstr>What can help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Esteem</dc:title>
  <dc:creator>Kemi Awoonor</dc:creator>
  <cp:lastModifiedBy>Kemi Awoonor</cp:lastModifiedBy>
  <cp:revision>7</cp:revision>
  <dcterms:created xsi:type="dcterms:W3CDTF">2021-03-23T09:52:31Z</dcterms:created>
  <dcterms:modified xsi:type="dcterms:W3CDTF">2021-04-14T11:15:03Z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0x0101005AFE3D52B1F9274A9A76B110BF4F6BB9</vt:lpwstr>
  </property>
</Properties>
</file>