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4" r:id="rId5"/>
    <p:sldId id="267" r:id="rId6"/>
    <p:sldId id="261" r:id="rId7"/>
    <p:sldId id="265" r:id="rId8"/>
    <p:sldId id="266" r:id="rId9"/>
    <p:sldId id="260" r:id="rId10"/>
    <p:sldId id="272" r:id="rId11"/>
    <p:sldId id="274" r:id="rId12"/>
    <p:sldId id="271" r:id="rId13"/>
    <p:sldId id="269" r:id="rId14"/>
    <p:sldId id="263" r:id="rId15"/>
    <p:sldId id="270" r:id="rId1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1B7F0-4281-40CB-8316-D849A5964952}" v="1069" dt="2021-04-22T16:49:09.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29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GB"/>
          </a:p>
        </p:txBody>
      </p:sp>
      <p:sp>
        <p:nvSpPr>
          <p:cNvPr id="4403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378781A2-7A44-4EE0-8DDB-8056209AE04D}" type="datetimeFigureOut">
              <a:rPr lang="en-GB"/>
              <a:pPr>
                <a:defRPr/>
              </a:pPr>
              <a:t>11/05/2021</a:t>
            </a:fld>
            <a:endParaRPr lang="en-GB"/>
          </a:p>
        </p:txBody>
      </p:sp>
      <p:sp>
        <p:nvSpPr>
          <p:cNvPr id="440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GB"/>
          </a:p>
        </p:txBody>
      </p:sp>
      <p:sp>
        <p:nvSpPr>
          <p:cNvPr id="4403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10FFED6B-E9B5-49D4-B5CD-F76EA3F42400}"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89510D-5727-459F-9126-0FA6180CE161}" type="datetimeFigureOut">
              <a:rPr lang="en-GB"/>
              <a:pPr>
                <a:defRPr/>
              </a:pPr>
              <a:t>11/05/2021</a:t>
            </a:fld>
            <a:endParaRPr lang="en-GB"/>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2172822-30EE-4532-A4B3-E6AB56F1AB0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Today we are going to find out about Travellers. The flag you can see at the top of the picture is the Romani flag which is often used as a symbol for Travellers.</a:t>
            </a:r>
          </a:p>
        </p:txBody>
      </p:sp>
      <p:sp>
        <p:nvSpPr>
          <p:cNvPr id="4" name="Slide Number Placeholder 3"/>
          <p:cNvSpPr>
            <a:spLocks noGrp="1"/>
          </p:cNvSpPr>
          <p:nvPr>
            <p:ph type="sldNum" sz="quarter" idx="5"/>
          </p:nvPr>
        </p:nvSpPr>
        <p:spPr/>
        <p:txBody>
          <a:bodyPr/>
          <a:lstStyle/>
          <a:p>
            <a:pPr>
              <a:defRPr/>
            </a:pPr>
            <a:fld id="{32172822-30EE-4532-A4B3-E6AB56F1AB08}" type="slidenum">
              <a:rPr lang="en-GB" smtClean="0"/>
              <a:pPr>
                <a:defRPr/>
              </a:pPr>
              <a:t>1</a:t>
            </a:fld>
            <a:endParaRPr lang="en-GB"/>
          </a:p>
        </p:txBody>
      </p:sp>
    </p:spTree>
    <p:extLst>
      <p:ext uri="{BB962C8B-B14F-4D97-AF65-F5344CB8AC3E}">
        <p14:creationId xmlns:p14="http://schemas.microsoft.com/office/powerpoint/2010/main" val="27825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r>
              <a:rPr lang="en-GB" b="1" i="0" dirty="0">
                <a:solidFill>
                  <a:srgbClr val="4D5156"/>
                </a:solidFill>
                <a:effectLst/>
                <a:latin typeface="arial" panose="020B0604020202020204" pitchFamily="34" charset="0"/>
              </a:rPr>
              <a:t>Tyson Fury </a:t>
            </a:r>
            <a:r>
              <a:rPr lang="en-GB" b="0" i="0" dirty="0">
                <a:solidFill>
                  <a:srgbClr val="4D5156"/>
                </a:solidFill>
                <a:effectLst/>
                <a:latin typeface="arial" panose="020B0604020202020204" pitchFamily="34" charset="0"/>
              </a:rPr>
              <a:t>is a British professional boxer of Irish Traveller heritage. He is a two-time world heavyweight champion.</a:t>
            </a:r>
          </a:p>
          <a:p>
            <a:pPr eaLnBrk="1" hangingPunct="1"/>
            <a:endParaRPr lang="en-GB" b="0" i="0" dirty="0">
              <a:solidFill>
                <a:srgbClr val="4D5156"/>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Billy Joe Saunders</a:t>
            </a:r>
            <a:r>
              <a:rPr lang="en-GB" dirty="0"/>
              <a:t> </a:t>
            </a:r>
            <a:r>
              <a:rPr lang="en-GB" b="0" i="0" dirty="0">
                <a:solidFill>
                  <a:srgbClr val="4D5156"/>
                </a:solidFill>
                <a:effectLst/>
                <a:latin typeface="arial" panose="020B0604020202020204" pitchFamily="34" charset="0"/>
              </a:rPr>
              <a:t>is a British professional boxer. He has held world championships in two weight classes, including the WBO super-middleweight title since 2019, and previously the WBO middleweight title from 2015 to 2018. Saunders is the first boxer from the Travelling community to become a two-weight world champion.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4D5156"/>
              </a:solidFill>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i="0" dirty="0">
                <a:solidFill>
                  <a:srgbClr val="121212"/>
                </a:solidFill>
                <a:effectLst/>
                <a:latin typeface="GuardianTextEgyptian"/>
              </a:rPr>
              <a:t>José Antonio Reyes</a:t>
            </a:r>
            <a:r>
              <a:rPr lang="en-GB" b="0" i="0" dirty="0">
                <a:solidFill>
                  <a:srgbClr val="121212"/>
                </a:solidFill>
                <a:effectLst/>
                <a:latin typeface="GuardianTextEgyptian"/>
              </a:rPr>
              <a:t>, the Spain and former Arsenal forward was born into a Gypsy clan in Utrera, a small town south-east of Seville.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121212"/>
              </a:solidFill>
              <a:effectLst/>
              <a:latin typeface="GuardianTextEgyptian"/>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676767"/>
                </a:solidFill>
                <a:effectLst/>
                <a:latin typeface="Arial" panose="020B0604020202020204" pitchFamily="34" charset="0"/>
              </a:rPr>
              <a:t>One of the most famous painters, sculptors, painters and graphic artists of the 20th century, Pablo Picasso was a Roma. </a:t>
            </a:r>
            <a:r>
              <a:rPr lang="en-GB" b="0" i="0" dirty="0">
                <a:solidFill>
                  <a:srgbClr val="4D5156"/>
                </a:solidFill>
                <a:effectLst/>
                <a:latin typeface="arial" panose="020B0604020202020204" pitchFamily="34" charset="0"/>
              </a:rPr>
              <a:t>Elvis Presly and Charlie Chaplin were also both from Roma origins.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0" i="0" dirty="0">
              <a:solidFill>
                <a:srgbClr val="4D5156"/>
              </a:solidFill>
              <a:effectLst/>
              <a:latin typeface="arial" panose="020B0604020202020204" pitchFamily="34" charset="0"/>
            </a:endParaRPr>
          </a:p>
          <a:p>
            <a:pPr eaLnBrk="1" hangingPunct="1"/>
            <a:r>
              <a:rPr lang="en-GB" dirty="0"/>
              <a:t>Popstar sensation </a:t>
            </a:r>
            <a:r>
              <a:rPr lang="en-GB" b="1" dirty="0"/>
              <a:t>Cher Lloyd</a:t>
            </a:r>
            <a:r>
              <a:rPr lang="en-GB" dirty="0"/>
              <a:t> rose to fame through the series X-Factor, and wowed audiences with her singing skills. While not winning the series, she went on to have top ten hits. Cher is from a Romani background, and has spoken with pride of her Gypsy heritage.</a:t>
            </a:r>
          </a:p>
          <a:p>
            <a:pPr eaLnBrk="1" hangingPunct="1"/>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r>
              <a:rPr lang="en-GB" b="1" dirty="0">
                <a:solidFill>
                  <a:srgbClr val="0066FF"/>
                </a:solidFill>
              </a:rPr>
              <a:t>So now you know a little bit more about Travellers, who they are and how they live. </a:t>
            </a:r>
          </a:p>
          <a:p>
            <a:r>
              <a:rPr lang="en-GB" b="1" dirty="0">
                <a:solidFill>
                  <a:srgbClr val="0066FF"/>
                </a:solidFill>
              </a:rPr>
              <a:t>I hope you have enjoyed this assembly and learned something new. </a:t>
            </a:r>
          </a:p>
          <a:p>
            <a:r>
              <a:rPr lang="en-GB" b="1" i="1" dirty="0">
                <a:solidFill>
                  <a:srgbClr val="0066FF"/>
                </a:solidFill>
              </a:rPr>
              <a:t>Thank you for listening.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GB" sz="1000" dirty="0"/>
              <a:t>Gypsies originally came from the India. They travelled across Asia and Europe and eventually arrived in Britain in 1514 (the time of Henry VIII).</a:t>
            </a:r>
          </a:p>
          <a:p>
            <a:pPr>
              <a:lnSpc>
                <a:spcPct val="90000"/>
              </a:lnSpc>
            </a:pPr>
            <a:r>
              <a:rPr lang="en-GB" sz="1000" dirty="0"/>
              <a:t>When they arrived in Europe people thought they were from Egypt and called them ‘The Travelling Egyptians’.</a:t>
            </a:r>
          </a:p>
          <a:p>
            <a:pPr eaLnBrk="1" hangingPunct="1">
              <a:spcBef>
                <a:spcPct val="0"/>
              </a:spcBef>
            </a:pPr>
            <a:endParaRPr lang="en-GB" sz="1000" dirty="0"/>
          </a:p>
          <a:p>
            <a:pPr eaLnBrk="1" hangingPunct="1">
              <a:spcBef>
                <a:spcPct val="0"/>
              </a:spcBef>
            </a:pPr>
            <a:r>
              <a:rPr lang="en-GB" sz="1000" dirty="0"/>
              <a:t>Roma also came from India originally like Gypsies, but they only moved to the UK more recently from Central and Eastern Europe. Many of them had leave their homes as they were in danger there. </a:t>
            </a:r>
          </a:p>
          <a:p>
            <a:pPr>
              <a:lnSpc>
                <a:spcPct val="90000"/>
              </a:lnSpc>
            </a:pPr>
            <a:endParaRPr lang="en-GB"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Irish Travellers are first recorded as arriving in Britain in the 1850’s. </a:t>
            </a:r>
          </a:p>
          <a:p>
            <a:r>
              <a:rPr lang="en-GB" dirty="0"/>
              <a:t>They speak a language called Cant or Gammon. </a:t>
            </a:r>
          </a:p>
          <a:p>
            <a:r>
              <a:rPr lang="en-GB" dirty="0"/>
              <a:t>They are also usually Catholic.</a:t>
            </a:r>
          </a:p>
          <a:p>
            <a:r>
              <a:rPr lang="en-GB" dirty="0"/>
              <a:t>Although there is a large Irish Traveller community living permanently in the UK, some travel from or back to Ireland for part of the year.</a:t>
            </a:r>
          </a:p>
          <a:p>
            <a:endParaRPr lang="en-GB" dirty="0"/>
          </a:p>
          <a:p>
            <a:r>
              <a:rPr lang="en-GB" dirty="0"/>
              <a:t>Scottish Gypsy Travellers are made up of a range of different groups. They call themselves Scottish Travellers, Scottish Gypsies or </a:t>
            </a:r>
          </a:p>
          <a:p>
            <a:r>
              <a:rPr lang="en-GB" dirty="0" err="1"/>
              <a:t>Nawkens</a:t>
            </a:r>
            <a:r>
              <a:rPr lang="en-GB" dirty="0"/>
              <a:t> or </a:t>
            </a:r>
            <a:r>
              <a:rPr lang="en-GB" dirty="0" err="1"/>
              <a:t>Nachins</a:t>
            </a:r>
            <a:r>
              <a:rPr lang="en-GB" dirty="0"/>
              <a:t>. </a:t>
            </a:r>
          </a:p>
          <a:p>
            <a:r>
              <a:rPr lang="en-GB" dirty="0"/>
              <a:t>Like Irish Travellers, many also speak Cant. </a:t>
            </a:r>
          </a:p>
          <a:p>
            <a:r>
              <a:rPr lang="en-GB" dirty="0"/>
              <a:t>Scottish Travellers are known for their story-telling and songs.</a:t>
            </a:r>
          </a:p>
          <a:p>
            <a:endParaRPr lang="en-GB" dirty="0"/>
          </a:p>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000" dirty="0"/>
              <a:t>Hundreds of years ago, the canals of Great Britain were used to transport goods between major cities and this led to the creation of a new way of life. </a:t>
            </a:r>
          </a:p>
          <a:p>
            <a:pPr eaLnBrk="1" hangingPunct="1">
              <a:lnSpc>
                <a:spcPct val="90000"/>
              </a:lnSpc>
              <a:spcBef>
                <a:spcPct val="0"/>
              </a:spcBef>
            </a:pPr>
            <a:r>
              <a:rPr lang="en-GB" sz="1000" dirty="0"/>
              <a:t>Although the canals are rarely used for transporting goods now, some people prefer this quieter, simpler way of living.</a:t>
            </a:r>
          </a:p>
          <a:p>
            <a:pPr>
              <a:lnSpc>
                <a:spcPct val="90000"/>
              </a:lnSpc>
            </a:pPr>
            <a:r>
              <a:rPr lang="en-GB" sz="1000" dirty="0"/>
              <a:t>It began in the 1970's for various reasons. Many wanted a change from city life and a life style that would offer different experiences. </a:t>
            </a:r>
          </a:p>
          <a:p>
            <a:pPr>
              <a:lnSpc>
                <a:spcPct val="90000"/>
              </a:lnSpc>
            </a:pPr>
            <a:r>
              <a:rPr lang="en-GB" sz="1000" dirty="0"/>
              <a:t>Since then their children have been brought up that way and now it is their tradition.</a:t>
            </a:r>
          </a:p>
          <a:p>
            <a:pPr eaLnBrk="1" hangingPunct="1">
              <a:lnSpc>
                <a:spcPct val="90000"/>
              </a:lnSpc>
              <a:spcBef>
                <a:spcPct val="0"/>
              </a:spcBef>
            </a:pPr>
            <a:endParaRPr lang="en-GB" sz="1000"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56B98-3AF5-4121-B916-C6F339CCBDD4}" type="slidenum">
              <a:rPr lang="en-GB"/>
              <a:pPr fontAlgn="base">
                <a:spcBef>
                  <a:spcPct val="0"/>
                </a:spcBef>
                <a:spcAft>
                  <a:spcPct val="0"/>
                </a:spcAft>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Fairground (or Showmen) and Circus families travel with their circus or rides from about March to around October.</a:t>
            </a:r>
          </a:p>
          <a:p>
            <a:r>
              <a:rPr lang="en-GB" dirty="0"/>
              <a:t>The families move from place to place on a weekly basis, often following routes and visiting fairs or locations which their families have visited for generations. </a:t>
            </a:r>
          </a:p>
          <a:p>
            <a:pPr eaLnBrk="1" hangingPunct="1">
              <a:spcBef>
                <a:spcPct val="0"/>
              </a:spcBef>
            </a:pPr>
            <a:r>
              <a:rPr lang="en-GB" dirty="0"/>
              <a:t>Families tend to have a family owned winter ground, which they will stay on during the "off-season“.</a:t>
            </a:r>
          </a:p>
          <a:p>
            <a:endParaRPr lang="en-GB" dirty="0"/>
          </a:p>
          <a:p>
            <a:pPr eaLnBrk="1" hangingPunct="1">
              <a:spcBef>
                <a:spcPct val="0"/>
              </a:spcBef>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None/>
            </a:pPr>
            <a:endParaRPr lang="en-GB" dirty="0"/>
          </a:p>
        </p:txBody>
      </p:sp>
    </p:spTree>
    <p:extLst>
      <p:ext uri="{BB962C8B-B14F-4D97-AF65-F5344CB8AC3E}">
        <p14:creationId xmlns:p14="http://schemas.microsoft.com/office/powerpoint/2010/main" val="225897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63685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Sanskrit is of a form of language used in Northern India in the ninth century and therefore gives us a clue when the Gypsy people first left that area and began to travel the world.</a:t>
            </a:r>
          </a:p>
          <a:p>
            <a:r>
              <a:rPr lang="en-GB" dirty="0"/>
              <a:t>In addition to the Asian words are others that originate in 'Cant' which was the language of the road used by the 'sturdy beggars' of Elizabethan England. </a:t>
            </a:r>
          </a:p>
          <a:p>
            <a:r>
              <a:rPr lang="en-GB" dirty="0"/>
              <a:t>'Mort' meaning woman and '</a:t>
            </a:r>
            <a:r>
              <a:rPr lang="en-GB" dirty="0" err="1"/>
              <a:t>kenna</a:t>
            </a:r>
            <a:r>
              <a:rPr lang="en-GB" dirty="0"/>
              <a:t>' for a house are examples of Cant words. Also mixed into modern day Romany </a:t>
            </a:r>
            <a:r>
              <a:rPr lang="en-GB" dirty="0" err="1"/>
              <a:t>Pookering</a:t>
            </a:r>
            <a:r>
              <a:rPr lang="en-GB" dirty="0"/>
              <a:t> are occasional words and expressions drawn from Cockney rhyming slang and other local dialects.</a:t>
            </a:r>
          </a:p>
          <a:p>
            <a:r>
              <a:rPr lang="en-GB" dirty="0"/>
              <a:t>Some Romany words have also moved in the opposite direction and are used locally by non Travellers, these include '</a:t>
            </a:r>
            <a:r>
              <a:rPr lang="en-GB" dirty="0" err="1"/>
              <a:t>cushti</a:t>
            </a:r>
            <a:r>
              <a:rPr lang="en-GB" dirty="0"/>
              <a:t>' meaning 'good', chavvie when used by Gypsies means 'son' or 'child' but is now used by many non Gypsies to mean 'mates'. 'Wonga' comes from the Romany '</a:t>
            </a:r>
            <a:r>
              <a:rPr lang="en-GB" dirty="0" err="1"/>
              <a:t>Vonga</a:t>
            </a:r>
            <a:r>
              <a:rPr lang="en-GB" dirty="0"/>
              <a:t>' meaning money.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2753C9C-0D38-4449-8F3D-7CFE32B89D0F}" type="datetimeFigureOut">
              <a:rPr lang="en-GB"/>
              <a:pPr>
                <a:defRPr/>
              </a:pPr>
              <a:t>11/05/2021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81E103-7D61-4CF5-9F3B-8F631AF823E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3A86396-92EE-4868-BB8D-32328DCDD80D}" type="datetimeFigureOut">
              <a:rPr lang="en-GB"/>
              <a:pPr>
                <a:defRPr/>
              </a:pPr>
              <a:t>11/05/2021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CE8A9C-DC8E-464D-8E27-7DB9D8FF7E4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47B072E-7ECF-4A76-8C69-3ED2769DCC8C}" type="datetimeFigureOut">
              <a:rPr lang="en-GB"/>
              <a:pPr>
                <a:defRPr/>
              </a:pPr>
              <a:t>11/05/2021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9223747-78CD-4D79-9917-5840A48F8F7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81A76B5-9468-466F-84B9-4AA962F07FA7}" type="datetimeFigureOut">
              <a:rPr lang="en-GB"/>
              <a:pPr>
                <a:defRPr/>
              </a:pPr>
              <a:t>11/05/2021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477158-628F-46C0-A6DE-FB7D91EA338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DC8BAF5-7B19-4DA1-953E-A34172DD7F54}" type="datetimeFigureOut">
              <a:rPr lang="en-GB"/>
              <a:pPr>
                <a:defRPr/>
              </a:pPr>
              <a:t>11/05/2021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D9116DD-90F5-4DD7-891A-39FFDA337D4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3F713BF-A57B-439C-8CFB-AA755098C04D}" type="datetimeFigureOut">
              <a:rPr lang="en-GB"/>
              <a:pPr>
                <a:defRPr/>
              </a:pPr>
              <a:t>11/05/2021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F84833B-F635-4015-B1A1-AF6E9630895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AC6D884-42DF-42D9-AAE6-B781F9827BF4}" type="datetimeFigureOut">
              <a:rPr lang="en-GB"/>
              <a:pPr>
                <a:defRPr/>
              </a:pPr>
              <a:t>11/05/2021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6C9BB59-6F14-4473-A033-44AB31E8BF2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2E84BFE-CDBC-48A9-A979-64C1023C22E1}" type="datetimeFigureOut">
              <a:rPr lang="en-GB"/>
              <a:pPr>
                <a:defRPr/>
              </a:pPr>
              <a:t>11/05/2021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6256727-C33D-4DE2-8AD6-3B1E4BF1FD0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B0B3EA-F532-44DB-9714-5B5CC3B309DD}" type="datetimeFigureOut">
              <a:rPr lang="en-GB"/>
              <a:pPr>
                <a:defRPr/>
              </a:pPr>
              <a:t>11/05/2021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D60498A-5DE9-4829-947D-21597E65085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D1A2D-A889-457D-B7CA-1F62BF26BFE9}" type="datetimeFigureOut">
              <a:rPr lang="en-GB"/>
              <a:pPr>
                <a:defRPr/>
              </a:pPr>
              <a:t>11/05/2021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AD1F43F-9CD8-4B20-9CA1-E437DF64C02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6F5C87-B3EB-4754-BC54-8603B86D91CF}" type="datetimeFigureOut">
              <a:rPr lang="en-GB"/>
              <a:pPr>
                <a:defRPr/>
              </a:pPr>
              <a:t>11/05/2021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A6FD08-D3B6-44CE-BC9A-88A490DD643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283F89-6C03-4F78-AC97-8E9FAD618C4A}" type="datetimeFigureOut">
              <a:rPr lang="en-GB"/>
              <a:pPr>
                <a:defRPr/>
              </a:pPr>
              <a:t>11/05/2021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0767B1-7FFA-4D4D-8E7E-A10186B5F6D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8.wmf"/></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wmf"/><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wmf"/><Relationship Id="rId11" Type="http://schemas.openxmlformats.org/officeDocument/2006/relationships/image" Target="../media/image11.jpeg"/><Relationship Id="rId5" Type="http://schemas.openxmlformats.org/officeDocument/2006/relationships/image" Target="../media/image5.wmf"/><Relationship Id="rId10" Type="http://schemas.openxmlformats.org/officeDocument/2006/relationships/image" Target="../media/image10.jpeg"/><Relationship Id="rId4" Type="http://schemas.openxmlformats.org/officeDocument/2006/relationships/image" Target="../media/image4.w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15.gif"/><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04031" y="2873853"/>
            <a:ext cx="8135937" cy="2304331"/>
          </a:xfrm>
        </p:spPr>
        <p:txBody>
          <a:bodyPr/>
          <a:lstStyle/>
          <a:p>
            <a:pPr eaLnBrk="1" hangingPunct="1"/>
            <a:r>
              <a:rPr lang="en-GB" b="1" dirty="0">
                <a:solidFill>
                  <a:srgbClr val="FF0000"/>
                </a:solidFill>
                <a:latin typeface="Comic Sans MS" pitchFamily="66" charset="0"/>
              </a:rPr>
              <a:t>Gypsy, Roma and </a:t>
            </a:r>
            <a:br>
              <a:rPr lang="en-GB" b="1" dirty="0">
                <a:solidFill>
                  <a:srgbClr val="FF0000"/>
                </a:solidFill>
                <a:latin typeface="Comic Sans MS" pitchFamily="66" charset="0"/>
              </a:rPr>
            </a:br>
            <a:br>
              <a:rPr lang="en-GB" b="1" dirty="0">
                <a:solidFill>
                  <a:srgbClr val="FF0000"/>
                </a:solidFill>
                <a:latin typeface="Comic Sans MS" pitchFamily="66" charset="0"/>
              </a:rPr>
            </a:br>
            <a:r>
              <a:rPr lang="en-GB" b="1" dirty="0">
                <a:solidFill>
                  <a:srgbClr val="FF0000"/>
                </a:solidFill>
                <a:latin typeface="Comic Sans MS" pitchFamily="66" charset="0"/>
              </a:rPr>
              <a:t>Traveller People </a:t>
            </a:r>
            <a:endParaRPr lang="en-GB" dirty="0">
              <a:solidFill>
                <a:srgbClr val="FF0000"/>
              </a:solidFill>
              <a:latin typeface="Comic Sans MS" pitchFamily="66" charset="0"/>
            </a:endParaRPr>
          </a:p>
        </p:txBody>
      </p:sp>
      <p:sp>
        <p:nvSpPr>
          <p:cNvPr id="15363" name="TextBox 16"/>
          <p:cNvSpPr txBox="1">
            <a:spLocks noChangeArrowheads="1"/>
          </p:cNvSpPr>
          <p:nvPr/>
        </p:nvSpPr>
        <p:spPr bwMode="auto">
          <a:xfrm>
            <a:off x="1619672" y="6314462"/>
            <a:ext cx="6520036" cy="276999"/>
          </a:xfrm>
          <a:prstGeom prst="rect">
            <a:avLst/>
          </a:prstGeom>
          <a:noFill/>
          <a:ln w="9525">
            <a:noFill/>
            <a:miter lim="800000"/>
            <a:headEnd/>
            <a:tailEnd/>
          </a:ln>
        </p:spPr>
        <p:txBody>
          <a:bodyPr wrap="square">
            <a:spAutoFit/>
          </a:bodyPr>
          <a:lstStyle/>
          <a:p>
            <a:pPr algn="ctr"/>
            <a:r>
              <a:rPr lang="en-GB" sz="1200" b="1" dirty="0">
                <a:latin typeface="Comic Sans MS" pitchFamily="66" charset="0"/>
              </a:rPr>
              <a:t>An assembly prepared by the Traveller Education Service – </a:t>
            </a:r>
            <a:r>
              <a:rPr lang="en-GB" sz="1200" b="1" dirty="0" err="1">
                <a:latin typeface="Comic Sans MS" pitchFamily="66" charset="0"/>
              </a:rPr>
              <a:t>Cognus</a:t>
            </a:r>
            <a:r>
              <a:rPr lang="en-GB" sz="1200" b="1" dirty="0">
                <a:latin typeface="Comic Sans MS" pitchFamily="66" charset="0"/>
              </a:rPr>
              <a:t> Ltd</a:t>
            </a:r>
          </a:p>
        </p:txBody>
      </p:sp>
      <p:pic>
        <p:nvPicPr>
          <p:cNvPr id="1026" name="Picture 2" descr="COGNUS NEWSLETTER, APRIL 2018">
            <a:extLst>
              <a:ext uri="{FF2B5EF4-FFF2-40B4-BE49-F238E27FC236}">
                <a16:creationId xmlns:a16="http://schemas.microsoft.com/office/drawing/2014/main" id="{1DF84DDE-697F-471A-A7F1-2DCE311E38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997" y="6214764"/>
            <a:ext cx="569349" cy="4763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mani people - Wikipedia">
            <a:extLst>
              <a:ext uri="{FF2B5EF4-FFF2-40B4-BE49-F238E27FC236}">
                <a16:creationId xmlns:a16="http://schemas.microsoft.com/office/drawing/2014/main" id="{99594FD9-7F53-4DB3-A383-FAEC4D2FA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80827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47" name="Picture 39" descr="82e480118b2fc0616f73c754cb898557"/>
          <p:cNvPicPr>
            <a:picLocks noChangeAspect="1" noChangeArrowheads="1"/>
          </p:cNvPicPr>
          <p:nvPr/>
        </p:nvPicPr>
        <p:blipFill>
          <a:blip r:embed="rId3"/>
          <a:srcRect/>
          <a:stretch>
            <a:fillRect/>
          </a:stretch>
        </p:blipFill>
        <p:spPr bwMode="auto">
          <a:xfrm>
            <a:off x="2555875" y="2997200"/>
            <a:ext cx="2592388" cy="1606550"/>
          </a:xfrm>
          <a:prstGeom prst="rect">
            <a:avLst/>
          </a:prstGeom>
          <a:noFill/>
          <a:ln w="9525">
            <a:noFill/>
            <a:miter lim="800000"/>
            <a:headEnd/>
            <a:tailEnd/>
          </a:ln>
        </p:spPr>
      </p:pic>
      <p:pic>
        <p:nvPicPr>
          <p:cNvPr id="43036" name="Picture 28" descr="Semi-detached_houses_Messaline_Avenue_Acton_-_geograph"/>
          <p:cNvPicPr>
            <a:picLocks noChangeAspect="1" noChangeArrowheads="1"/>
          </p:cNvPicPr>
          <p:nvPr/>
        </p:nvPicPr>
        <p:blipFill>
          <a:blip r:embed="rId4"/>
          <a:srcRect/>
          <a:stretch>
            <a:fillRect/>
          </a:stretch>
        </p:blipFill>
        <p:spPr bwMode="auto">
          <a:xfrm>
            <a:off x="5724525" y="2133600"/>
            <a:ext cx="2592388" cy="1944688"/>
          </a:xfrm>
          <a:prstGeom prst="rect">
            <a:avLst/>
          </a:prstGeom>
          <a:noFill/>
          <a:ln w="9525">
            <a:noFill/>
            <a:miter lim="800000"/>
            <a:headEnd/>
            <a:tailEnd/>
          </a:ln>
        </p:spPr>
      </p:pic>
      <p:sp>
        <p:nvSpPr>
          <p:cNvPr id="28675" name="Title 1"/>
          <p:cNvSpPr>
            <a:spLocks noGrp="1"/>
          </p:cNvSpPr>
          <p:nvPr>
            <p:ph type="ctrTitle" idx="4294967295"/>
          </p:nvPr>
        </p:nvSpPr>
        <p:spPr>
          <a:xfrm>
            <a:off x="5580063" y="0"/>
            <a:ext cx="3563937" cy="360363"/>
          </a:xfrm>
        </p:spPr>
        <p:txBody>
          <a:bodyPr/>
          <a:lstStyle/>
          <a:p>
            <a:pPr eaLnBrk="1" hangingPunct="1"/>
            <a:r>
              <a:rPr lang="en-GB" sz="1600" b="1">
                <a:solidFill>
                  <a:srgbClr val="00B050"/>
                </a:solidFill>
              </a:rPr>
              <a:t>Gypsy, Roma and Traveller People</a:t>
            </a:r>
            <a:endParaRPr lang="en-GB" sz="1600">
              <a:solidFill>
                <a:srgbClr val="00B050"/>
              </a:solidFill>
            </a:endParaRPr>
          </a:p>
        </p:txBody>
      </p:sp>
      <p:sp>
        <p:nvSpPr>
          <p:cNvPr id="28676" name="Subtitle 2"/>
          <p:cNvSpPr>
            <a:spLocks noGrp="1"/>
          </p:cNvSpPr>
          <p:nvPr>
            <p:ph type="subTitle" idx="4294967295"/>
          </p:nvPr>
        </p:nvSpPr>
        <p:spPr>
          <a:xfrm>
            <a:off x="395288" y="620713"/>
            <a:ext cx="8137525" cy="792162"/>
          </a:xfrm>
        </p:spPr>
        <p:txBody>
          <a:bodyPr/>
          <a:lstStyle/>
          <a:p>
            <a:pPr marL="0" indent="0" algn="ctr" eaLnBrk="1" hangingPunct="1">
              <a:buFont typeface="Arial" charset="0"/>
              <a:buNone/>
            </a:pPr>
            <a:r>
              <a:rPr lang="en-GB" sz="3600" b="1">
                <a:solidFill>
                  <a:srgbClr val="FF0000"/>
                </a:solidFill>
                <a:latin typeface="Comic Sans MS" pitchFamily="66" charset="0"/>
              </a:rPr>
              <a:t>Where do they live?</a:t>
            </a:r>
            <a:endParaRPr lang="en-GB" sz="3600">
              <a:solidFill>
                <a:srgbClr val="FF0000"/>
              </a:solidFill>
              <a:latin typeface="Comic Sans MS" pitchFamily="66" charset="0"/>
            </a:endParaRPr>
          </a:p>
        </p:txBody>
      </p:sp>
      <p:pic>
        <p:nvPicPr>
          <p:cNvPr id="28677" name="Picture 2" descr="Romani Flag"/>
          <p:cNvPicPr>
            <a:picLocks noChangeAspect="1" noChangeArrowheads="1"/>
          </p:cNvPicPr>
          <p:nvPr/>
        </p:nvPicPr>
        <p:blipFill>
          <a:blip r:embed="rId5"/>
          <a:srcRect/>
          <a:stretch>
            <a:fillRect/>
          </a:stretch>
        </p:blipFill>
        <p:spPr bwMode="auto">
          <a:xfrm>
            <a:off x="0" y="0"/>
            <a:ext cx="1258888" cy="561975"/>
          </a:xfrm>
          <a:prstGeom prst="rect">
            <a:avLst/>
          </a:prstGeom>
          <a:noFill/>
          <a:ln w="9525">
            <a:noFill/>
            <a:miter lim="800000"/>
            <a:headEnd/>
            <a:tailEnd/>
          </a:ln>
        </p:spPr>
      </p:pic>
      <p:sp>
        <p:nvSpPr>
          <p:cNvPr id="28678" name="Rectangle 3"/>
          <p:cNvSpPr>
            <a:spLocks noChangeArrowheads="1"/>
          </p:cNvSpPr>
          <p:nvPr/>
        </p:nvSpPr>
        <p:spPr bwMode="auto">
          <a:xfrm>
            <a:off x="468313" y="1412875"/>
            <a:ext cx="7772400" cy="1584325"/>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en-GB" sz="2400" b="1" dirty="0">
                <a:latin typeface="Comic Sans MS" pitchFamily="66" charset="0"/>
              </a:rPr>
              <a:t>Travellers can live in lots of different places, just</a:t>
            </a:r>
          </a:p>
          <a:p>
            <a:pPr marL="342900" indent="-342900" eaLnBrk="0" hangingPunct="0">
              <a:spcBef>
                <a:spcPct val="20000"/>
              </a:spcBef>
              <a:buFont typeface="Arial" charset="0"/>
              <a:buNone/>
            </a:pPr>
            <a:r>
              <a:rPr lang="en-GB" sz="2400" b="1" dirty="0">
                <a:latin typeface="Comic Sans MS" pitchFamily="66" charset="0"/>
              </a:rPr>
              <a:t>like you and me.</a:t>
            </a:r>
          </a:p>
          <a:p>
            <a:pPr marL="342900" indent="-342900" eaLnBrk="0" hangingPunct="0">
              <a:spcBef>
                <a:spcPct val="20000"/>
              </a:spcBef>
              <a:buFont typeface="Arial" charset="0"/>
              <a:buNone/>
            </a:pPr>
            <a:endParaRPr lang="en-GB" sz="1200" b="1" dirty="0">
              <a:latin typeface="Comic Sans MS" pitchFamily="66" charset="0"/>
            </a:endParaRPr>
          </a:p>
          <a:p>
            <a:pPr marL="342900" indent="-342900" eaLnBrk="0" hangingPunct="0">
              <a:spcBef>
                <a:spcPct val="20000"/>
              </a:spcBef>
              <a:buFont typeface="Arial" charset="0"/>
              <a:buNone/>
            </a:pPr>
            <a:r>
              <a:rPr lang="en-GB" sz="2400" b="1" dirty="0">
                <a:latin typeface="Comic Sans MS" pitchFamily="66" charset="0"/>
              </a:rPr>
              <a:t>They might live in</a:t>
            </a:r>
            <a:r>
              <a:rPr lang="en-GB" sz="2400" b="1" dirty="0">
                <a:latin typeface="Calibri" pitchFamily="34" charset="0"/>
              </a:rPr>
              <a:t>…</a:t>
            </a:r>
            <a:endParaRPr lang="en-GB" sz="2400" b="1" dirty="0">
              <a:latin typeface="Comic Sans MS" pitchFamily="66" charset="0"/>
            </a:endParaRPr>
          </a:p>
        </p:txBody>
      </p:sp>
      <p:sp>
        <p:nvSpPr>
          <p:cNvPr id="43026" name="Text Box 5"/>
          <p:cNvSpPr txBox="1">
            <a:spLocks noChangeArrowheads="1"/>
          </p:cNvSpPr>
          <p:nvPr/>
        </p:nvSpPr>
        <p:spPr bwMode="auto">
          <a:xfrm rot="10800000" flipV="1">
            <a:off x="6156325" y="4005263"/>
            <a:ext cx="1873250" cy="519112"/>
          </a:xfrm>
          <a:prstGeom prst="rect">
            <a:avLst/>
          </a:prstGeom>
          <a:noFill/>
          <a:ln w="9525">
            <a:noFill/>
            <a:miter lim="800000"/>
            <a:headEnd/>
            <a:tailEnd/>
          </a:ln>
        </p:spPr>
        <p:txBody>
          <a:bodyPr>
            <a:spAutoFit/>
          </a:bodyPr>
          <a:lstStyle/>
          <a:p>
            <a:pPr eaLnBrk="0" hangingPunct="0">
              <a:spcBef>
                <a:spcPct val="50000"/>
              </a:spcBef>
            </a:pPr>
            <a:r>
              <a:rPr lang="en-GB" sz="2800" b="1">
                <a:solidFill>
                  <a:srgbClr val="0066FF"/>
                </a:solidFill>
                <a:latin typeface="Comic Sans MS" pitchFamily="66" charset="0"/>
              </a:rPr>
              <a:t>…a house</a:t>
            </a:r>
          </a:p>
        </p:txBody>
      </p:sp>
      <p:sp>
        <p:nvSpPr>
          <p:cNvPr id="43027" name="Text Box 6"/>
          <p:cNvSpPr txBox="1">
            <a:spLocks noChangeArrowheads="1"/>
          </p:cNvSpPr>
          <p:nvPr/>
        </p:nvSpPr>
        <p:spPr bwMode="auto">
          <a:xfrm>
            <a:off x="250825" y="3429000"/>
            <a:ext cx="2305050" cy="579438"/>
          </a:xfrm>
          <a:prstGeom prst="rect">
            <a:avLst/>
          </a:prstGeom>
          <a:noFill/>
          <a:ln w="9525">
            <a:noFill/>
            <a:miter lim="800000"/>
            <a:headEnd/>
            <a:tailEnd/>
          </a:ln>
        </p:spPr>
        <p:txBody>
          <a:bodyPr>
            <a:spAutoFit/>
          </a:bodyPr>
          <a:lstStyle/>
          <a:p>
            <a:pPr eaLnBrk="0" hangingPunct="0">
              <a:spcBef>
                <a:spcPct val="50000"/>
              </a:spcBef>
            </a:pPr>
            <a:r>
              <a:rPr lang="en-GB" sz="3200" b="1">
                <a:solidFill>
                  <a:srgbClr val="0066FF"/>
                </a:solidFill>
                <a:latin typeface="Comic Sans MS" pitchFamily="66" charset="0"/>
              </a:rPr>
              <a:t>…a trailer</a:t>
            </a:r>
          </a:p>
        </p:txBody>
      </p:sp>
      <p:pic>
        <p:nvPicPr>
          <p:cNvPr id="43042" name="Picture 34" descr="ANd9GcQn2bGwuujRxQTqaoMU7VD4fsLL-hyI65SfufrdNEGfWGw484C1"/>
          <p:cNvPicPr>
            <a:picLocks noChangeAspect="1" noChangeArrowheads="1"/>
          </p:cNvPicPr>
          <p:nvPr/>
        </p:nvPicPr>
        <p:blipFill>
          <a:blip r:embed="rId6"/>
          <a:srcRect/>
          <a:stretch>
            <a:fillRect/>
          </a:stretch>
        </p:blipFill>
        <p:spPr bwMode="auto">
          <a:xfrm>
            <a:off x="5400231" y="4826795"/>
            <a:ext cx="2520950" cy="1411287"/>
          </a:xfrm>
          <a:prstGeom prst="rect">
            <a:avLst/>
          </a:prstGeom>
          <a:noFill/>
          <a:ln w="9525">
            <a:noFill/>
            <a:miter lim="800000"/>
            <a:headEnd/>
            <a:tailEnd/>
          </a:ln>
        </p:spPr>
      </p:pic>
      <p:sp>
        <p:nvSpPr>
          <p:cNvPr id="43043" name="Text Box 6"/>
          <p:cNvSpPr txBox="1">
            <a:spLocks noChangeArrowheads="1"/>
          </p:cNvSpPr>
          <p:nvPr/>
        </p:nvSpPr>
        <p:spPr bwMode="auto">
          <a:xfrm>
            <a:off x="6758851" y="6115842"/>
            <a:ext cx="2362200" cy="519113"/>
          </a:xfrm>
          <a:prstGeom prst="rect">
            <a:avLst/>
          </a:prstGeom>
          <a:noFill/>
          <a:ln w="9525">
            <a:noFill/>
            <a:miter lim="800000"/>
            <a:headEnd/>
            <a:tailEnd/>
          </a:ln>
        </p:spPr>
        <p:txBody>
          <a:bodyPr>
            <a:spAutoFit/>
          </a:bodyPr>
          <a:lstStyle/>
          <a:p>
            <a:pPr eaLnBrk="0" hangingPunct="0">
              <a:spcBef>
                <a:spcPct val="50000"/>
              </a:spcBef>
            </a:pPr>
            <a:r>
              <a:rPr lang="en-GB" sz="2800" b="1" dirty="0">
                <a:solidFill>
                  <a:srgbClr val="0066FF"/>
                </a:solidFill>
                <a:latin typeface="Comic Sans MS" pitchFamily="66" charset="0"/>
              </a:rPr>
              <a:t>…a caravan</a:t>
            </a:r>
          </a:p>
        </p:txBody>
      </p:sp>
      <p:sp>
        <p:nvSpPr>
          <p:cNvPr id="43048" name="Text Box 6"/>
          <p:cNvSpPr txBox="1">
            <a:spLocks noChangeArrowheads="1"/>
          </p:cNvSpPr>
          <p:nvPr/>
        </p:nvSpPr>
        <p:spPr bwMode="auto">
          <a:xfrm>
            <a:off x="250825" y="5445125"/>
            <a:ext cx="2087562" cy="579438"/>
          </a:xfrm>
          <a:prstGeom prst="rect">
            <a:avLst/>
          </a:prstGeom>
          <a:noFill/>
          <a:ln w="9525">
            <a:noFill/>
            <a:miter lim="800000"/>
            <a:headEnd/>
            <a:tailEnd/>
          </a:ln>
        </p:spPr>
        <p:txBody>
          <a:bodyPr>
            <a:spAutoFit/>
          </a:bodyPr>
          <a:lstStyle/>
          <a:p>
            <a:pPr eaLnBrk="0" hangingPunct="0">
              <a:spcBef>
                <a:spcPct val="50000"/>
              </a:spcBef>
            </a:pPr>
            <a:r>
              <a:rPr lang="en-GB" sz="3200" b="1" dirty="0">
                <a:solidFill>
                  <a:srgbClr val="0066FF"/>
                </a:solidFill>
                <a:latin typeface="Comic Sans MS" pitchFamily="66" charset="0"/>
              </a:rPr>
              <a:t>…a flat</a:t>
            </a:r>
          </a:p>
        </p:txBody>
      </p:sp>
      <p:pic>
        <p:nvPicPr>
          <p:cNvPr id="3074" name="Picture 2" descr="Modern Condo Buildings With Huge Windows In Montreal Stock Photo - Download  Image Now - iStock">
            <a:extLst>
              <a:ext uri="{FF2B5EF4-FFF2-40B4-BE49-F238E27FC236}">
                <a16:creationId xmlns:a16="http://schemas.microsoft.com/office/drawing/2014/main" id="{43F77DB5-AD6A-4594-8C59-8F0F1DB7FF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25" y="489188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27"/>
                                        </p:tgtEl>
                                        <p:attrNameLst>
                                          <p:attrName>style.visibility</p:attrName>
                                        </p:attrNameLst>
                                      </p:cBhvr>
                                      <p:to>
                                        <p:strVal val="visible"/>
                                      </p:to>
                                    </p:set>
                                    <p:animEffect transition="in" filter="checkerboard(across)">
                                      <p:cBhvr>
                                        <p:cTn id="7" dur="1000"/>
                                        <p:tgtEl>
                                          <p:spTgt spid="43027"/>
                                        </p:tgtEl>
                                      </p:cBhvr>
                                    </p:animEffect>
                                  </p:childTnLst>
                                </p:cTn>
                              </p:par>
                              <p:par>
                                <p:cTn id="8" presetID="5" presetClass="entr" presetSubtype="10" fill="hold" nodeType="withEffect">
                                  <p:stCondLst>
                                    <p:cond delay="0"/>
                                  </p:stCondLst>
                                  <p:childTnLst>
                                    <p:set>
                                      <p:cBhvr>
                                        <p:cTn id="9" dur="1" fill="hold">
                                          <p:stCondLst>
                                            <p:cond delay="0"/>
                                          </p:stCondLst>
                                        </p:cTn>
                                        <p:tgtEl>
                                          <p:spTgt spid="43047"/>
                                        </p:tgtEl>
                                        <p:attrNameLst>
                                          <p:attrName>style.visibility</p:attrName>
                                        </p:attrNameLst>
                                      </p:cBhvr>
                                      <p:to>
                                        <p:strVal val="visible"/>
                                      </p:to>
                                    </p:set>
                                    <p:animEffect transition="in" filter="checkerboard(across)">
                                      <p:cBhvr>
                                        <p:cTn id="10" dur="1000"/>
                                        <p:tgtEl>
                                          <p:spTgt spid="4304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3048"/>
                                        </p:tgtEl>
                                        <p:attrNameLst>
                                          <p:attrName>style.visibility</p:attrName>
                                        </p:attrNameLst>
                                      </p:cBhvr>
                                      <p:to>
                                        <p:strVal val="visible"/>
                                      </p:to>
                                    </p:set>
                                    <p:animEffect transition="in" filter="checkerboard(across)">
                                      <p:cBhvr>
                                        <p:cTn id="13" dur="1000"/>
                                        <p:tgtEl>
                                          <p:spTgt spid="4304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nodeType="clickEffect">
                                  <p:stCondLst>
                                    <p:cond delay="0"/>
                                  </p:stCondLst>
                                  <p:childTnLst>
                                    <p:set>
                                      <p:cBhvr>
                                        <p:cTn id="17" dur="1" fill="hold">
                                          <p:stCondLst>
                                            <p:cond delay="0"/>
                                          </p:stCondLst>
                                        </p:cTn>
                                        <p:tgtEl>
                                          <p:spTgt spid="43036"/>
                                        </p:tgtEl>
                                        <p:attrNameLst>
                                          <p:attrName>style.visibility</p:attrName>
                                        </p:attrNameLst>
                                      </p:cBhvr>
                                      <p:to>
                                        <p:strVal val="visible"/>
                                      </p:to>
                                    </p:set>
                                    <p:animEffect transition="in" filter="checkerboard(down)">
                                      <p:cBhvr>
                                        <p:cTn id="18" dur="1000"/>
                                        <p:tgtEl>
                                          <p:spTgt spid="43036"/>
                                        </p:tgtEl>
                                      </p:cBhvr>
                                    </p:animEffect>
                                  </p:childTnLst>
                                </p:cTn>
                              </p:par>
                              <p:par>
                                <p:cTn id="19" presetID="5" presetClass="entr" presetSubtype="5" fill="hold" grpId="0" nodeType="withEffect">
                                  <p:stCondLst>
                                    <p:cond delay="0"/>
                                  </p:stCondLst>
                                  <p:childTnLst>
                                    <p:set>
                                      <p:cBhvr>
                                        <p:cTn id="20" dur="1" fill="hold">
                                          <p:stCondLst>
                                            <p:cond delay="0"/>
                                          </p:stCondLst>
                                        </p:cTn>
                                        <p:tgtEl>
                                          <p:spTgt spid="43026"/>
                                        </p:tgtEl>
                                        <p:attrNameLst>
                                          <p:attrName>style.visibility</p:attrName>
                                        </p:attrNameLst>
                                      </p:cBhvr>
                                      <p:to>
                                        <p:strVal val="visible"/>
                                      </p:to>
                                    </p:set>
                                    <p:animEffect transition="in" filter="checkerboard(down)">
                                      <p:cBhvr>
                                        <p:cTn id="21" dur="1000"/>
                                        <p:tgtEl>
                                          <p:spTgt spid="4302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43042"/>
                                        </p:tgtEl>
                                        <p:attrNameLst>
                                          <p:attrName>style.visibility</p:attrName>
                                        </p:attrNameLst>
                                      </p:cBhvr>
                                      <p:to>
                                        <p:strVal val="visible"/>
                                      </p:to>
                                    </p:set>
                                    <p:animEffect transition="in" filter="checkerboard(down)">
                                      <p:cBhvr>
                                        <p:cTn id="26" dur="1000"/>
                                        <p:tgtEl>
                                          <p:spTgt spid="43042"/>
                                        </p:tgtEl>
                                      </p:cBhvr>
                                    </p:animEffect>
                                  </p:childTnLst>
                                </p:cTn>
                              </p:par>
                              <p:par>
                                <p:cTn id="27" presetID="5" presetClass="entr" presetSubtype="5" fill="hold" grpId="0" nodeType="withEffect">
                                  <p:stCondLst>
                                    <p:cond delay="0"/>
                                  </p:stCondLst>
                                  <p:childTnLst>
                                    <p:set>
                                      <p:cBhvr>
                                        <p:cTn id="28" dur="1" fill="hold">
                                          <p:stCondLst>
                                            <p:cond delay="0"/>
                                          </p:stCondLst>
                                        </p:cTn>
                                        <p:tgtEl>
                                          <p:spTgt spid="43043"/>
                                        </p:tgtEl>
                                        <p:attrNameLst>
                                          <p:attrName>style.visibility</p:attrName>
                                        </p:attrNameLst>
                                      </p:cBhvr>
                                      <p:to>
                                        <p:strVal val="visible"/>
                                      </p:to>
                                    </p:set>
                                    <p:animEffect transition="in" filter="checkerboard(down)">
                                      <p:cBhvr>
                                        <p:cTn id="29" dur="1000"/>
                                        <p:tgtEl>
                                          <p:spTgt spid="4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p:bldP spid="43027" grpId="0"/>
      <p:bldP spid="43043" grpId="0"/>
      <p:bldP spid="430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9" name="Picture 15" descr="Cher Lloyd"/>
          <p:cNvPicPr>
            <a:picLocks noChangeAspect="1" noChangeArrowheads="1"/>
          </p:cNvPicPr>
          <p:nvPr/>
        </p:nvPicPr>
        <p:blipFill>
          <a:blip r:embed="rId3"/>
          <a:srcRect/>
          <a:stretch>
            <a:fillRect/>
          </a:stretch>
        </p:blipFill>
        <p:spPr bwMode="auto">
          <a:xfrm>
            <a:off x="6276375" y="5005172"/>
            <a:ext cx="2632328" cy="1655762"/>
          </a:xfrm>
          <a:prstGeom prst="rect">
            <a:avLst/>
          </a:prstGeom>
          <a:noFill/>
          <a:ln w="9525">
            <a:noFill/>
            <a:miter lim="800000"/>
            <a:headEnd/>
            <a:tailEnd/>
          </a:ln>
        </p:spPr>
      </p:pic>
      <p:sp>
        <p:nvSpPr>
          <p:cNvPr id="30722" name="Subtitle 2"/>
          <p:cNvSpPr>
            <a:spLocks noGrp="1"/>
          </p:cNvSpPr>
          <p:nvPr>
            <p:ph type="subTitle" idx="1"/>
          </p:nvPr>
        </p:nvSpPr>
        <p:spPr>
          <a:xfrm>
            <a:off x="1116013" y="476250"/>
            <a:ext cx="6985000" cy="792163"/>
          </a:xfrm>
        </p:spPr>
        <p:txBody>
          <a:bodyPr/>
          <a:lstStyle/>
          <a:p>
            <a:pPr eaLnBrk="1" hangingPunct="1"/>
            <a:r>
              <a:rPr lang="en-GB" sz="3600" b="1">
                <a:solidFill>
                  <a:srgbClr val="FF0000"/>
                </a:solidFill>
                <a:latin typeface="Comic Sans MS" pitchFamily="66" charset="0"/>
              </a:rPr>
              <a:t>Did you know?</a:t>
            </a:r>
            <a:endParaRPr lang="en-GB" sz="3600">
              <a:solidFill>
                <a:srgbClr val="FF0000"/>
              </a:solidFill>
              <a:latin typeface="Comic Sans MS" pitchFamily="66" charset="0"/>
            </a:endParaRPr>
          </a:p>
        </p:txBody>
      </p:sp>
      <p:sp>
        <p:nvSpPr>
          <p:cNvPr id="30723" name="TextBox 16"/>
          <p:cNvSpPr txBox="1">
            <a:spLocks noChangeArrowheads="1"/>
          </p:cNvSpPr>
          <p:nvPr/>
        </p:nvSpPr>
        <p:spPr bwMode="auto">
          <a:xfrm>
            <a:off x="395288" y="1125538"/>
            <a:ext cx="8424862" cy="1200329"/>
          </a:xfrm>
          <a:prstGeom prst="rect">
            <a:avLst/>
          </a:prstGeom>
          <a:noFill/>
          <a:ln w="9525">
            <a:noFill/>
            <a:miter lim="800000"/>
            <a:headEnd/>
            <a:tailEnd/>
          </a:ln>
        </p:spPr>
        <p:txBody>
          <a:bodyPr>
            <a:spAutoFit/>
          </a:bodyPr>
          <a:lstStyle/>
          <a:p>
            <a:pPr algn="ctr"/>
            <a:r>
              <a:rPr lang="en-GB" sz="2000" dirty="0">
                <a:latin typeface="Comic Sans MS" pitchFamily="66" charset="0"/>
              </a:rPr>
              <a:t>There are lots of very successful and famous people who were part of Gypsy or Traveller families. </a:t>
            </a:r>
          </a:p>
          <a:p>
            <a:pPr algn="ctr"/>
            <a:endParaRPr lang="en-GB" sz="800" dirty="0">
              <a:latin typeface="Comic Sans MS" pitchFamily="66" charset="0"/>
            </a:endParaRPr>
          </a:p>
          <a:p>
            <a:pPr algn="ctr"/>
            <a:r>
              <a:rPr lang="en-GB" sz="2400" dirty="0">
                <a:latin typeface="Comic Sans MS" pitchFamily="66" charset="0"/>
              </a:rPr>
              <a:t>Do you recognise any of them ?</a:t>
            </a:r>
          </a:p>
        </p:txBody>
      </p:sp>
      <p:pic>
        <p:nvPicPr>
          <p:cNvPr id="30724" name="Picture 2" descr="Romani Flag"/>
          <p:cNvPicPr>
            <a:picLocks noChangeAspect="1" noChangeArrowheads="1"/>
          </p:cNvPicPr>
          <p:nvPr/>
        </p:nvPicPr>
        <p:blipFill>
          <a:blip r:embed="rId4"/>
          <a:srcRect/>
          <a:stretch>
            <a:fillRect/>
          </a:stretch>
        </p:blipFill>
        <p:spPr bwMode="auto">
          <a:xfrm>
            <a:off x="0" y="0"/>
            <a:ext cx="1258888" cy="561975"/>
          </a:xfrm>
          <a:prstGeom prst="rect">
            <a:avLst/>
          </a:prstGeom>
          <a:noFill/>
          <a:ln w="9525">
            <a:noFill/>
            <a:miter lim="800000"/>
            <a:headEnd/>
            <a:tailEnd/>
          </a:ln>
        </p:spPr>
      </p:pic>
      <p:sp>
        <p:nvSpPr>
          <p:cNvPr id="30725" name="AutoShape 18" descr="2Q=="/>
          <p:cNvSpPr>
            <a:spLocks noChangeAspect="1" noChangeArrowheads="1"/>
          </p:cNvSpPr>
          <p:nvPr/>
        </p:nvSpPr>
        <p:spPr bwMode="auto">
          <a:xfrm>
            <a:off x="3781425" y="2952750"/>
            <a:ext cx="1581150" cy="952500"/>
          </a:xfrm>
          <a:prstGeom prst="rect">
            <a:avLst/>
          </a:prstGeom>
          <a:noFill/>
          <a:ln w="9525">
            <a:noFill/>
            <a:miter lim="800000"/>
            <a:headEnd/>
            <a:tailEnd/>
          </a:ln>
        </p:spPr>
        <p:txBody>
          <a:bodyPr/>
          <a:lstStyle/>
          <a:p>
            <a:endParaRPr lang="en-GB"/>
          </a:p>
        </p:txBody>
      </p:sp>
      <p:pic>
        <p:nvPicPr>
          <p:cNvPr id="36871" name="Picture 9" descr="Charlie Chaplin"/>
          <p:cNvPicPr>
            <a:picLocks noChangeAspect="1" noChangeArrowheads="1"/>
          </p:cNvPicPr>
          <p:nvPr/>
        </p:nvPicPr>
        <p:blipFill>
          <a:blip r:embed="rId5"/>
          <a:srcRect/>
          <a:stretch>
            <a:fillRect/>
          </a:stretch>
        </p:blipFill>
        <p:spPr bwMode="auto">
          <a:xfrm>
            <a:off x="5814888" y="3071725"/>
            <a:ext cx="1327150" cy="1873250"/>
          </a:xfrm>
          <a:prstGeom prst="rect">
            <a:avLst/>
          </a:prstGeom>
          <a:noFill/>
          <a:ln w="9525">
            <a:noFill/>
            <a:miter lim="800000"/>
            <a:headEnd/>
            <a:tailEnd/>
          </a:ln>
        </p:spPr>
      </p:pic>
      <p:pic>
        <p:nvPicPr>
          <p:cNvPr id="36881" name="Picture 2" descr="http://t0.gstatic.com/images?q=tbn:ANd9GcSZn_IECnrtZb-3fJ7sts2aT_Yc9dy0M_DAmPstgJ9ENIWhsZJP"/>
          <p:cNvPicPr>
            <a:picLocks noChangeAspect="1" noChangeArrowheads="1"/>
          </p:cNvPicPr>
          <p:nvPr/>
        </p:nvPicPr>
        <p:blipFill>
          <a:blip r:embed="rId6"/>
          <a:srcRect/>
          <a:stretch>
            <a:fillRect/>
          </a:stretch>
        </p:blipFill>
        <p:spPr bwMode="auto">
          <a:xfrm>
            <a:off x="1551461" y="3734421"/>
            <a:ext cx="1655762" cy="1988538"/>
          </a:xfrm>
          <a:prstGeom prst="rect">
            <a:avLst/>
          </a:prstGeom>
          <a:noFill/>
          <a:ln w="9525">
            <a:noFill/>
            <a:miter lim="800000"/>
            <a:headEnd/>
            <a:tailEnd/>
          </a:ln>
        </p:spPr>
      </p:pic>
      <p:sp>
        <p:nvSpPr>
          <p:cNvPr id="307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
        <p:nvSpPr>
          <p:cNvPr id="30734" name="Text Box 16"/>
          <p:cNvSpPr txBox="1">
            <a:spLocks noChangeArrowheads="1"/>
          </p:cNvSpPr>
          <p:nvPr/>
        </p:nvSpPr>
        <p:spPr bwMode="auto">
          <a:xfrm>
            <a:off x="888117" y="2174945"/>
            <a:ext cx="1655762" cy="584775"/>
          </a:xfrm>
          <a:prstGeom prst="rect">
            <a:avLst/>
          </a:prstGeom>
          <a:noFill/>
          <a:ln w="9525">
            <a:noFill/>
            <a:miter lim="800000"/>
            <a:headEnd/>
            <a:tailEnd/>
          </a:ln>
        </p:spPr>
        <p:txBody>
          <a:bodyPr>
            <a:spAutoFit/>
          </a:bodyPr>
          <a:lstStyle/>
          <a:p>
            <a:pPr>
              <a:spcBef>
                <a:spcPct val="50000"/>
              </a:spcBef>
            </a:pPr>
            <a:r>
              <a:rPr lang="en-GB" sz="3200" b="1" u="sng" dirty="0">
                <a:solidFill>
                  <a:srgbClr val="0066FF"/>
                </a:solidFill>
                <a:latin typeface="Comic Sans MS" pitchFamily="66" charset="0"/>
              </a:rPr>
              <a:t>Sport</a:t>
            </a:r>
          </a:p>
        </p:txBody>
      </p:sp>
      <p:sp>
        <p:nvSpPr>
          <p:cNvPr id="30735" name="Text Box 17"/>
          <p:cNvSpPr txBox="1">
            <a:spLocks noChangeArrowheads="1"/>
          </p:cNvSpPr>
          <p:nvPr/>
        </p:nvSpPr>
        <p:spPr bwMode="auto">
          <a:xfrm>
            <a:off x="5868194" y="2390380"/>
            <a:ext cx="3118644" cy="584775"/>
          </a:xfrm>
          <a:prstGeom prst="rect">
            <a:avLst/>
          </a:prstGeom>
          <a:noFill/>
          <a:ln w="9525">
            <a:noFill/>
            <a:miter lim="800000"/>
            <a:headEnd/>
            <a:tailEnd/>
          </a:ln>
        </p:spPr>
        <p:txBody>
          <a:bodyPr wrap="square">
            <a:spAutoFit/>
          </a:bodyPr>
          <a:lstStyle/>
          <a:p>
            <a:pPr>
              <a:spcBef>
                <a:spcPct val="50000"/>
              </a:spcBef>
            </a:pPr>
            <a:r>
              <a:rPr lang="en-GB" sz="3200" b="1" u="sng" dirty="0">
                <a:solidFill>
                  <a:srgbClr val="0066FF"/>
                </a:solidFill>
                <a:latin typeface="Comic Sans MS" pitchFamily="66" charset="0"/>
              </a:rPr>
              <a:t>Entertainment</a:t>
            </a:r>
            <a:endParaRPr lang="en-GB" sz="3600" b="1" u="sng" dirty="0">
              <a:solidFill>
                <a:srgbClr val="0066FF"/>
              </a:solidFill>
              <a:latin typeface="Comic Sans MS" pitchFamily="66" charset="0"/>
            </a:endParaRPr>
          </a:p>
        </p:txBody>
      </p:sp>
      <p:pic>
        <p:nvPicPr>
          <p:cNvPr id="36874" name="Picture 12" descr="Elvis Presley"/>
          <p:cNvPicPr>
            <a:picLocks noChangeAspect="1" noChangeArrowheads="1"/>
          </p:cNvPicPr>
          <p:nvPr/>
        </p:nvPicPr>
        <p:blipFill>
          <a:blip r:embed="rId7"/>
          <a:srcRect/>
          <a:stretch>
            <a:fillRect/>
          </a:stretch>
        </p:blipFill>
        <p:spPr bwMode="auto">
          <a:xfrm>
            <a:off x="7398385" y="3071037"/>
            <a:ext cx="1590675" cy="1655763"/>
          </a:xfrm>
          <a:prstGeom prst="rect">
            <a:avLst/>
          </a:prstGeom>
          <a:noFill/>
          <a:ln w="9525">
            <a:noFill/>
            <a:miter lim="800000"/>
            <a:headEnd/>
            <a:tailEnd/>
          </a:ln>
        </p:spPr>
      </p:pic>
      <p:sp>
        <p:nvSpPr>
          <p:cNvPr id="30737" name="Text Box 18"/>
          <p:cNvSpPr txBox="1">
            <a:spLocks noChangeArrowheads="1"/>
          </p:cNvSpPr>
          <p:nvPr/>
        </p:nvSpPr>
        <p:spPr bwMode="auto">
          <a:xfrm>
            <a:off x="3599656" y="2975155"/>
            <a:ext cx="1944687" cy="584775"/>
          </a:xfrm>
          <a:prstGeom prst="rect">
            <a:avLst/>
          </a:prstGeom>
          <a:noFill/>
          <a:ln w="9525">
            <a:noFill/>
            <a:miter lim="800000"/>
            <a:headEnd/>
            <a:tailEnd/>
          </a:ln>
        </p:spPr>
        <p:txBody>
          <a:bodyPr>
            <a:spAutoFit/>
          </a:bodyPr>
          <a:lstStyle/>
          <a:p>
            <a:pPr algn="ctr">
              <a:spcBef>
                <a:spcPct val="50000"/>
              </a:spcBef>
            </a:pPr>
            <a:r>
              <a:rPr lang="en-GB" sz="3200" b="1" u="sng" dirty="0">
                <a:solidFill>
                  <a:srgbClr val="0066FF"/>
                </a:solidFill>
                <a:latin typeface="Comic Sans MS" pitchFamily="66" charset="0"/>
              </a:rPr>
              <a:t>Art</a:t>
            </a:r>
            <a:endParaRPr lang="en-GB" sz="3600" b="1" u="sng" dirty="0">
              <a:solidFill>
                <a:srgbClr val="0066FF"/>
              </a:solidFill>
              <a:latin typeface="Comic Sans MS" pitchFamily="66" charset="0"/>
            </a:endParaRPr>
          </a:p>
        </p:txBody>
      </p:sp>
      <p:pic>
        <p:nvPicPr>
          <p:cNvPr id="4098" name="Picture 2" descr="Tyson Fury Quote - Photo Print Poster - pre Signed - Extraordinary Quality  - Anything is Possible (12 x 8 inches (30cm x 20cm): Amazon.co.uk: Kitchen  &amp; Home">
            <a:extLst>
              <a:ext uri="{FF2B5EF4-FFF2-40B4-BE49-F238E27FC236}">
                <a16:creationId xmlns:a16="http://schemas.microsoft.com/office/drawing/2014/main" id="{ECB41D76-8CA7-4735-9AAD-01BE341B1B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591" y="2774890"/>
            <a:ext cx="1655762" cy="24873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senal legend Jose Antonio Reyes was speeding at 116mph when left tyre  blew causing crash that killed him and cousin">
            <a:extLst>
              <a:ext uri="{FF2B5EF4-FFF2-40B4-BE49-F238E27FC236}">
                <a16:creationId xmlns:a16="http://schemas.microsoft.com/office/drawing/2014/main" id="{06EACA7D-9580-480D-8DDA-CC5C1BE89E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895" y="4839466"/>
            <a:ext cx="1238644" cy="186811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blo Picasso (1881-1973), Claude à deux ans, 9 June 1949 - Alain.R.Truong">
            <a:extLst>
              <a:ext uri="{FF2B5EF4-FFF2-40B4-BE49-F238E27FC236}">
                <a16:creationId xmlns:a16="http://schemas.microsoft.com/office/drawing/2014/main" id="{7E050EFD-4BC9-47FA-818A-CA435BE722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8942" y="3830298"/>
            <a:ext cx="1737553" cy="23497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879"/>
                                        </p:tgtEl>
                                        <p:attrNameLst>
                                          <p:attrName>style.visibility</p:attrName>
                                        </p:attrNameLst>
                                      </p:cBhvr>
                                      <p:to>
                                        <p:strVal val="visible"/>
                                      </p:to>
                                    </p:set>
                                    <p:anim calcmode="lin" valueType="num">
                                      <p:cBhvr additive="base">
                                        <p:cTn id="7" dur="2000" fill="hold"/>
                                        <p:tgtEl>
                                          <p:spTgt spid="36879"/>
                                        </p:tgtEl>
                                        <p:attrNameLst>
                                          <p:attrName>ppt_x</p:attrName>
                                        </p:attrNameLst>
                                      </p:cBhvr>
                                      <p:tavLst>
                                        <p:tav tm="0">
                                          <p:val>
                                            <p:strVal val="1+#ppt_w/2"/>
                                          </p:val>
                                        </p:tav>
                                        <p:tav tm="100000">
                                          <p:val>
                                            <p:strVal val="#ppt_x"/>
                                          </p:val>
                                        </p:tav>
                                      </p:tavLst>
                                    </p:anim>
                                    <p:anim calcmode="lin" valueType="num">
                                      <p:cBhvr additive="base">
                                        <p:cTn id="8" dur="2000" fill="hold"/>
                                        <p:tgtEl>
                                          <p:spTgt spid="3687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871"/>
                                        </p:tgtEl>
                                        <p:attrNameLst>
                                          <p:attrName>style.visibility</p:attrName>
                                        </p:attrNameLst>
                                      </p:cBhvr>
                                      <p:to>
                                        <p:strVal val="visible"/>
                                      </p:to>
                                    </p:set>
                                    <p:anim calcmode="lin" valueType="num">
                                      <p:cBhvr additive="base">
                                        <p:cTn id="11" dur="2000" fill="hold"/>
                                        <p:tgtEl>
                                          <p:spTgt spid="36871"/>
                                        </p:tgtEl>
                                        <p:attrNameLst>
                                          <p:attrName>ppt_x</p:attrName>
                                        </p:attrNameLst>
                                      </p:cBhvr>
                                      <p:tavLst>
                                        <p:tav tm="0">
                                          <p:val>
                                            <p:strVal val="1+#ppt_w/2"/>
                                          </p:val>
                                        </p:tav>
                                        <p:tav tm="100000">
                                          <p:val>
                                            <p:strVal val="#ppt_x"/>
                                          </p:val>
                                        </p:tav>
                                      </p:tavLst>
                                    </p:anim>
                                    <p:anim calcmode="lin" valueType="num">
                                      <p:cBhvr additive="base">
                                        <p:cTn id="12" dur="2000" fill="hold"/>
                                        <p:tgtEl>
                                          <p:spTgt spid="3687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874"/>
                                        </p:tgtEl>
                                        <p:attrNameLst>
                                          <p:attrName>style.visibility</p:attrName>
                                        </p:attrNameLst>
                                      </p:cBhvr>
                                      <p:to>
                                        <p:strVal val="visible"/>
                                      </p:to>
                                    </p:set>
                                    <p:anim calcmode="lin" valueType="num">
                                      <p:cBhvr additive="base">
                                        <p:cTn id="15" dur="2000" fill="hold"/>
                                        <p:tgtEl>
                                          <p:spTgt spid="36874"/>
                                        </p:tgtEl>
                                        <p:attrNameLst>
                                          <p:attrName>ppt_x</p:attrName>
                                        </p:attrNameLst>
                                      </p:cBhvr>
                                      <p:tavLst>
                                        <p:tav tm="0">
                                          <p:val>
                                            <p:strVal val="1+#ppt_w/2"/>
                                          </p:val>
                                        </p:tav>
                                        <p:tav tm="100000">
                                          <p:val>
                                            <p:strVal val="#ppt_x"/>
                                          </p:val>
                                        </p:tav>
                                      </p:tavLst>
                                    </p:anim>
                                    <p:anim calcmode="lin" valueType="num">
                                      <p:cBhvr additive="base">
                                        <p:cTn id="16" dur="2000" fill="hold"/>
                                        <p:tgtEl>
                                          <p:spTgt spid="3687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6881"/>
                                        </p:tgtEl>
                                        <p:attrNameLst>
                                          <p:attrName>style.visibility</p:attrName>
                                        </p:attrNameLst>
                                      </p:cBhvr>
                                      <p:to>
                                        <p:strVal val="visible"/>
                                      </p:to>
                                    </p:set>
                                    <p:anim calcmode="lin" valueType="num">
                                      <p:cBhvr additive="base">
                                        <p:cTn id="19" dur="2000" fill="hold"/>
                                        <p:tgtEl>
                                          <p:spTgt spid="36881"/>
                                        </p:tgtEl>
                                        <p:attrNameLst>
                                          <p:attrName>ppt_x</p:attrName>
                                        </p:attrNameLst>
                                      </p:cBhvr>
                                      <p:tavLst>
                                        <p:tav tm="0">
                                          <p:val>
                                            <p:strVal val="1+#ppt_w/2"/>
                                          </p:val>
                                        </p:tav>
                                        <p:tav tm="100000">
                                          <p:val>
                                            <p:strVal val="#ppt_x"/>
                                          </p:val>
                                        </p:tav>
                                      </p:tavLst>
                                    </p:anim>
                                    <p:anim calcmode="lin" valueType="num">
                                      <p:cBhvr additive="base">
                                        <p:cTn id="20" dur="2000" fill="hold"/>
                                        <p:tgtEl>
                                          <p:spTgt spid="368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560388" y="509540"/>
            <a:ext cx="8135937" cy="865188"/>
          </a:xfrm>
        </p:spPr>
        <p:txBody>
          <a:bodyPr/>
          <a:lstStyle/>
          <a:p>
            <a:pPr eaLnBrk="1" hangingPunct="1"/>
            <a:r>
              <a:rPr lang="en-GB" sz="3600" b="1" dirty="0">
                <a:solidFill>
                  <a:srgbClr val="FF0000"/>
                </a:solidFill>
                <a:latin typeface="Comic Sans MS" pitchFamily="66" charset="0"/>
              </a:rPr>
              <a:t>Gypsy, Roma and Traveller People</a:t>
            </a:r>
            <a:r>
              <a:rPr lang="en-GB" b="1" dirty="0">
                <a:solidFill>
                  <a:srgbClr val="FF0000"/>
                </a:solidFill>
                <a:latin typeface="Comic Sans MS" pitchFamily="66" charset="0"/>
              </a:rPr>
              <a:t> </a:t>
            </a:r>
            <a:endParaRPr lang="en-GB" dirty="0">
              <a:solidFill>
                <a:srgbClr val="FF0000"/>
              </a:solidFill>
              <a:latin typeface="Comic Sans MS" pitchFamily="66" charset="0"/>
            </a:endParaRPr>
          </a:p>
        </p:txBody>
      </p:sp>
      <p:sp>
        <p:nvSpPr>
          <p:cNvPr id="32775" name="TextBox 9"/>
          <p:cNvSpPr txBox="1">
            <a:spLocks noChangeArrowheads="1"/>
          </p:cNvSpPr>
          <p:nvPr/>
        </p:nvSpPr>
        <p:spPr bwMode="auto">
          <a:xfrm>
            <a:off x="241351" y="1769089"/>
            <a:ext cx="8569325" cy="2838450"/>
          </a:xfrm>
          <a:prstGeom prst="rect">
            <a:avLst/>
          </a:prstGeom>
          <a:noFill/>
          <a:ln w="9525">
            <a:noFill/>
            <a:miter lim="800000"/>
            <a:headEnd/>
            <a:tailEnd/>
          </a:ln>
        </p:spPr>
        <p:txBody>
          <a:bodyPr>
            <a:spAutoFit/>
          </a:bodyPr>
          <a:lstStyle/>
          <a:p>
            <a:pPr algn="ctr"/>
            <a:r>
              <a:rPr lang="en-GB" sz="3600" b="1" dirty="0">
                <a:solidFill>
                  <a:srgbClr val="0066FF"/>
                </a:solidFill>
                <a:latin typeface="Comic Sans MS" pitchFamily="66" charset="0"/>
              </a:rPr>
              <a:t>What have you learned about </a:t>
            </a:r>
          </a:p>
          <a:p>
            <a:pPr algn="ctr"/>
            <a:endParaRPr lang="en-GB" sz="3600" b="1" dirty="0">
              <a:solidFill>
                <a:srgbClr val="0066FF"/>
              </a:solidFill>
              <a:latin typeface="Comic Sans MS" pitchFamily="66" charset="0"/>
            </a:endParaRPr>
          </a:p>
          <a:p>
            <a:pPr algn="ctr"/>
            <a:r>
              <a:rPr lang="en-GB" sz="3600" b="1" dirty="0">
                <a:solidFill>
                  <a:srgbClr val="0066FF"/>
                </a:solidFill>
                <a:latin typeface="Comic Sans MS" pitchFamily="66" charset="0"/>
              </a:rPr>
              <a:t>Travellers today?</a:t>
            </a:r>
            <a:endParaRPr lang="en-GB" sz="3600" b="1" i="1" dirty="0">
              <a:solidFill>
                <a:srgbClr val="0066FF"/>
              </a:solidFill>
              <a:latin typeface="Comic Sans MS" pitchFamily="66" charset="0"/>
            </a:endParaRPr>
          </a:p>
          <a:p>
            <a:pPr algn="ctr"/>
            <a:endParaRPr lang="en-GB" sz="3600" b="1" dirty="0">
              <a:solidFill>
                <a:srgbClr val="0066FF"/>
              </a:solidFill>
              <a:latin typeface="Comic Sans MS" pitchFamily="66" charset="0"/>
            </a:endParaRPr>
          </a:p>
          <a:p>
            <a:pPr algn="ctr"/>
            <a:endParaRPr lang="en-GB" dirty="0">
              <a:latin typeface="Comic Sans MS" pitchFamily="66" charset="0"/>
            </a:endParaRPr>
          </a:p>
          <a:p>
            <a:endParaRPr lang="en-GB" dirty="0">
              <a:latin typeface="Comic Sans MS" pitchFamily="66" charset="0"/>
            </a:endParaRPr>
          </a:p>
        </p:txBody>
      </p:sp>
      <p:pic>
        <p:nvPicPr>
          <p:cNvPr id="32776" name="Picture 11" descr="MM900282747[1]"/>
          <p:cNvPicPr>
            <a:picLocks noChangeAspect="1" noChangeArrowheads="1" noCrop="1"/>
          </p:cNvPicPr>
          <p:nvPr/>
        </p:nvPicPr>
        <p:blipFill>
          <a:blip r:embed="rId3"/>
          <a:srcRect/>
          <a:stretch>
            <a:fillRect/>
          </a:stretch>
        </p:blipFill>
        <p:spPr bwMode="auto">
          <a:xfrm>
            <a:off x="309624" y="2708920"/>
            <a:ext cx="1584325" cy="1584325"/>
          </a:xfrm>
          <a:prstGeom prst="rect">
            <a:avLst/>
          </a:prstGeom>
          <a:noFill/>
          <a:ln w="9525">
            <a:noFill/>
            <a:miter lim="800000"/>
            <a:headEnd/>
            <a:tailEnd/>
          </a:ln>
        </p:spPr>
      </p:pic>
      <p:pic>
        <p:nvPicPr>
          <p:cNvPr id="32777" name="Picture 16" descr="MC900082283[1]"/>
          <p:cNvPicPr>
            <a:picLocks noChangeAspect="1" noChangeArrowheads="1"/>
          </p:cNvPicPr>
          <p:nvPr/>
        </p:nvPicPr>
        <p:blipFill>
          <a:blip r:embed="rId4"/>
          <a:srcRect/>
          <a:stretch>
            <a:fillRect/>
          </a:stretch>
        </p:blipFill>
        <p:spPr bwMode="auto">
          <a:xfrm>
            <a:off x="7231001" y="2722913"/>
            <a:ext cx="1603375" cy="1655762"/>
          </a:xfrm>
          <a:prstGeom prst="rect">
            <a:avLst/>
          </a:prstGeom>
          <a:noFill/>
          <a:ln w="9525">
            <a:noFill/>
            <a:miter lim="800000"/>
            <a:headEnd/>
            <a:tailEnd/>
          </a:ln>
        </p:spPr>
      </p:pic>
      <p:pic>
        <p:nvPicPr>
          <p:cNvPr id="5122" name="Picture 2" descr="Romani people - Wikipedia">
            <a:extLst>
              <a:ext uri="{FF2B5EF4-FFF2-40B4-BE49-F238E27FC236}">
                <a16:creationId xmlns:a16="http://schemas.microsoft.com/office/drawing/2014/main" id="{1445D22C-F791-47A0-81D5-06ACB3F51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12" y="402369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6">
            <a:extLst>
              <a:ext uri="{FF2B5EF4-FFF2-40B4-BE49-F238E27FC236}">
                <a16:creationId xmlns:a16="http://schemas.microsoft.com/office/drawing/2014/main" id="{38888335-76D3-4A35-9B06-96EF5C033F7A}"/>
              </a:ext>
            </a:extLst>
          </p:cNvPr>
          <p:cNvSpPr txBox="1">
            <a:spLocks noChangeArrowheads="1"/>
          </p:cNvSpPr>
          <p:nvPr/>
        </p:nvSpPr>
        <p:spPr bwMode="auto">
          <a:xfrm>
            <a:off x="1619671" y="6409352"/>
            <a:ext cx="6520036" cy="276999"/>
          </a:xfrm>
          <a:prstGeom prst="rect">
            <a:avLst/>
          </a:prstGeom>
          <a:noFill/>
          <a:ln w="9525">
            <a:noFill/>
            <a:miter lim="800000"/>
            <a:headEnd/>
            <a:tailEnd/>
          </a:ln>
        </p:spPr>
        <p:txBody>
          <a:bodyPr wrap="square">
            <a:spAutoFit/>
          </a:bodyPr>
          <a:lstStyle/>
          <a:p>
            <a:pPr algn="ctr"/>
            <a:r>
              <a:rPr lang="en-GB" sz="1200" b="1" dirty="0">
                <a:latin typeface="Comic Sans MS" pitchFamily="66" charset="0"/>
              </a:rPr>
              <a:t>An assembly prepared by the Traveller Education Service – </a:t>
            </a:r>
            <a:r>
              <a:rPr lang="en-GB" sz="1200" b="1" dirty="0" err="1">
                <a:latin typeface="Comic Sans MS" pitchFamily="66" charset="0"/>
              </a:rPr>
              <a:t>Cognus</a:t>
            </a:r>
            <a:r>
              <a:rPr lang="en-GB" sz="1200" b="1" dirty="0">
                <a:latin typeface="Comic Sans MS" pitchFamily="66" charset="0"/>
              </a:rPr>
              <a:t> Ltd</a:t>
            </a:r>
          </a:p>
        </p:txBody>
      </p:sp>
      <p:pic>
        <p:nvPicPr>
          <p:cNvPr id="13" name="Picture 2" descr="COGNUS NEWSLETTER, APRIL 2018">
            <a:extLst>
              <a:ext uri="{FF2B5EF4-FFF2-40B4-BE49-F238E27FC236}">
                <a16:creationId xmlns:a16="http://schemas.microsoft.com/office/drawing/2014/main" id="{FCE3C353-C9CF-472B-9288-B11D10621F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4996" y="6209957"/>
            <a:ext cx="569349" cy="476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1116013" y="549275"/>
            <a:ext cx="6985000" cy="719138"/>
          </a:xfrm>
        </p:spPr>
        <p:txBody>
          <a:bodyPr/>
          <a:lstStyle/>
          <a:p>
            <a:pPr eaLnBrk="1" hangingPunct="1"/>
            <a:r>
              <a:rPr lang="en-GB" sz="3600" b="1" dirty="0">
                <a:solidFill>
                  <a:srgbClr val="FF0000"/>
                </a:solidFill>
                <a:latin typeface="Comic Sans MS" pitchFamily="66" charset="0"/>
              </a:rPr>
              <a:t>Traveller Communities</a:t>
            </a:r>
            <a:endParaRPr lang="en-GB" sz="3600" dirty="0">
              <a:solidFill>
                <a:srgbClr val="FF0000"/>
              </a:solidFill>
              <a:latin typeface="Comic Sans MS" pitchFamily="66" charset="0"/>
            </a:endParaRPr>
          </a:p>
        </p:txBody>
      </p:sp>
      <p:sp>
        <p:nvSpPr>
          <p:cNvPr id="16387" name="TextBox 9"/>
          <p:cNvSpPr txBox="1">
            <a:spLocks noChangeArrowheads="1"/>
          </p:cNvSpPr>
          <p:nvPr/>
        </p:nvSpPr>
        <p:spPr bwMode="auto">
          <a:xfrm>
            <a:off x="323850" y="1268413"/>
            <a:ext cx="8569325" cy="5539978"/>
          </a:xfrm>
          <a:prstGeom prst="rect">
            <a:avLst/>
          </a:prstGeom>
          <a:noFill/>
          <a:ln w="9525">
            <a:noFill/>
            <a:miter lim="800000"/>
            <a:headEnd/>
            <a:tailEnd/>
          </a:ln>
        </p:spPr>
        <p:txBody>
          <a:bodyPr>
            <a:spAutoFit/>
          </a:bodyPr>
          <a:lstStyle/>
          <a:p>
            <a:pPr algn="ctr"/>
            <a:r>
              <a:rPr lang="en-GB" sz="2000" dirty="0">
                <a:latin typeface="Comic Sans MS" pitchFamily="66" charset="0"/>
              </a:rPr>
              <a:t>Let’s think about the word “</a:t>
            </a:r>
            <a:r>
              <a:rPr lang="en-GB" sz="2000" b="1" u="sng" dirty="0">
                <a:latin typeface="Comic Sans MS" pitchFamily="66" charset="0"/>
              </a:rPr>
              <a:t>British</a:t>
            </a:r>
            <a:r>
              <a:rPr lang="en-GB" sz="2000" dirty="0">
                <a:latin typeface="Comic Sans MS" pitchFamily="66" charset="0"/>
              </a:rPr>
              <a:t>“. </a:t>
            </a:r>
          </a:p>
          <a:p>
            <a:pPr algn="ctr"/>
            <a:endParaRPr lang="en-GB" sz="800" dirty="0">
              <a:latin typeface="Comic Sans MS" pitchFamily="66" charset="0"/>
            </a:endParaRPr>
          </a:p>
          <a:p>
            <a:pPr algn="ctr"/>
            <a:r>
              <a:rPr lang="en-GB" sz="2000" dirty="0">
                <a:latin typeface="Comic Sans MS" pitchFamily="66" charset="0"/>
              </a:rPr>
              <a:t>It can include lots of different types of people...</a:t>
            </a:r>
          </a:p>
          <a:p>
            <a:pPr algn="ctr"/>
            <a:r>
              <a:rPr lang="en-GB" dirty="0">
                <a:latin typeface="Comic Sans MS" pitchFamily="66" charset="0"/>
              </a:rPr>
              <a:t> </a:t>
            </a:r>
          </a:p>
          <a:p>
            <a:endParaRPr lang="en-GB" dirty="0">
              <a:latin typeface="Comic Sans MS" pitchFamily="66" charset="0"/>
            </a:endParaRPr>
          </a:p>
          <a:p>
            <a:r>
              <a:rPr lang="en-GB" dirty="0">
                <a:latin typeface="Comic Sans MS" pitchFamily="66" charset="0"/>
              </a:rPr>
              <a:t>		 	 																	</a:t>
            </a:r>
          </a:p>
          <a:p>
            <a:r>
              <a:rPr lang="en-GB" sz="2000" dirty="0">
                <a:latin typeface="Comic Sans MS" pitchFamily="66" charset="0"/>
              </a:rPr>
              <a:t>	</a:t>
            </a:r>
          </a:p>
          <a:p>
            <a:endParaRPr lang="en-GB" sz="2000" dirty="0">
              <a:latin typeface="Comic Sans MS" pitchFamily="66" charset="0"/>
            </a:endParaRPr>
          </a:p>
          <a:p>
            <a:endParaRPr lang="en-GB" sz="2000"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sz="2000" dirty="0">
              <a:latin typeface="Comic Sans MS" pitchFamily="66" charset="0"/>
            </a:endParaRPr>
          </a:p>
          <a:p>
            <a:r>
              <a:rPr lang="en-GB" sz="2000" dirty="0">
                <a:latin typeface="Comic Sans MS" pitchFamily="66" charset="0"/>
              </a:rPr>
              <a:t>      Even though they are all very different, they are all still </a:t>
            </a:r>
            <a:r>
              <a:rPr lang="en-GB" sz="2000" b="1" u="sng" dirty="0">
                <a:latin typeface="Comic Sans MS" pitchFamily="66" charset="0"/>
              </a:rPr>
              <a:t>British</a:t>
            </a:r>
            <a:r>
              <a:rPr lang="en-GB" sz="2000" dirty="0">
                <a:latin typeface="Comic Sans MS" pitchFamily="66" charset="0"/>
              </a:rPr>
              <a:t>. </a:t>
            </a:r>
          </a:p>
          <a:p>
            <a:pPr algn="ctr"/>
            <a:endParaRPr lang="en-GB" sz="2000" dirty="0">
              <a:latin typeface="Comic Sans MS" pitchFamily="66" charset="0"/>
            </a:endParaRPr>
          </a:p>
          <a:p>
            <a:pPr algn="ctr"/>
            <a:r>
              <a:rPr lang="en-GB" sz="2000" dirty="0">
                <a:latin typeface="Comic Sans MS" pitchFamily="66" charset="0"/>
              </a:rPr>
              <a:t>That is the same for </a:t>
            </a:r>
            <a:r>
              <a:rPr lang="en-GB" sz="2000" b="1" u="sng" dirty="0">
                <a:latin typeface="Comic Sans MS" pitchFamily="66" charset="0"/>
              </a:rPr>
              <a:t>Travellers</a:t>
            </a:r>
            <a:r>
              <a:rPr lang="en-GB" sz="2000" dirty="0">
                <a:latin typeface="Comic Sans MS" pitchFamily="66" charset="0"/>
              </a:rPr>
              <a:t>. </a:t>
            </a:r>
          </a:p>
          <a:p>
            <a:pPr algn="ctr"/>
            <a:endParaRPr lang="en-GB" sz="800" dirty="0">
              <a:latin typeface="Comic Sans MS" pitchFamily="66" charset="0"/>
            </a:endParaRPr>
          </a:p>
          <a:p>
            <a:pPr algn="ctr"/>
            <a:r>
              <a:rPr lang="en-GB" sz="2000" dirty="0">
                <a:latin typeface="Comic Sans MS" pitchFamily="66" charset="0"/>
              </a:rPr>
              <a:t>The word "Traveller" can describe people from different groups.</a:t>
            </a:r>
          </a:p>
        </p:txBody>
      </p:sp>
      <p:pic>
        <p:nvPicPr>
          <p:cNvPr id="2"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pic>
        <p:nvPicPr>
          <p:cNvPr id="16388" name="Picture 10" descr="MC900018839[1]"/>
          <p:cNvPicPr>
            <a:picLocks noChangeAspect="1" noChangeArrowheads="1"/>
          </p:cNvPicPr>
          <p:nvPr/>
        </p:nvPicPr>
        <p:blipFill>
          <a:blip r:embed="rId4"/>
          <a:srcRect/>
          <a:stretch>
            <a:fillRect/>
          </a:stretch>
        </p:blipFill>
        <p:spPr bwMode="auto">
          <a:xfrm>
            <a:off x="2531852" y="2268721"/>
            <a:ext cx="918783" cy="466990"/>
          </a:xfrm>
          <a:prstGeom prst="rect">
            <a:avLst/>
          </a:prstGeom>
          <a:noFill/>
          <a:ln w="9525">
            <a:noFill/>
            <a:miter lim="800000"/>
            <a:headEnd/>
            <a:tailEnd/>
          </a:ln>
        </p:spPr>
      </p:pic>
      <p:pic>
        <p:nvPicPr>
          <p:cNvPr id="16398" name="Picture 14" descr="j0185604"/>
          <p:cNvPicPr>
            <a:picLocks noChangeAspect="1" noChangeArrowheads="1"/>
          </p:cNvPicPr>
          <p:nvPr/>
        </p:nvPicPr>
        <p:blipFill>
          <a:blip r:embed="rId5"/>
          <a:srcRect/>
          <a:stretch>
            <a:fillRect/>
          </a:stretch>
        </p:blipFill>
        <p:spPr bwMode="auto">
          <a:xfrm>
            <a:off x="4928526" y="3589219"/>
            <a:ext cx="639939" cy="641351"/>
          </a:xfrm>
          <a:prstGeom prst="rect">
            <a:avLst/>
          </a:prstGeom>
          <a:noFill/>
          <a:ln w="9525">
            <a:noFill/>
            <a:miter lim="800000"/>
            <a:headEnd/>
            <a:tailEnd/>
          </a:ln>
        </p:spPr>
      </p:pic>
      <p:pic>
        <p:nvPicPr>
          <p:cNvPr id="16400" name="Picture 16" descr="MC900202494[1]"/>
          <p:cNvPicPr>
            <a:picLocks noChangeAspect="1" noChangeArrowheads="1"/>
          </p:cNvPicPr>
          <p:nvPr/>
        </p:nvPicPr>
        <p:blipFill>
          <a:blip r:embed="rId6"/>
          <a:srcRect/>
          <a:stretch>
            <a:fillRect/>
          </a:stretch>
        </p:blipFill>
        <p:spPr bwMode="auto">
          <a:xfrm>
            <a:off x="3201821" y="3826477"/>
            <a:ext cx="738187" cy="936625"/>
          </a:xfrm>
          <a:prstGeom prst="rect">
            <a:avLst/>
          </a:prstGeom>
          <a:noFill/>
          <a:ln w="9525">
            <a:noFill/>
            <a:miter lim="800000"/>
            <a:headEnd/>
            <a:tailEnd/>
          </a:ln>
        </p:spPr>
      </p:pic>
      <p:pic>
        <p:nvPicPr>
          <p:cNvPr id="16403" name="Picture 19" descr="MC900334602[1]"/>
          <p:cNvPicPr>
            <a:picLocks noChangeAspect="1" noChangeArrowheads="1"/>
          </p:cNvPicPr>
          <p:nvPr/>
        </p:nvPicPr>
        <p:blipFill>
          <a:blip r:embed="rId7"/>
          <a:srcRect/>
          <a:stretch>
            <a:fillRect/>
          </a:stretch>
        </p:blipFill>
        <p:spPr bwMode="auto">
          <a:xfrm>
            <a:off x="5049546" y="4309558"/>
            <a:ext cx="644816" cy="609309"/>
          </a:xfrm>
          <a:prstGeom prst="rect">
            <a:avLst/>
          </a:prstGeom>
          <a:noFill/>
          <a:ln w="9525">
            <a:noFill/>
            <a:miter lim="800000"/>
            <a:headEnd/>
            <a:tailEnd/>
          </a:ln>
        </p:spPr>
      </p:pic>
      <p:pic>
        <p:nvPicPr>
          <p:cNvPr id="16406" name="Picture 22" descr="MC900391320[1]"/>
          <p:cNvPicPr>
            <a:picLocks noChangeAspect="1" noChangeArrowheads="1"/>
          </p:cNvPicPr>
          <p:nvPr/>
        </p:nvPicPr>
        <p:blipFill>
          <a:blip r:embed="rId8"/>
          <a:srcRect/>
          <a:stretch>
            <a:fillRect/>
          </a:stretch>
        </p:blipFill>
        <p:spPr bwMode="auto">
          <a:xfrm>
            <a:off x="186955" y="2768600"/>
            <a:ext cx="923925" cy="1150938"/>
          </a:xfrm>
          <a:prstGeom prst="rect">
            <a:avLst/>
          </a:prstGeom>
          <a:noFill/>
          <a:ln w="9525">
            <a:noFill/>
            <a:miter lim="800000"/>
            <a:headEnd/>
            <a:tailEnd/>
          </a:ln>
        </p:spPr>
      </p:pic>
      <p:pic>
        <p:nvPicPr>
          <p:cNvPr id="16407" name="Picture 23" descr="MC900436309[1]"/>
          <p:cNvPicPr>
            <a:picLocks noChangeAspect="1" noChangeArrowheads="1"/>
          </p:cNvPicPr>
          <p:nvPr/>
        </p:nvPicPr>
        <p:blipFill>
          <a:blip r:embed="rId9"/>
          <a:srcRect/>
          <a:stretch>
            <a:fillRect/>
          </a:stretch>
        </p:blipFill>
        <p:spPr bwMode="auto">
          <a:xfrm>
            <a:off x="186955" y="4108744"/>
            <a:ext cx="792162" cy="792163"/>
          </a:xfrm>
          <a:prstGeom prst="rect">
            <a:avLst/>
          </a:prstGeom>
          <a:noFill/>
          <a:ln w="9525">
            <a:noFill/>
            <a:miter lim="800000"/>
            <a:headEnd/>
            <a:tailEnd/>
          </a:ln>
        </p:spPr>
      </p:pic>
      <p:sp>
        <p:nvSpPr>
          <p:cNvPr id="16394"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pic>
        <p:nvPicPr>
          <p:cNvPr id="16396" name="Picture 12" descr="MP900362665[1]"/>
          <p:cNvPicPr>
            <a:picLocks noChangeAspect="1" noChangeArrowheads="1"/>
          </p:cNvPicPr>
          <p:nvPr/>
        </p:nvPicPr>
        <p:blipFill>
          <a:blip r:embed="rId10"/>
          <a:srcRect/>
          <a:stretch>
            <a:fillRect/>
          </a:stretch>
        </p:blipFill>
        <p:spPr bwMode="auto">
          <a:xfrm>
            <a:off x="7927105" y="2676758"/>
            <a:ext cx="790575" cy="473075"/>
          </a:xfrm>
          <a:prstGeom prst="rect">
            <a:avLst/>
          </a:prstGeom>
          <a:noFill/>
          <a:ln w="9525">
            <a:noFill/>
            <a:miter lim="800000"/>
            <a:headEnd/>
            <a:tailEnd/>
          </a:ln>
        </p:spPr>
      </p:pic>
      <p:pic>
        <p:nvPicPr>
          <p:cNvPr id="16397" name="Picture 13" descr="MP900362819[1]"/>
          <p:cNvPicPr>
            <a:picLocks noChangeAspect="1" noChangeArrowheads="1"/>
          </p:cNvPicPr>
          <p:nvPr/>
        </p:nvPicPr>
        <p:blipFill>
          <a:blip r:embed="rId11"/>
          <a:srcRect/>
          <a:stretch>
            <a:fillRect/>
          </a:stretch>
        </p:blipFill>
        <p:spPr bwMode="auto">
          <a:xfrm>
            <a:off x="8233898" y="3308951"/>
            <a:ext cx="723147" cy="480501"/>
          </a:xfrm>
          <a:prstGeom prst="rect">
            <a:avLst/>
          </a:prstGeom>
          <a:noFill/>
          <a:ln w="9525">
            <a:noFill/>
            <a:miter lim="800000"/>
            <a:headEnd/>
            <a:tailEnd/>
          </a:ln>
        </p:spPr>
      </p:pic>
      <p:pic>
        <p:nvPicPr>
          <p:cNvPr id="4" name="Picture 14" descr="MP900362873[1]"/>
          <p:cNvPicPr>
            <a:picLocks noChangeAspect="1" noChangeArrowheads="1"/>
          </p:cNvPicPr>
          <p:nvPr/>
        </p:nvPicPr>
        <p:blipFill>
          <a:blip r:embed="rId12"/>
          <a:srcRect/>
          <a:stretch>
            <a:fillRect/>
          </a:stretch>
        </p:blipFill>
        <p:spPr bwMode="auto">
          <a:xfrm>
            <a:off x="7184119" y="4080063"/>
            <a:ext cx="813773" cy="540719"/>
          </a:xfrm>
          <a:prstGeom prst="rect">
            <a:avLst/>
          </a:prstGeom>
          <a:noFill/>
          <a:ln w="9525">
            <a:noFill/>
            <a:miter lim="800000"/>
            <a:headEnd/>
            <a:tailEnd/>
          </a:ln>
        </p:spPr>
      </p:pic>
      <p:pic>
        <p:nvPicPr>
          <p:cNvPr id="16404" name="Picture 20" descr="northern-ireland-flag-9-p"/>
          <p:cNvPicPr>
            <a:picLocks noChangeAspect="1" noChangeArrowheads="1"/>
          </p:cNvPicPr>
          <p:nvPr/>
        </p:nvPicPr>
        <p:blipFill>
          <a:blip r:embed="rId13"/>
          <a:srcRect/>
          <a:stretch>
            <a:fillRect/>
          </a:stretch>
        </p:blipFill>
        <p:spPr bwMode="auto">
          <a:xfrm>
            <a:off x="8208526" y="3937704"/>
            <a:ext cx="790575" cy="486386"/>
          </a:xfrm>
          <a:prstGeom prst="rect">
            <a:avLst/>
          </a:prstGeom>
          <a:noFill/>
          <a:ln w="9525">
            <a:noFill/>
            <a:miter lim="800000"/>
            <a:headEnd/>
            <a:tailEnd/>
          </a:ln>
        </p:spPr>
      </p:pic>
      <p:sp>
        <p:nvSpPr>
          <p:cNvPr id="16399" name="Text Box 21"/>
          <p:cNvSpPr txBox="1">
            <a:spLocks noChangeArrowheads="1"/>
          </p:cNvSpPr>
          <p:nvPr/>
        </p:nvSpPr>
        <p:spPr bwMode="auto">
          <a:xfrm>
            <a:off x="3715671" y="2176463"/>
            <a:ext cx="2376488" cy="641350"/>
          </a:xfrm>
          <a:prstGeom prst="rect">
            <a:avLst/>
          </a:prstGeom>
          <a:noFill/>
          <a:ln w="9525">
            <a:noFill/>
            <a:miter lim="800000"/>
            <a:headEnd/>
            <a:tailEnd/>
          </a:ln>
        </p:spPr>
        <p:txBody>
          <a:bodyPr>
            <a:spAutoFit/>
          </a:bodyPr>
          <a:lstStyle/>
          <a:p>
            <a:pPr>
              <a:spcBef>
                <a:spcPct val="50000"/>
              </a:spcBef>
            </a:pPr>
            <a:r>
              <a:rPr lang="en-GB" sz="3600" b="1" dirty="0">
                <a:latin typeface="Comic Sans MS" pitchFamily="66" charset="0"/>
              </a:rPr>
              <a:t>BRITISH</a:t>
            </a:r>
          </a:p>
        </p:txBody>
      </p:sp>
      <p:sp>
        <p:nvSpPr>
          <p:cNvPr id="5" name="Line 23"/>
          <p:cNvSpPr>
            <a:spLocks noChangeShapeType="1"/>
          </p:cNvSpPr>
          <p:nvPr/>
        </p:nvSpPr>
        <p:spPr bwMode="auto">
          <a:xfrm>
            <a:off x="5848544" y="2884487"/>
            <a:ext cx="726762" cy="652464"/>
          </a:xfrm>
          <a:prstGeom prst="line">
            <a:avLst/>
          </a:prstGeom>
          <a:noFill/>
          <a:ln w="9525">
            <a:solidFill>
              <a:schemeClr val="tx1"/>
            </a:solidFill>
            <a:round/>
            <a:headEnd/>
            <a:tailEnd type="triangle" w="med" len="med"/>
          </a:ln>
        </p:spPr>
        <p:txBody>
          <a:bodyPr/>
          <a:lstStyle/>
          <a:p>
            <a:endParaRPr lang="en-US"/>
          </a:p>
        </p:txBody>
      </p:sp>
      <p:sp>
        <p:nvSpPr>
          <p:cNvPr id="16410" name="Line 26"/>
          <p:cNvSpPr>
            <a:spLocks noChangeShapeType="1"/>
          </p:cNvSpPr>
          <p:nvPr/>
        </p:nvSpPr>
        <p:spPr bwMode="auto">
          <a:xfrm flipH="1">
            <a:off x="2464119" y="3030788"/>
            <a:ext cx="612433" cy="781110"/>
          </a:xfrm>
          <a:prstGeom prst="line">
            <a:avLst/>
          </a:prstGeom>
          <a:noFill/>
          <a:ln w="9525">
            <a:solidFill>
              <a:schemeClr val="tx1"/>
            </a:solidFill>
            <a:round/>
            <a:headEnd/>
            <a:tailEnd type="triangle" w="med" len="med"/>
          </a:ln>
        </p:spPr>
        <p:txBody>
          <a:bodyPr/>
          <a:lstStyle/>
          <a:p>
            <a:endParaRPr lang="en-US"/>
          </a:p>
        </p:txBody>
      </p:sp>
      <p:sp>
        <p:nvSpPr>
          <p:cNvPr id="16411" name="Line 27"/>
          <p:cNvSpPr>
            <a:spLocks noChangeShapeType="1"/>
          </p:cNvSpPr>
          <p:nvPr/>
        </p:nvSpPr>
        <p:spPr bwMode="auto">
          <a:xfrm>
            <a:off x="4559082" y="2884487"/>
            <a:ext cx="12918" cy="704732"/>
          </a:xfrm>
          <a:prstGeom prst="line">
            <a:avLst/>
          </a:prstGeom>
          <a:noFill/>
          <a:ln w="9525">
            <a:solidFill>
              <a:schemeClr val="tx1"/>
            </a:solidFill>
            <a:round/>
            <a:headEnd/>
            <a:tailEnd type="triangle" w="med" len="med"/>
          </a:ln>
        </p:spPr>
        <p:txBody>
          <a:bodyPr/>
          <a:lstStyle/>
          <a:p>
            <a:endParaRPr lang="en-US"/>
          </a:p>
        </p:txBody>
      </p:sp>
      <p:sp>
        <p:nvSpPr>
          <p:cNvPr id="16413" name="Text Box 29"/>
          <p:cNvSpPr txBox="1">
            <a:spLocks noChangeArrowheads="1"/>
          </p:cNvSpPr>
          <p:nvPr/>
        </p:nvSpPr>
        <p:spPr bwMode="auto">
          <a:xfrm>
            <a:off x="986873" y="3263900"/>
            <a:ext cx="1657350" cy="1311275"/>
          </a:xfrm>
          <a:prstGeom prst="rect">
            <a:avLst/>
          </a:prstGeom>
          <a:noFill/>
          <a:ln w="9525">
            <a:noFill/>
            <a:miter lim="800000"/>
            <a:headEnd/>
            <a:tailEnd/>
          </a:ln>
        </p:spPr>
        <p:txBody>
          <a:bodyPr>
            <a:spAutoFit/>
          </a:bodyPr>
          <a:lstStyle/>
          <a:p>
            <a:r>
              <a:rPr lang="en-GB" sz="2000" dirty="0">
                <a:latin typeface="Comic Sans MS" pitchFamily="66" charset="0"/>
              </a:rPr>
              <a:t>Catholic         </a:t>
            </a:r>
          </a:p>
          <a:p>
            <a:r>
              <a:rPr lang="en-GB" sz="2000" dirty="0">
                <a:latin typeface="Comic Sans MS" pitchFamily="66" charset="0"/>
              </a:rPr>
              <a:t>Christian</a:t>
            </a:r>
          </a:p>
          <a:p>
            <a:r>
              <a:rPr lang="en-GB" sz="2000" dirty="0">
                <a:latin typeface="Comic Sans MS" pitchFamily="66" charset="0"/>
              </a:rPr>
              <a:t>Hindu</a:t>
            </a:r>
          </a:p>
          <a:p>
            <a:r>
              <a:rPr lang="en-GB" sz="2000" dirty="0">
                <a:latin typeface="Comic Sans MS" pitchFamily="66" charset="0"/>
              </a:rPr>
              <a:t>Other faith</a:t>
            </a:r>
          </a:p>
        </p:txBody>
      </p:sp>
      <p:sp>
        <p:nvSpPr>
          <p:cNvPr id="16414" name="Text Box 30"/>
          <p:cNvSpPr txBox="1">
            <a:spLocks noChangeArrowheads="1"/>
          </p:cNvSpPr>
          <p:nvPr/>
        </p:nvSpPr>
        <p:spPr bwMode="auto">
          <a:xfrm>
            <a:off x="3867476" y="3726711"/>
            <a:ext cx="1150937" cy="1006475"/>
          </a:xfrm>
          <a:prstGeom prst="rect">
            <a:avLst/>
          </a:prstGeom>
          <a:noFill/>
          <a:ln w="9525">
            <a:noFill/>
            <a:miter lim="800000"/>
            <a:headEnd/>
            <a:tailEnd/>
          </a:ln>
        </p:spPr>
        <p:txBody>
          <a:bodyPr>
            <a:spAutoFit/>
          </a:bodyPr>
          <a:lstStyle/>
          <a:p>
            <a:pPr algn="ctr"/>
            <a:r>
              <a:rPr lang="en-GB" sz="2000" dirty="0">
                <a:latin typeface="Comic Sans MS" pitchFamily="66" charset="0"/>
              </a:rPr>
              <a:t>House</a:t>
            </a:r>
          </a:p>
          <a:p>
            <a:pPr algn="ctr"/>
            <a:r>
              <a:rPr lang="en-GB" sz="2000" dirty="0">
                <a:latin typeface="Comic Sans MS" pitchFamily="66" charset="0"/>
              </a:rPr>
              <a:t>Flat</a:t>
            </a:r>
          </a:p>
          <a:p>
            <a:pPr algn="ctr"/>
            <a:r>
              <a:rPr lang="en-GB" sz="2000" dirty="0">
                <a:latin typeface="Comic Sans MS" pitchFamily="66" charset="0"/>
              </a:rPr>
              <a:t>Caravan</a:t>
            </a:r>
          </a:p>
        </p:txBody>
      </p:sp>
      <p:sp>
        <p:nvSpPr>
          <p:cNvPr id="6" name="TextBox 5">
            <a:extLst>
              <a:ext uri="{FF2B5EF4-FFF2-40B4-BE49-F238E27FC236}">
                <a16:creationId xmlns:a16="http://schemas.microsoft.com/office/drawing/2014/main" id="{69F8E381-FF21-4091-9420-4AF79AD29192}"/>
              </a:ext>
            </a:extLst>
          </p:cNvPr>
          <p:cNvSpPr txBox="1"/>
          <p:nvPr/>
        </p:nvSpPr>
        <p:spPr>
          <a:xfrm>
            <a:off x="6080645" y="2845454"/>
            <a:ext cx="2232943" cy="1477328"/>
          </a:xfrm>
          <a:prstGeom prst="rect">
            <a:avLst/>
          </a:prstGeom>
          <a:noFill/>
        </p:spPr>
        <p:txBody>
          <a:bodyPr wrap="square" rtlCol="0">
            <a:spAutoFit/>
          </a:bodyPr>
          <a:lstStyle/>
          <a:p>
            <a:pPr algn="ctr"/>
            <a:r>
              <a:rPr lang="en-GB" dirty="0">
                <a:latin typeface="Comic Sans MS" pitchFamily="66" charset="0"/>
              </a:rPr>
              <a:t>England</a:t>
            </a:r>
          </a:p>
          <a:p>
            <a:pPr algn="ctr"/>
            <a:r>
              <a:rPr lang="en-GB" dirty="0">
                <a:latin typeface="Comic Sans MS" pitchFamily="66" charset="0"/>
              </a:rPr>
              <a:t>Scotland</a:t>
            </a:r>
          </a:p>
          <a:p>
            <a:pPr algn="ctr"/>
            <a:r>
              <a:rPr lang="en-GB" dirty="0">
                <a:latin typeface="Comic Sans MS" pitchFamily="66" charset="0"/>
              </a:rPr>
              <a:t>Wales </a:t>
            </a:r>
          </a:p>
          <a:p>
            <a:pPr algn="ctr"/>
            <a:r>
              <a:rPr lang="en-GB" dirty="0">
                <a:latin typeface="Comic Sans MS" pitchFamily="66" charset="0"/>
              </a:rPr>
              <a:t>Northern Ireland</a:t>
            </a: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out)">
                                      <p:cBhvr>
                                        <p:cTn id="7" dur="1000"/>
                                        <p:tgtEl>
                                          <p:spTgt spid="1638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6399"/>
                                        </p:tgtEl>
                                        <p:attrNameLst>
                                          <p:attrName>style.visibility</p:attrName>
                                        </p:attrNameLst>
                                      </p:cBhvr>
                                      <p:to>
                                        <p:strVal val="visible"/>
                                      </p:to>
                                    </p:set>
                                    <p:animEffect transition="in" filter="diamond(out)">
                                      <p:cBhvr>
                                        <p:cTn id="10" dur="1000"/>
                                        <p:tgtEl>
                                          <p:spTgt spid="1639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18" dur="1000"/>
                                        <p:tgtEl>
                                          <p:spTgt spid="16387">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6396"/>
                                        </p:tgtEl>
                                        <p:attrNameLst>
                                          <p:attrName>style.visibility</p:attrName>
                                        </p:attrNameLst>
                                      </p:cBhvr>
                                      <p:to>
                                        <p:strVal val="visible"/>
                                      </p:to>
                                    </p:set>
                                    <p:animEffect transition="in" filter="blinds(horizontal)">
                                      <p:cBhvr>
                                        <p:cTn id="21" dur="1000"/>
                                        <p:tgtEl>
                                          <p:spTgt spid="16396"/>
                                        </p:tgtEl>
                                      </p:cBhvr>
                                    </p:animEffect>
                                  </p:childTnLst>
                                </p:cTn>
                              </p:par>
                              <p:par>
                                <p:cTn id="22" presetID="3" presetClass="entr" presetSubtype="10" fill="hold" nodeType="withEffect">
                                  <p:stCondLst>
                                    <p:cond delay="0"/>
                                  </p:stCondLst>
                                  <p:childTnLst>
                                    <p:set>
                                      <p:cBhvr>
                                        <p:cTn id="23" dur="1" fill="hold">
                                          <p:stCondLst>
                                            <p:cond delay="0"/>
                                          </p:stCondLst>
                                        </p:cTn>
                                        <p:tgtEl>
                                          <p:spTgt spid="16397"/>
                                        </p:tgtEl>
                                        <p:attrNameLst>
                                          <p:attrName>style.visibility</p:attrName>
                                        </p:attrNameLst>
                                      </p:cBhvr>
                                      <p:to>
                                        <p:strVal val="visible"/>
                                      </p:to>
                                    </p:set>
                                    <p:animEffect transition="in" filter="blinds(horizontal)">
                                      <p:cBhvr>
                                        <p:cTn id="24" dur="1000"/>
                                        <p:tgtEl>
                                          <p:spTgt spid="16397"/>
                                        </p:tgtEl>
                                      </p:cBhvr>
                                    </p:animEffect>
                                  </p:childTnLst>
                                </p:cTn>
                              </p:par>
                              <p:par>
                                <p:cTn id="25" presetID="3" presetClass="entr" presetSubtype="1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1000"/>
                                        <p:tgtEl>
                                          <p:spTgt spid="4"/>
                                        </p:tgtEl>
                                      </p:cBhvr>
                                    </p:animEffect>
                                  </p:childTnLst>
                                </p:cTn>
                              </p:par>
                              <p:par>
                                <p:cTn id="28" presetID="3" presetClass="entr" presetSubtype="10" fill="hold" nodeType="withEffect">
                                  <p:stCondLst>
                                    <p:cond delay="0"/>
                                  </p:stCondLst>
                                  <p:childTnLst>
                                    <p:set>
                                      <p:cBhvr>
                                        <p:cTn id="29" dur="1" fill="hold">
                                          <p:stCondLst>
                                            <p:cond delay="0"/>
                                          </p:stCondLst>
                                        </p:cTn>
                                        <p:tgtEl>
                                          <p:spTgt spid="16404"/>
                                        </p:tgtEl>
                                        <p:attrNameLst>
                                          <p:attrName>style.visibility</p:attrName>
                                        </p:attrNameLst>
                                      </p:cBhvr>
                                      <p:to>
                                        <p:strVal val="visible"/>
                                      </p:to>
                                    </p:set>
                                    <p:animEffect transition="in" filter="blinds(horizontal)">
                                      <p:cBhvr>
                                        <p:cTn id="30" dur="1000"/>
                                        <p:tgtEl>
                                          <p:spTgt spid="1640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16410"/>
                                        </p:tgtEl>
                                        <p:attrNameLst>
                                          <p:attrName>style.visibility</p:attrName>
                                        </p:attrNameLst>
                                      </p:cBhvr>
                                      <p:to>
                                        <p:strVal val="visible"/>
                                      </p:to>
                                    </p:set>
                                    <p:animEffect transition="in" filter="blinds(vertical)">
                                      <p:cBhvr>
                                        <p:cTn id="35" dur="1000"/>
                                        <p:tgtEl>
                                          <p:spTgt spid="16410"/>
                                        </p:tgtEl>
                                      </p:cBhvr>
                                    </p:animEffect>
                                  </p:childTnLst>
                                </p:cTn>
                              </p:par>
                              <p:par>
                                <p:cTn id="36" presetID="3" presetClass="entr" presetSubtype="5" fill="hold" grpId="0" nodeType="withEffect">
                                  <p:stCondLst>
                                    <p:cond delay="0"/>
                                  </p:stCondLst>
                                  <p:childTnLst>
                                    <p:set>
                                      <p:cBhvr>
                                        <p:cTn id="37" dur="1" fill="hold">
                                          <p:stCondLst>
                                            <p:cond delay="0"/>
                                          </p:stCondLst>
                                        </p:cTn>
                                        <p:tgtEl>
                                          <p:spTgt spid="16413"/>
                                        </p:tgtEl>
                                        <p:attrNameLst>
                                          <p:attrName>style.visibility</p:attrName>
                                        </p:attrNameLst>
                                      </p:cBhvr>
                                      <p:to>
                                        <p:strVal val="visible"/>
                                      </p:to>
                                    </p:set>
                                    <p:animEffect transition="in" filter="blinds(vertical)">
                                      <p:cBhvr>
                                        <p:cTn id="38" dur="1000"/>
                                        <p:tgtEl>
                                          <p:spTgt spid="16413"/>
                                        </p:tgtEl>
                                      </p:cBhvr>
                                    </p:animEffect>
                                  </p:childTnLst>
                                </p:cTn>
                              </p:par>
                              <p:par>
                                <p:cTn id="39" presetID="3" presetClass="entr" presetSubtype="5" fill="hold" nodeType="withEffect">
                                  <p:stCondLst>
                                    <p:cond delay="0"/>
                                  </p:stCondLst>
                                  <p:childTnLst>
                                    <p:set>
                                      <p:cBhvr>
                                        <p:cTn id="40" dur="1" fill="hold">
                                          <p:stCondLst>
                                            <p:cond delay="0"/>
                                          </p:stCondLst>
                                        </p:cTn>
                                        <p:tgtEl>
                                          <p:spTgt spid="16406"/>
                                        </p:tgtEl>
                                        <p:attrNameLst>
                                          <p:attrName>style.visibility</p:attrName>
                                        </p:attrNameLst>
                                      </p:cBhvr>
                                      <p:to>
                                        <p:strVal val="visible"/>
                                      </p:to>
                                    </p:set>
                                    <p:animEffect transition="in" filter="blinds(vertical)">
                                      <p:cBhvr>
                                        <p:cTn id="41" dur="1000"/>
                                        <p:tgtEl>
                                          <p:spTgt spid="16406"/>
                                        </p:tgtEl>
                                      </p:cBhvr>
                                    </p:animEffect>
                                  </p:childTnLst>
                                </p:cTn>
                              </p:par>
                              <p:par>
                                <p:cTn id="42" presetID="3" presetClass="entr" presetSubtype="5" fill="hold" nodeType="withEffect">
                                  <p:stCondLst>
                                    <p:cond delay="0"/>
                                  </p:stCondLst>
                                  <p:childTnLst>
                                    <p:set>
                                      <p:cBhvr>
                                        <p:cTn id="43" dur="1" fill="hold">
                                          <p:stCondLst>
                                            <p:cond delay="0"/>
                                          </p:stCondLst>
                                        </p:cTn>
                                        <p:tgtEl>
                                          <p:spTgt spid="16407"/>
                                        </p:tgtEl>
                                        <p:attrNameLst>
                                          <p:attrName>style.visibility</p:attrName>
                                        </p:attrNameLst>
                                      </p:cBhvr>
                                      <p:to>
                                        <p:strVal val="visible"/>
                                      </p:to>
                                    </p:set>
                                    <p:animEffect transition="in" filter="blinds(vertical)">
                                      <p:cBhvr>
                                        <p:cTn id="44" dur="1000"/>
                                        <p:tgtEl>
                                          <p:spTgt spid="16407"/>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5" fill="hold" grpId="0" nodeType="clickEffect">
                                  <p:stCondLst>
                                    <p:cond delay="0"/>
                                  </p:stCondLst>
                                  <p:childTnLst>
                                    <p:set>
                                      <p:cBhvr>
                                        <p:cTn id="48" dur="1" fill="hold">
                                          <p:stCondLst>
                                            <p:cond delay="0"/>
                                          </p:stCondLst>
                                        </p:cTn>
                                        <p:tgtEl>
                                          <p:spTgt spid="16411"/>
                                        </p:tgtEl>
                                        <p:attrNameLst>
                                          <p:attrName>style.visibility</p:attrName>
                                        </p:attrNameLst>
                                      </p:cBhvr>
                                      <p:to>
                                        <p:strVal val="visible"/>
                                      </p:to>
                                    </p:set>
                                    <p:animEffect transition="in" filter="blinds(vertical)">
                                      <p:cBhvr>
                                        <p:cTn id="49" dur="1000"/>
                                        <p:tgtEl>
                                          <p:spTgt spid="16411"/>
                                        </p:tgtEl>
                                      </p:cBhvr>
                                    </p:animEffect>
                                  </p:childTnLst>
                                </p:cTn>
                              </p:par>
                              <p:par>
                                <p:cTn id="50" presetID="3" presetClass="entr" presetSubtype="5" fill="hold" grpId="0" nodeType="withEffect">
                                  <p:stCondLst>
                                    <p:cond delay="0"/>
                                  </p:stCondLst>
                                  <p:childTnLst>
                                    <p:set>
                                      <p:cBhvr>
                                        <p:cTn id="51" dur="1" fill="hold">
                                          <p:stCondLst>
                                            <p:cond delay="0"/>
                                          </p:stCondLst>
                                        </p:cTn>
                                        <p:tgtEl>
                                          <p:spTgt spid="16414"/>
                                        </p:tgtEl>
                                        <p:attrNameLst>
                                          <p:attrName>style.visibility</p:attrName>
                                        </p:attrNameLst>
                                      </p:cBhvr>
                                      <p:to>
                                        <p:strVal val="visible"/>
                                      </p:to>
                                    </p:set>
                                    <p:animEffect transition="in" filter="blinds(vertical)">
                                      <p:cBhvr>
                                        <p:cTn id="52" dur="1000"/>
                                        <p:tgtEl>
                                          <p:spTgt spid="16414"/>
                                        </p:tgtEl>
                                      </p:cBhvr>
                                    </p:animEffect>
                                  </p:childTnLst>
                                </p:cTn>
                              </p:par>
                              <p:par>
                                <p:cTn id="53" presetID="3" presetClass="entr" presetSubtype="5" fill="hold" nodeType="withEffect">
                                  <p:stCondLst>
                                    <p:cond delay="0"/>
                                  </p:stCondLst>
                                  <p:childTnLst>
                                    <p:set>
                                      <p:cBhvr>
                                        <p:cTn id="54" dur="1" fill="hold">
                                          <p:stCondLst>
                                            <p:cond delay="0"/>
                                          </p:stCondLst>
                                        </p:cTn>
                                        <p:tgtEl>
                                          <p:spTgt spid="16400"/>
                                        </p:tgtEl>
                                        <p:attrNameLst>
                                          <p:attrName>style.visibility</p:attrName>
                                        </p:attrNameLst>
                                      </p:cBhvr>
                                      <p:to>
                                        <p:strVal val="visible"/>
                                      </p:to>
                                    </p:set>
                                    <p:animEffect transition="in" filter="blinds(vertical)">
                                      <p:cBhvr>
                                        <p:cTn id="55" dur="1000"/>
                                        <p:tgtEl>
                                          <p:spTgt spid="16400"/>
                                        </p:tgtEl>
                                      </p:cBhvr>
                                    </p:animEffect>
                                  </p:childTnLst>
                                </p:cTn>
                              </p:par>
                              <p:par>
                                <p:cTn id="56" presetID="3" presetClass="entr" presetSubtype="5" fill="hold" nodeType="withEffect">
                                  <p:stCondLst>
                                    <p:cond delay="0"/>
                                  </p:stCondLst>
                                  <p:childTnLst>
                                    <p:set>
                                      <p:cBhvr>
                                        <p:cTn id="57" dur="1" fill="hold">
                                          <p:stCondLst>
                                            <p:cond delay="0"/>
                                          </p:stCondLst>
                                        </p:cTn>
                                        <p:tgtEl>
                                          <p:spTgt spid="16398"/>
                                        </p:tgtEl>
                                        <p:attrNameLst>
                                          <p:attrName>style.visibility</p:attrName>
                                        </p:attrNameLst>
                                      </p:cBhvr>
                                      <p:to>
                                        <p:strVal val="visible"/>
                                      </p:to>
                                    </p:set>
                                    <p:animEffect transition="in" filter="blinds(vertical)">
                                      <p:cBhvr>
                                        <p:cTn id="58" dur="1000"/>
                                        <p:tgtEl>
                                          <p:spTgt spid="16398"/>
                                        </p:tgtEl>
                                      </p:cBhvr>
                                    </p:animEffect>
                                  </p:childTnLst>
                                </p:cTn>
                              </p:par>
                              <p:par>
                                <p:cTn id="59" presetID="3" presetClass="entr" presetSubtype="5" fill="hold" nodeType="withEffect">
                                  <p:stCondLst>
                                    <p:cond delay="0"/>
                                  </p:stCondLst>
                                  <p:childTnLst>
                                    <p:set>
                                      <p:cBhvr>
                                        <p:cTn id="60" dur="1" fill="hold">
                                          <p:stCondLst>
                                            <p:cond delay="0"/>
                                          </p:stCondLst>
                                        </p:cTn>
                                        <p:tgtEl>
                                          <p:spTgt spid="16403"/>
                                        </p:tgtEl>
                                        <p:attrNameLst>
                                          <p:attrName>style.visibility</p:attrName>
                                        </p:attrNameLst>
                                      </p:cBhvr>
                                      <p:to>
                                        <p:strVal val="visible"/>
                                      </p:to>
                                    </p:set>
                                    <p:animEffect transition="in" filter="blinds(vertical)">
                                      <p:cBhvr>
                                        <p:cTn id="61" dur="1000"/>
                                        <p:tgtEl>
                                          <p:spTgt spid="16403"/>
                                        </p:tgtEl>
                                      </p:cBhvr>
                                    </p:animEffect>
                                  </p:childTnLst>
                                </p:cTn>
                              </p:par>
                              <p:par>
                                <p:cTn id="62" presetID="3" presetClass="entr" presetSubtype="10" fill="hold" nodeType="withEffect">
                                  <p:stCondLst>
                                    <p:cond delay="0"/>
                                  </p:stCondLst>
                                  <p:childTnLst>
                                    <p:set>
                                      <p:cBhvr>
                                        <p:cTn id="63" dur="1" fill="hold">
                                          <p:stCondLst>
                                            <p:cond delay="0"/>
                                          </p:stCondLst>
                                        </p:cTn>
                                        <p:tgtEl>
                                          <p:spTgt spid="16387">
                                            <p:txEl>
                                              <p:pRg st="14" end="14"/>
                                            </p:txEl>
                                          </p:spTgt>
                                        </p:tgtEl>
                                        <p:attrNameLst>
                                          <p:attrName>style.visibility</p:attrName>
                                        </p:attrNameLst>
                                      </p:cBhvr>
                                      <p:to>
                                        <p:strVal val="visible"/>
                                      </p:to>
                                    </p:set>
                                    <p:animEffect transition="in" filter="blinds(horizontal)">
                                      <p:cBhvr>
                                        <p:cTn id="64" dur="1000"/>
                                        <p:tgtEl>
                                          <p:spTgt spid="16387">
                                            <p:txEl>
                                              <p:pRg st="14" end="14"/>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16387">
                                            <p:txEl>
                                              <p:pRg st="16" end="16"/>
                                            </p:txEl>
                                          </p:spTgt>
                                        </p:tgtEl>
                                        <p:attrNameLst>
                                          <p:attrName>style.visibility</p:attrName>
                                        </p:attrNameLst>
                                      </p:cBhvr>
                                      <p:to>
                                        <p:strVal val="visible"/>
                                      </p:to>
                                    </p:set>
                                    <p:animEffect transition="in" filter="blinds(horizontal)">
                                      <p:cBhvr>
                                        <p:cTn id="67" dur="1000"/>
                                        <p:tgtEl>
                                          <p:spTgt spid="163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9" grpId="0"/>
      <p:bldP spid="5" grpId="0" animBg="1"/>
      <p:bldP spid="16410" grpId="0" animBg="1"/>
      <p:bldP spid="16411" grpId="0" animBg="1"/>
      <p:bldP spid="16413" grpId="0"/>
      <p:bldP spid="164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title 2"/>
          <p:cNvSpPr>
            <a:spLocks noGrp="1"/>
          </p:cNvSpPr>
          <p:nvPr>
            <p:ph type="subTitle" idx="1"/>
          </p:nvPr>
        </p:nvSpPr>
        <p:spPr>
          <a:xfrm>
            <a:off x="1116013" y="692150"/>
            <a:ext cx="6985000" cy="792163"/>
          </a:xfrm>
        </p:spPr>
        <p:txBody>
          <a:bodyPr/>
          <a:lstStyle/>
          <a:p>
            <a:pPr eaLnBrk="1" hangingPunct="1"/>
            <a:r>
              <a:rPr lang="en-GB" sz="3600" b="1">
                <a:solidFill>
                  <a:srgbClr val="FF0000"/>
                </a:solidFill>
                <a:latin typeface="Comic Sans MS" pitchFamily="66" charset="0"/>
              </a:rPr>
              <a:t>Romany / English Gypsies</a:t>
            </a:r>
            <a:endParaRPr lang="en-GB" sz="3600">
              <a:solidFill>
                <a:srgbClr val="FF0000"/>
              </a:solidFill>
              <a:latin typeface="Comic Sans MS" pitchFamily="66" charset="0"/>
            </a:endParaRPr>
          </a:p>
        </p:txBody>
      </p:sp>
      <p:pic>
        <p:nvPicPr>
          <p:cNvPr id="18434"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18438" name="TextBox 8"/>
          <p:cNvSpPr txBox="1">
            <a:spLocks noChangeArrowheads="1"/>
          </p:cNvSpPr>
          <p:nvPr/>
        </p:nvSpPr>
        <p:spPr bwMode="auto">
          <a:xfrm>
            <a:off x="611188" y="1484313"/>
            <a:ext cx="8208962" cy="3198812"/>
          </a:xfrm>
          <a:prstGeom prst="rect">
            <a:avLst/>
          </a:prstGeom>
          <a:noFill/>
          <a:ln w="9525">
            <a:noFill/>
            <a:miter lim="800000"/>
            <a:headEnd/>
            <a:tailEnd/>
          </a:ln>
        </p:spPr>
        <p:txBody>
          <a:bodyPr>
            <a:spAutoFit/>
          </a:bodyPr>
          <a:lstStyle/>
          <a:p>
            <a:pPr>
              <a:buFontTx/>
              <a:buChar char="•"/>
            </a:pPr>
            <a:endParaRPr lang="en-GB" sz="1200">
              <a:latin typeface="Comic Sans MS" pitchFamily="66" charset="0"/>
            </a:endParaRPr>
          </a:p>
          <a:p>
            <a:pPr>
              <a:buFontTx/>
              <a:buChar char="•"/>
            </a:pPr>
            <a:r>
              <a:rPr lang="en-GB" sz="2400">
                <a:latin typeface="Comic Sans MS" pitchFamily="66" charset="0"/>
              </a:rPr>
              <a:t>Originally from the India.</a:t>
            </a:r>
          </a:p>
          <a:p>
            <a:endParaRPr lang="en-GB" sz="2400">
              <a:latin typeface="Comic Sans MS" pitchFamily="66" charset="0"/>
            </a:endParaRPr>
          </a:p>
          <a:p>
            <a:pPr>
              <a:buFontTx/>
              <a:buChar char="•"/>
            </a:pPr>
            <a:r>
              <a:rPr lang="en-GB" sz="2400">
                <a:latin typeface="Comic Sans MS" pitchFamily="66" charset="0"/>
              </a:rPr>
              <a:t>In Britain since 1514.</a:t>
            </a:r>
          </a:p>
          <a:p>
            <a:endParaRPr lang="en-GB" sz="2400">
              <a:latin typeface="Comic Sans MS" pitchFamily="66" charset="0"/>
            </a:endParaRPr>
          </a:p>
          <a:p>
            <a:endParaRPr lang="en-GB">
              <a:latin typeface="Comic Sans MS" pitchFamily="66" charset="0"/>
            </a:endParaRPr>
          </a:p>
          <a:p>
            <a:r>
              <a:rPr lang="en-GB">
                <a:latin typeface="Comic Sans MS" pitchFamily="66" charset="0"/>
              </a:rPr>
              <a:t>				</a:t>
            </a:r>
          </a:p>
          <a:p>
            <a:r>
              <a:rPr lang="en-GB">
                <a:latin typeface="Comic Sans MS" pitchFamily="66" charset="0"/>
              </a:rPr>
              <a:t>				</a:t>
            </a:r>
            <a:r>
              <a:rPr lang="en-GB" sz="2400">
                <a:latin typeface="Comic Sans MS" pitchFamily="66" charset="0"/>
              </a:rPr>
              <a:t> ‘The Travelling Egyptians’</a:t>
            </a:r>
          </a:p>
          <a:p>
            <a:endParaRPr lang="en-GB">
              <a:latin typeface="Comic Sans MS" pitchFamily="66" charset="0"/>
            </a:endParaRPr>
          </a:p>
          <a:p>
            <a:endParaRPr lang="en-GB">
              <a:latin typeface="Comic Sans MS" pitchFamily="66" charset="0"/>
            </a:endParaRPr>
          </a:p>
        </p:txBody>
      </p:sp>
      <p:pic>
        <p:nvPicPr>
          <p:cNvPr id="18440" name="Picture 11" descr="roma_map"/>
          <p:cNvPicPr>
            <a:picLocks noChangeAspect="1" noChangeArrowheads="1"/>
          </p:cNvPicPr>
          <p:nvPr/>
        </p:nvPicPr>
        <p:blipFill>
          <a:blip r:embed="rId4"/>
          <a:srcRect/>
          <a:stretch>
            <a:fillRect/>
          </a:stretch>
        </p:blipFill>
        <p:spPr bwMode="auto">
          <a:xfrm>
            <a:off x="5003800" y="1484313"/>
            <a:ext cx="3168650" cy="1890712"/>
          </a:xfrm>
          <a:prstGeom prst="rect">
            <a:avLst/>
          </a:prstGeom>
          <a:noFill/>
          <a:ln w="9525">
            <a:noFill/>
            <a:miter lim="800000"/>
            <a:headEnd/>
            <a:tailEnd/>
          </a:ln>
        </p:spPr>
      </p:pic>
      <p:pic>
        <p:nvPicPr>
          <p:cNvPr id="18442" name="Picture 10" descr="MM900172495[1]"/>
          <p:cNvPicPr>
            <a:picLocks noChangeAspect="1" noChangeArrowheads="1" noCrop="1"/>
          </p:cNvPicPr>
          <p:nvPr/>
        </p:nvPicPr>
        <p:blipFill>
          <a:blip r:embed="rId5"/>
          <a:srcRect/>
          <a:stretch>
            <a:fillRect/>
          </a:stretch>
        </p:blipFill>
        <p:spPr bwMode="auto">
          <a:xfrm>
            <a:off x="2195513" y="3357563"/>
            <a:ext cx="2016125" cy="1000125"/>
          </a:xfrm>
          <a:prstGeom prst="rect">
            <a:avLst/>
          </a:prstGeom>
          <a:noFill/>
          <a:ln w="9525">
            <a:noFill/>
            <a:miter lim="800000"/>
            <a:headEnd/>
            <a:tailEnd/>
          </a:ln>
        </p:spPr>
      </p:pic>
      <p:pic>
        <p:nvPicPr>
          <p:cNvPr id="18452" name="Picture 20" descr="MC900436652[1]"/>
          <p:cNvPicPr>
            <a:picLocks noChangeAspect="1" noChangeArrowheads="1"/>
          </p:cNvPicPr>
          <p:nvPr/>
        </p:nvPicPr>
        <p:blipFill>
          <a:blip r:embed="rId6"/>
          <a:srcRect/>
          <a:stretch>
            <a:fillRect/>
          </a:stretch>
        </p:blipFill>
        <p:spPr bwMode="auto">
          <a:xfrm>
            <a:off x="971550" y="2997200"/>
            <a:ext cx="719138" cy="1728788"/>
          </a:xfrm>
          <a:prstGeom prst="rect">
            <a:avLst/>
          </a:prstGeom>
          <a:noFill/>
          <a:ln w="9525">
            <a:noFill/>
            <a:miter lim="800000"/>
            <a:headEnd/>
            <a:tailEnd/>
          </a:ln>
        </p:spPr>
      </p:pic>
      <p:sp>
        <p:nvSpPr>
          <p:cNvPr id="18454" name="Subtitle 2"/>
          <p:cNvSpPr>
            <a:spLocks/>
          </p:cNvSpPr>
          <p:nvPr/>
        </p:nvSpPr>
        <p:spPr bwMode="auto">
          <a:xfrm>
            <a:off x="2339975" y="4581525"/>
            <a:ext cx="4608513" cy="792163"/>
          </a:xfrm>
          <a:prstGeom prst="rect">
            <a:avLst/>
          </a:prstGeom>
          <a:noFill/>
          <a:ln w="9525">
            <a:noFill/>
            <a:miter lim="800000"/>
            <a:headEnd/>
            <a:tailEnd/>
          </a:ln>
        </p:spPr>
        <p:txBody>
          <a:bodyPr/>
          <a:lstStyle/>
          <a:p>
            <a:pPr algn="ctr">
              <a:spcBef>
                <a:spcPct val="20000"/>
              </a:spcBef>
              <a:buFont typeface="Arial" charset="0"/>
              <a:buNone/>
            </a:pPr>
            <a:r>
              <a:rPr lang="en-GB" sz="3600" b="1">
                <a:solidFill>
                  <a:srgbClr val="FF0000"/>
                </a:solidFill>
                <a:latin typeface="Comic Sans MS" pitchFamily="66" charset="0"/>
              </a:rPr>
              <a:t>Roma</a:t>
            </a:r>
            <a:endParaRPr lang="en-GB" sz="3600">
              <a:solidFill>
                <a:srgbClr val="FF0000"/>
              </a:solidFill>
              <a:latin typeface="Comic Sans MS" pitchFamily="66" charset="0"/>
            </a:endParaRPr>
          </a:p>
        </p:txBody>
      </p:sp>
      <p:sp>
        <p:nvSpPr>
          <p:cNvPr id="18455" name="Text Box 8"/>
          <p:cNvSpPr txBox="1">
            <a:spLocks noChangeArrowheads="1"/>
          </p:cNvSpPr>
          <p:nvPr/>
        </p:nvSpPr>
        <p:spPr bwMode="auto">
          <a:xfrm>
            <a:off x="900113" y="5300663"/>
            <a:ext cx="5688012" cy="1187450"/>
          </a:xfrm>
          <a:prstGeom prst="rect">
            <a:avLst/>
          </a:prstGeom>
          <a:noFill/>
          <a:ln w="9525">
            <a:noFill/>
            <a:miter lim="800000"/>
            <a:headEnd/>
            <a:tailEnd/>
          </a:ln>
        </p:spPr>
        <p:txBody>
          <a:bodyPr>
            <a:spAutoFit/>
          </a:bodyPr>
          <a:lstStyle/>
          <a:p>
            <a:pPr>
              <a:buFontTx/>
              <a:buChar char="•"/>
            </a:pPr>
            <a:r>
              <a:rPr lang="en-GB" sz="2400">
                <a:latin typeface="Comic Sans MS" pitchFamily="66" charset="0"/>
              </a:rPr>
              <a:t>Originally from the India.</a:t>
            </a:r>
          </a:p>
          <a:p>
            <a:endParaRPr lang="en-GB" sz="2400">
              <a:latin typeface="Comic Sans MS" pitchFamily="66" charset="0"/>
            </a:endParaRPr>
          </a:p>
          <a:p>
            <a:pPr>
              <a:buFontTx/>
              <a:buChar char="•"/>
            </a:pPr>
            <a:r>
              <a:rPr lang="en-GB" sz="2400">
                <a:latin typeface="Comic Sans MS" pitchFamily="66" charset="0"/>
              </a:rPr>
              <a:t>Moved to Britain more recently.</a:t>
            </a:r>
          </a:p>
        </p:txBody>
      </p:sp>
      <p:pic>
        <p:nvPicPr>
          <p:cNvPr id="18457" name="Picture 25" descr="STI-DON-04-09A 07984"/>
          <p:cNvPicPr>
            <a:picLocks noChangeAspect="1" noChangeArrowheads="1"/>
          </p:cNvPicPr>
          <p:nvPr/>
        </p:nvPicPr>
        <p:blipFill>
          <a:blip r:embed="rId7"/>
          <a:srcRect/>
          <a:stretch>
            <a:fillRect/>
          </a:stretch>
        </p:blipFill>
        <p:spPr bwMode="auto">
          <a:xfrm>
            <a:off x="5795963" y="4941888"/>
            <a:ext cx="2330450" cy="1654175"/>
          </a:xfrm>
          <a:prstGeom prst="rect">
            <a:avLst/>
          </a:prstGeom>
          <a:noFill/>
          <a:ln w="9525">
            <a:noFill/>
            <a:miter lim="800000"/>
            <a:headEnd/>
            <a:tailEnd/>
          </a:ln>
        </p:spPr>
      </p:pic>
      <p:sp>
        <p:nvSpPr>
          <p:cNvPr id="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8">
                                            <p:txEl>
                                              <p:pRg st="1" end="1"/>
                                            </p:txEl>
                                          </p:spTgt>
                                        </p:tgtEl>
                                        <p:attrNameLst>
                                          <p:attrName>style.visibility</p:attrName>
                                        </p:attrNameLst>
                                      </p:cBhvr>
                                      <p:to>
                                        <p:strVal val="visible"/>
                                      </p:to>
                                    </p:set>
                                    <p:animEffect transition="in" filter="checkerboard(across)">
                                      <p:cBhvr>
                                        <p:cTn id="7" dur="1000"/>
                                        <p:tgtEl>
                                          <p:spTgt spid="18438">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8440"/>
                                        </p:tgtEl>
                                        <p:attrNameLst>
                                          <p:attrName>style.visibility</p:attrName>
                                        </p:attrNameLst>
                                      </p:cBhvr>
                                      <p:to>
                                        <p:strVal val="visible"/>
                                      </p:to>
                                    </p:set>
                                    <p:animEffect transition="in" filter="checkerboard(across)">
                                      <p:cBhvr>
                                        <p:cTn id="10" dur="1000"/>
                                        <p:tgtEl>
                                          <p:spTgt spid="18440"/>
                                        </p:tgtEl>
                                      </p:cBhvr>
                                    </p:animEffect>
                                  </p:childTnLst>
                                </p:cTn>
                              </p:par>
                              <p:par>
                                <p:cTn id="11" presetID="5" presetClass="entr" presetSubtype="10" fill="hold" nodeType="withEffect">
                                  <p:stCondLst>
                                    <p:cond delay="0"/>
                                  </p:stCondLst>
                                  <p:childTnLst>
                                    <p:set>
                                      <p:cBhvr>
                                        <p:cTn id="12" dur="1" fill="hold">
                                          <p:stCondLst>
                                            <p:cond delay="0"/>
                                          </p:stCondLst>
                                        </p:cTn>
                                        <p:tgtEl>
                                          <p:spTgt spid="18438">
                                            <p:txEl>
                                              <p:pRg st="3" end="3"/>
                                            </p:txEl>
                                          </p:spTgt>
                                        </p:tgtEl>
                                        <p:attrNameLst>
                                          <p:attrName>style.visibility</p:attrName>
                                        </p:attrNameLst>
                                      </p:cBhvr>
                                      <p:to>
                                        <p:strVal val="visible"/>
                                      </p:to>
                                    </p:set>
                                    <p:animEffect transition="in" filter="checkerboard(across)">
                                      <p:cBhvr>
                                        <p:cTn id="13" dur="1000"/>
                                        <p:tgtEl>
                                          <p:spTgt spid="18438">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18438">
                                            <p:txEl>
                                              <p:pRg st="7" end="7"/>
                                            </p:txEl>
                                          </p:spTgt>
                                        </p:tgtEl>
                                        <p:attrNameLst>
                                          <p:attrName>style.visibility</p:attrName>
                                        </p:attrNameLst>
                                      </p:cBhvr>
                                      <p:to>
                                        <p:strVal val="visible"/>
                                      </p:to>
                                    </p:set>
                                    <p:animEffect transition="in" filter="box(out)">
                                      <p:cBhvr>
                                        <p:cTn id="18" dur="1000"/>
                                        <p:tgtEl>
                                          <p:spTgt spid="18438">
                                            <p:txEl>
                                              <p:pRg st="7" end="7"/>
                                            </p:txEl>
                                          </p:spTgt>
                                        </p:tgtEl>
                                      </p:cBhvr>
                                    </p:animEffect>
                                  </p:childTnLst>
                                </p:cTn>
                              </p:par>
                              <p:par>
                                <p:cTn id="19" presetID="2" presetClass="entr" presetSubtype="2" fill="hold" nodeType="withEffect">
                                  <p:stCondLst>
                                    <p:cond delay="0"/>
                                  </p:stCondLst>
                                  <p:childTnLst>
                                    <p:set>
                                      <p:cBhvr>
                                        <p:cTn id="20" dur="1" fill="hold">
                                          <p:stCondLst>
                                            <p:cond delay="0"/>
                                          </p:stCondLst>
                                        </p:cTn>
                                        <p:tgtEl>
                                          <p:spTgt spid="18452"/>
                                        </p:tgtEl>
                                        <p:attrNameLst>
                                          <p:attrName>style.visibility</p:attrName>
                                        </p:attrNameLst>
                                      </p:cBhvr>
                                      <p:to>
                                        <p:strVal val="visible"/>
                                      </p:to>
                                    </p:set>
                                    <p:anim calcmode="lin" valueType="num">
                                      <p:cBhvr additive="base">
                                        <p:cTn id="21" dur="1000" fill="hold"/>
                                        <p:tgtEl>
                                          <p:spTgt spid="18452"/>
                                        </p:tgtEl>
                                        <p:attrNameLst>
                                          <p:attrName>ppt_x</p:attrName>
                                        </p:attrNameLst>
                                      </p:cBhvr>
                                      <p:tavLst>
                                        <p:tav tm="0">
                                          <p:val>
                                            <p:strVal val="1+#ppt_w/2"/>
                                          </p:val>
                                        </p:tav>
                                        <p:tav tm="100000">
                                          <p:val>
                                            <p:strVal val="#ppt_x"/>
                                          </p:val>
                                        </p:tav>
                                      </p:tavLst>
                                    </p:anim>
                                    <p:anim calcmode="lin" valueType="num">
                                      <p:cBhvr additive="base">
                                        <p:cTn id="22" dur="1000" fill="hold"/>
                                        <p:tgtEl>
                                          <p:spTgt spid="1845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442"/>
                                        </p:tgtEl>
                                        <p:attrNameLst>
                                          <p:attrName>style.visibility</p:attrName>
                                        </p:attrNameLst>
                                      </p:cBhvr>
                                      <p:to>
                                        <p:strVal val="visible"/>
                                      </p:to>
                                    </p:set>
                                    <p:anim calcmode="lin" valueType="num">
                                      <p:cBhvr additive="base">
                                        <p:cTn id="25" dur="1000" fill="hold"/>
                                        <p:tgtEl>
                                          <p:spTgt spid="18442"/>
                                        </p:tgtEl>
                                        <p:attrNameLst>
                                          <p:attrName>ppt_x</p:attrName>
                                        </p:attrNameLst>
                                      </p:cBhvr>
                                      <p:tavLst>
                                        <p:tav tm="0">
                                          <p:val>
                                            <p:strVal val="1+#ppt_w/2"/>
                                          </p:val>
                                        </p:tav>
                                        <p:tav tm="100000">
                                          <p:val>
                                            <p:strVal val="#ppt_x"/>
                                          </p:val>
                                        </p:tav>
                                      </p:tavLst>
                                    </p:anim>
                                    <p:anim calcmode="lin" valueType="num">
                                      <p:cBhvr additive="base">
                                        <p:cTn id="26" dur="1000" fill="hold"/>
                                        <p:tgtEl>
                                          <p:spTgt spid="184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454"/>
                                        </p:tgtEl>
                                        <p:attrNameLst>
                                          <p:attrName>style.visibility</p:attrName>
                                        </p:attrNameLst>
                                      </p:cBhvr>
                                      <p:to>
                                        <p:strVal val="visible"/>
                                      </p:to>
                                    </p:set>
                                    <p:animEffect transition="in" filter="blinds(horizontal)">
                                      <p:cBhvr>
                                        <p:cTn id="31" dur="1000"/>
                                        <p:tgtEl>
                                          <p:spTgt spid="18454"/>
                                        </p:tgtEl>
                                      </p:cBhvr>
                                    </p:animEffect>
                                  </p:childTnLst>
                                </p:cTn>
                              </p:par>
                              <p:par>
                                <p:cTn id="32" presetID="3" presetClass="entr" presetSubtype="10" fill="hold" nodeType="withEffect">
                                  <p:stCondLst>
                                    <p:cond delay="0"/>
                                  </p:stCondLst>
                                  <p:childTnLst>
                                    <p:set>
                                      <p:cBhvr>
                                        <p:cTn id="33" dur="1" fill="hold">
                                          <p:stCondLst>
                                            <p:cond delay="0"/>
                                          </p:stCondLst>
                                        </p:cTn>
                                        <p:tgtEl>
                                          <p:spTgt spid="18457"/>
                                        </p:tgtEl>
                                        <p:attrNameLst>
                                          <p:attrName>style.visibility</p:attrName>
                                        </p:attrNameLst>
                                      </p:cBhvr>
                                      <p:to>
                                        <p:strVal val="visible"/>
                                      </p:to>
                                    </p:set>
                                    <p:animEffect transition="in" filter="blinds(horizontal)">
                                      <p:cBhvr>
                                        <p:cTn id="34" dur="1000"/>
                                        <p:tgtEl>
                                          <p:spTgt spid="18457"/>
                                        </p:tgtEl>
                                      </p:cBhvr>
                                    </p:animEffect>
                                  </p:childTnLst>
                                </p:cTn>
                              </p:par>
                              <p:par>
                                <p:cTn id="35" presetID="2" presetClass="entr" presetSubtype="8" fill="hold" nodeType="withEffect">
                                  <p:stCondLst>
                                    <p:cond delay="0"/>
                                  </p:stCondLst>
                                  <p:childTnLst>
                                    <p:set>
                                      <p:cBhvr>
                                        <p:cTn id="36" dur="1" fill="hold">
                                          <p:stCondLst>
                                            <p:cond delay="0"/>
                                          </p:stCondLst>
                                        </p:cTn>
                                        <p:tgtEl>
                                          <p:spTgt spid="18455">
                                            <p:txEl>
                                              <p:pRg st="0" end="0"/>
                                            </p:txEl>
                                          </p:spTgt>
                                        </p:tgtEl>
                                        <p:attrNameLst>
                                          <p:attrName>style.visibility</p:attrName>
                                        </p:attrNameLst>
                                      </p:cBhvr>
                                      <p:to>
                                        <p:strVal val="visible"/>
                                      </p:to>
                                    </p:set>
                                    <p:anim calcmode="lin" valueType="num">
                                      <p:cBhvr additive="base">
                                        <p:cTn id="37" dur="1000" fill="hold"/>
                                        <p:tgtEl>
                                          <p:spTgt spid="18455">
                                            <p:txEl>
                                              <p:pRg st="0" end="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8455">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455">
                                            <p:txEl>
                                              <p:pRg st="2" end="2"/>
                                            </p:txEl>
                                          </p:spTgt>
                                        </p:tgtEl>
                                        <p:attrNameLst>
                                          <p:attrName>style.visibility</p:attrName>
                                        </p:attrNameLst>
                                      </p:cBhvr>
                                      <p:to>
                                        <p:strVal val="visible"/>
                                      </p:to>
                                    </p:set>
                                    <p:anim calcmode="lin" valueType="num">
                                      <p:cBhvr additive="base">
                                        <p:cTn id="41" dur="1000" fill="hold"/>
                                        <p:tgtEl>
                                          <p:spTgt spid="18455">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184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p:cNvSpPr>
            <a:spLocks noGrp="1"/>
          </p:cNvSpPr>
          <p:nvPr>
            <p:ph type="subTitle" idx="1"/>
          </p:nvPr>
        </p:nvSpPr>
        <p:spPr>
          <a:xfrm>
            <a:off x="1116013" y="692150"/>
            <a:ext cx="6985000" cy="792163"/>
          </a:xfrm>
        </p:spPr>
        <p:txBody>
          <a:bodyPr/>
          <a:lstStyle/>
          <a:p>
            <a:pPr eaLnBrk="1" hangingPunct="1"/>
            <a:r>
              <a:rPr lang="en-GB" sz="3600" b="1">
                <a:solidFill>
                  <a:srgbClr val="FF0000"/>
                </a:solidFill>
                <a:latin typeface="Comic Sans MS" pitchFamily="66" charset="0"/>
              </a:rPr>
              <a:t>Irish Travellers</a:t>
            </a:r>
            <a:endParaRPr lang="en-GB" sz="3600">
              <a:solidFill>
                <a:srgbClr val="FF0000"/>
              </a:solidFill>
              <a:latin typeface="Comic Sans MS" pitchFamily="66" charset="0"/>
            </a:endParaRPr>
          </a:p>
        </p:txBody>
      </p:sp>
      <p:pic>
        <p:nvPicPr>
          <p:cNvPr id="20482"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2484438" y="1412875"/>
            <a:ext cx="4895850" cy="1187450"/>
          </a:xfrm>
          <a:prstGeom prst="rect">
            <a:avLst/>
          </a:prstGeom>
          <a:noFill/>
          <a:ln w="9525">
            <a:noFill/>
            <a:miter lim="800000"/>
            <a:headEnd/>
            <a:tailEnd/>
          </a:ln>
        </p:spPr>
        <p:txBody>
          <a:bodyPr>
            <a:spAutoFit/>
          </a:bodyPr>
          <a:lstStyle/>
          <a:p>
            <a:pPr>
              <a:buFontTx/>
              <a:buChar char="•"/>
            </a:pPr>
            <a:r>
              <a:rPr lang="en-GB" sz="2400">
                <a:latin typeface="Comic Sans MS" pitchFamily="66" charset="0"/>
              </a:rPr>
              <a:t>In Britain since 1850’s. </a:t>
            </a:r>
          </a:p>
          <a:p>
            <a:pPr>
              <a:buFontTx/>
              <a:buChar char="•"/>
            </a:pPr>
            <a:r>
              <a:rPr lang="en-GB" sz="2400">
                <a:latin typeface="Comic Sans MS" pitchFamily="66" charset="0"/>
              </a:rPr>
              <a:t>Speak Cant or Gammon. </a:t>
            </a:r>
          </a:p>
          <a:p>
            <a:pPr>
              <a:buFontTx/>
              <a:buChar char="•"/>
            </a:pPr>
            <a:r>
              <a:rPr lang="en-GB" sz="2400">
                <a:latin typeface="Comic Sans MS" pitchFamily="66" charset="0"/>
              </a:rPr>
              <a:t>Usually Catholic.</a:t>
            </a:r>
          </a:p>
        </p:txBody>
      </p:sp>
      <p:sp>
        <p:nvSpPr>
          <p:cNvPr id="20486" name="Subtitle 2"/>
          <p:cNvSpPr>
            <a:spLocks/>
          </p:cNvSpPr>
          <p:nvPr/>
        </p:nvSpPr>
        <p:spPr bwMode="auto">
          <a:xfrm>
            <a:off x="1258888" y="4652963"/>
            <a:ext cx="6985000" cy="649287"/>
          </a:xfrm>
          <a:prstGeom prst="rect">
            <a:avLst/>
          </a:prstGeom>
          <a:noFill/>
          <a:ln w="9525">
            <a:noFill/>
            <a:miter lim="800000"/>
            <a:headEnd/>
            <a:tailEnd/>
          </a:ln>
        </p:spPr>
        <p:txBody>
          <a:bodyPr/>
          <a:lstStyle/>
          <a:p>
            <a:pPr algn="ctr">
              <a:spcBef>
                <a:spcPct val="20000"/>
              </a:spcBef>
              <a:buFont typeface="Arial" charset="0"/>
              <a:buNone/>
            </a:pPr>
            <a:r>
              <a:rPr lang="en-GB" sz="3600" b="1">
                <a:solidFill>
                  <a:srgbClr val="FF0000"/>
                </a:solidFill>
                <a:latin typeface="Comic Sans MS" pitchFamily="66" charset="0"/>
              </a:rPr>
              <a:t>Scottish Travellers</a:t>
            </a:r>
            <a:endParaRPr lang="en-GB" sz="3600">
              <a:solidFill>
                <a:srgbClr val="FF0000"/>
              </a:solidFill>
              <a:latin typeface="Comic Sans MS" pitchFamily="66" charset="0"/>
            </a:endParaRPr>
          </a:p>
        </p:txBody>
      </p:sp>
      <p:sp>
        <p:nvSpPr>
          <p:cNvPr id="20487" name="Rectangle 3"/>
          <p:cNvSpPr>
            <a:spLocks noChangeArrowheads="1"/>
          </p:cNvSpPr>
          <p:nvPr/>
        </p:nvSpPr>
        <p:spPr bwMode="auto">
          <a:xfrm>
            <a:off x="250825" y="5300663"/>
            <a:ext cx="8713788" cy="1296987"/>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GB" sz="2000">
                <a:latin typeface="Comic Sans MS" pitchFamily="66" charset="0"/>
              </a:rPr>
              <a:t>Called Scottish Travellers, Scottish Gypsies or Nawkens or Nachins. </a:t>
            </a:r>
          </a:p>
          <a:p>
            <a:pPr marL="342900" indent="-342900">
              <a:lnSpc>
                <a:spcPct val="90000"/>
              </a:lnSpc>
              <a:spcBef>
                <a:spcPct val="20000"/>
              </a:spcBef>
              <a:buFont typeface="Arial" charset="0"/>
              <a:buChar char="•"/>
            </a:pPr>
            <a:r>
              <a:rPr lang="en-GB" sz="2000">
                <a:latin typeface="Comic Sans MS" pitchFamily="66" charset="0"/>
              </a:rPr>
              <a:t>Can also speak Cant.</a:t>
            </a:r>
          </a:p>
          <a:p>
            <a:pPr marL="342900" indent="-342900">
              <a:lnSpc>
                <a:spcPct val="90000"/>
              </a:lnSpc>
              <a:spcBef>
                <a:spcPct val="20000"/>
              </a:spcBef>
              <a:buFont typeface="Arial" charset="0"/>
              <a:buChar char="•"/>
            </a:pPr>
            <a:r>
              <a:rPr lang="en-GB" sz="2000">
                <a:latin typeface="Comic Sans MS" pitchFamily="66" charset="0"/>
              </a:rPr>
              <a:t>Known for their story-telling and songs.</a:t>
            </a:r>
          </a:p>
        </p:txBody>
      </p:sp>
      <p:pic>
        <p:nvPicPr>
          <p:cNvPr id="20490" name="Picture 10" descr="MC900436307[1]"/>
          <p:cNvPicPr>
            <a:picLocks noChangeAspect="1" noChangeArrowheads="1"/>
          </p:cNvPicPr>
          <p:nvPr/>
        </p:nvPicPr>
        <p:blipFill>
          <a:blip r:embed="rId4"/>
          <a:srcRect/>
          <a:stretch>
            <a:fillRect/>
          </a:stretch>
        </p:blipFill>
        <p:spPr bwMode="auto">
          <a:xfrm>
            <a:off x="539750" y="981075"/>
            <a:ext cx="1331913" cy="1331913"/>
          </a:xfrm>
          <a:prstGeom prst="rect">
            <a:avLst/>
          </a:prstGeom>
          <a:noFill/>
          <a:ln w="9525">
            <a:noFill/>
            <a:miter lim="800000"/>
            <a:headEnd/>
            <a:tailEnd/>
          </a:ln>
        </p:spPr>
      </p:pic>
      <p:pic>
        <p:nvPicPr>
          <p:cNvPr id="20492" name="Picture 12" descr="MC900326964[1]"/>
          <p:cNvPicPr>
            <a:picLocks noChangeAspect="1" noChangeArrowheads="1"/>
          </p:cNvPicPr>
          <p:nvPr/>
        </p:nvPicPr>
        <p:blipFill>
          <a:blip r:embed="rId5"/>
          <a:srcRect/>
          <a:stretch>
            <a:fillRect/>
          </a:stretch>
        </p:blipFill>
        <p:spPr bwMode="auto">
          <a:xfrm>
            <a:off x="6948488" y="908050"/>
            <a:ext cx="1193800" cy="1512888"/>
          </a:xfrm>
          <a:prstGeom prst="rect">
            <a:avLst/>
          </a:prstGeom>
          <a:noFill/>
          <a:ln w="9525">
            <a:noFill/>
            <a:miter lim="800000"/>
            <a:headEnd/>
            <a:tailEnd/>
          </a:ln>
        </p:spPr>
      </p:pic>
      <p:pic>
        <p:nvPicPr>
          <p:cNvPr id="20501" name="Picture 21" descr="MC900295659[1]"/>
          <p:cNvPicPr>
            <a:picLocks noChangeAspect="1" noChangeArrowheads="1"/>
          </p:cNvPicPr>
          <p:nvPr/>
        </p:nvPicPr>
        <p:blipFill>
          <a:blip r:embed="rId6"/>
          <a:srcRect/>
          <a:stretch>
            <a:fillRect/>
          </a:stretch>
        </p:blipFill>
        <p:spPr bwMode="auto">
          <a:xfrm>
            <a:off x="6300788" y="5661025"/>
            <a:ext cx="1223962" cy="954088"/>
          </a:xfrm>
          <a:prstGeom prst="rect">
            <a:avLst/>
          </a:prstGeom>
          <a:noFill/>
          <a:ln w="9525">
            <a:noFill/>
            <a:miter lim="800000"/>
            <a:headEnd/>
            <a:tailEnd/>
          </a:ln>
        </p:spPr>
      </p:pic>
      <p:pic>
        <p:nvPicPr>
          <p:cNvPr id="20502" name="Picture 22" descr="Travellers Holy Communion"/>
          <p:cNvPicPr>
            <a:picLocks noChangeAspect="1" noChangeArrowheads="1"/>
          </p:cNvPicPr>
          <p:nvPr/>
        </p:nvPicPr>
        <p:blipFill>
          <a:blip r:embed="rId7"/>
          <a:srcRect/>
          <a:stretch>
            <a:fillRect/>
          </a:stretch>
        </p:blipFill>
        <p:spPr bwMode="auto">
          <a:xfrm>
            <a:off x="6227763" y="2636838"/>
            <a:ext cx="2160587" cy="1482725"/>
          </a:xfrm>
          <a:prstGeom prst="rect">
            <a:avLst/>
          </a:prstGeom>
          <a:noFill/>
          <a:ln w="9525">
            <a:noFill/>
            <a:miter lim="800000"/>
            <a:headEnd/>
            <a:tailEnd/>
          </a:ln>
        </p:spPr>
      </p:pic>
      <p:pic>
        <p:nvPicPr>
          <p:cNvPr id="20505" name="Picture 25" descr="news80"/>
          <p:cNvPicPr>
            <a:picLocks noChangeAspect="1" noChangeArrowheads="1"/>
          </p:cNvPicPr>
          <p:nvPr/>
        </p:nvPicPr>
        <p:blipFill>
          <a:blip r:embed="rId8"/>
          <a:srcRect/>
          <a:stretch>
            <a:fillRect/>
          </a:stretch>
        </p:blipFill>
        <p:spPr bwMode="auto">
          <a:xfrm>
            <a:off x="684213" y="2636838"/>
            <a:ext cx="2447925" cy="1508125"/>
          </a:xfrm>
          <a:prstGeom prst="rect">
            <a:avLst/>
          </a:prstGeom>
          <a:noFill/>
          <a:ln w="9525">
            <a:noFill/>
            <a:miter lim="800000"/>
            <a:headEnd/>
            <a:tailEnd/>
          </a:ln>
        </p:spPr>
      </p:pic>
      <p:pic>
        <p:nvPicPr>
          <p:cNvPr id="20506" name="Picture 26" descr="trailer"/>
          <p:cNvPicPr>
            <a:picLocks noChangeAspect="1" noChangeArrowheads="1"/>
          </p:cNvPicPr>
          <p:nvPr/>
        </p:nvPicPr>
        <p:blipFill>
          <a:blip r:embed="rId9"/>
          <a:srcRect/>
          <a:stretch>
            <a:fillRect/>
          </a:stretch>
        </p:blipFill>
        <p:spPr bwMode="auto">
          <a:xfrm>
            <a:off x="3779838" y="2997200"/>
            <a:ext cx="1944687" cy="1223963"/>
          </a:xfrm>
          <a:prstGeom prst="rect">
            <a:avLst/>
          </a:prstGeom>
          <a:noFill/>
          <a:ln w="9525">
            <a:noFill/>
            <a:miter lim="800000"/>
            <a:headEnd/>
            <a:tailEnd/>
          </a:ln>
        </p:spPr>
      </p:pic>
      <p:sp>
        <p:nvSpPr>
          <p:cNvPr id="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48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90"/>
                                        </p:tgtEl>
                                        <p:attrNameLst>
                                          <p:attrName>style.visibility</p:attrName>
                                        </p:attrNameLst>
                                      </p:cBhvr>
                                      <p:to>
                                        <p:strVal val="visible"/>
                                      </p:to>
                                    </p:set>
                                    <p:anim calcmode="lin" valueType="num">
                                      <p:cBhvr additive="base">
                                        <p:cTn id="11" dur="1000" fill="hold"/>
                                        <p:tgtEl>
                                          <p:spTgt spid="20490"/>
                                        </p:tgtEl>
                                        <p:attrNameLst>
                                          <p:attrName>ppt_x</p:attrName>
                                        </p:attrNameLst>
                                      </p:cBhvr>
                                      <p:tavLst>
                                        <p:tav tm="0">
                                          <p:val>
                                            <p:strVal val="#ppt_x"/>
                                          </p:val>
                                        </p:tav>
                                        <p:tav tm="100000">
                                          <p:val>
                                            <p:strVal val="#ppt_x"/>
                                          </p:val>
                                        </p:tav>
                                      </p:tavLst>
                                    </p:anim>
                                    <p:anim calcmode="lin" valueType="num">
                                      <p:cBhvr additive="base">
                                        <p:cTn id="12" dur="1000" fill="hold"/>
                                        <p:tgtEl>
                                          <p:spTgt spid="2049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92"/>
                                        </p:tgtEl>
                                        <p:attrNameLst>
                                          <p:attrName>style.visibility</p:attrName>
                                        </p:attrNameLst>
                                      </p:cBhvr>
                                      <p:to>
                                        <p:strVal val="visible"/>
                                      </p:to>
                                    </p:set>
                                    <p:anim calcmode="lin" valueType="num">
                                      <p:cBhvr additive="base">
                                        <p:cTn id="15" dur="1000" fill="hold"/>
                                        <p:tgtEl>
                                          <p:spTgt spid="20492"/>
                                        </p:tgtEl>
                                        <p:attrNameLst>
                                          <p:attrName>ppt_x</p:attrName>
                                        </p:attrNameLst>
                                      </p:cBhvr>
                                      <p:tavLst>
                                        <p:tav tm="0">
                                          <p:val>
                                            <p:strVal val="#ppt_x"/>
                                          </p:val>
                                        </p:tav>
                                        <p:tav tm="100000">
                                          <p:val>
                                            <p:strVal val="#ppt_x"/>
                                          </p:val>
                                        </p:tav>
                                      </p:tavLst>
                                    </p:anim>
                                    <p:anim calcmode="lin" valueType="num">
                                      <p:cBhvr additive="base">
                                        <p:cTn id="16" dur="10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484">
                                            <p:txEl>
                                              <p:pRg st="1" end="1"/>
                                            </p:txEl>
                                          </p:spTgt>
                                        </p:tgtEl>
                                        <p:attrNameLst>
                                          <p:attrName>style.visibility</p:attrName>
                                        </p:attrNameLst>
                                      </p:cBhvr>
                                      <p:to>
                                        <p:strVal val="visible"/>
                                      </p:to>
                                    </p:set>
                                    <p:animEffect transition="in" filter="blinds(horizontal)">
                                      <p:cBhvr>
                                        <p:cTn id="21" dur="1000"/>
                                        <p:tgtEl>
                                          <p:spTgt spid="20484">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0505"/>
                                        </p:tgtEl>
                                        <p:attrNameLst>
                                          <p:attrName>style.visibility</p:attrName>
                                        </p:attrNameLst>
                                      </p:cBhvr>
                                      <p:to>
                                        <p:strVal val="visible"/>
                                      </p:to>
                                    </p:set>
                                    <p:animEffect transition="in" filter="blinds(horizontal)">
                                      <p:cBhvr>
                                        <p:cTn id="24" dur="1000"/>
                                        <p:tgtEl>
                                          <p:spTgt spid="20505"/>
                                        </p:tgtEl>
                                      </p:cBhvr>
                                    </p:animEffect>
                                  </p:childTnLst>
                                </p:cTn>
                              </p:par>
                              <p:par>
                                <p:cTn id="25" presetID="3" presetClass="entr" presetSubtype="10" fill="hold" nodeType="withEffect">
                                  <p:stCondLst>
                                    <p:cond delay="0"/>
                                  </p:stCondLst>
                                  <p:childTnLst>
                                    <p:set>
                                      <p:cBhvr>
                                        <p:cTn id="26" dur="1" fill="hold">
                                          <p:stCondLst>
                                            <p:cond delay="0"/>
                                          </p:stCondLst>
                                        </p:cTn>
                                        <p:tgtEl>
                                          <p:spTgt spid="20506"/>
                                        </p:tgtEl>
                                        <p:attrNameLst>
                                          <p:attrName>style.visibility</p:attrName>
                                        </p:attrNameLst>
                                      </p:cBhvr>
                                      <p:to>
                                        <p:strVal val="visible"/>
                                      </p:to>
                                    </p:set>
                                    <p:animEffect transition="in" filter="blinds(horizontal)">
                                      <p:cBhvr>
                                        <p:cTn id="27" dur="1000"/>
                                        <p:tgtEl>
                                          <p:spTgt spid="2050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484">
                                            <p:txEl>
                                              <p:pRg st="2" end="2"/>
                                            </p:txEl>
                                          </p:spTgt>
                                        </p:tgtEl>
                                        <p:attrNameLst>
                                          <p:attrName>style.visibility</p:attrName>
                                        </p:attrNameLst>
                                      </p:cBhvr>
                                      <p:to>
                                        <p:strVal val="visible"/>
                                      </p:to>
                                    </p:set>
                                    <p:animEffect transition="in" filter="checkerboard(across)">
                                      <p:cBhvr>
                                        <p:cTn id="32" dur="1000"/>
                                        <p:tgtEl>
                                          <p:spTgt spid="20484">
                                            <p:txEl>
                                              <p:pRg st="2" end="2"/>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20502"/>
                                        </p:tgtEl>
                                        <p:attrNameLst>
                                          <p:attrName>style.visibility</p:attrName>
                                        </p:attrNameLst>
                                      </p:cBhvr>
                                      <p:to>
                                        <p:strVal val="visible"/>
                                      </p:to>
                                    </p:set>
                                    <p:animEffect transition="in" filter="checkerboard(across)">
                                      <p:cBhvr>
                                        <p:cTn id="35" dur="1000"/>
                                        <p:tgtEl>
                                          <p:spTgt spid="2050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0486"/>
                                        </p:tgtEl>
                                        <p:attrNameLst>
                                          <p:attrName>style.visibility</p:attrName>
                                        </p:attrNameLst>
                                      </p:cBhvr>
                                      <p:to>
                                        <p:strVal val="visible"/>
                                      </p:to>
                                    </p:set>
                                    <p:anim calcmode="lin" valueType="num">
                                      <p:cBhvr additive="base">
                                        <p:cTn id="40" dur="1000" fill="hold"/>
                                        <p:tgtEl>
                                          <p:spTgt spid="20486"/>
                                        </p:tgtEl>
                                        <p:attrNameLst>
                                          <p:attrName>ppt_x</p:attrName>
                                        </p:attrNameLst>
                                      </p:cBhvr>
                                      <p:tavLst>
                                        <p:tav tm="0">
                                          <p:val>
                                            <p:strVal val="0-#ppt_w/2"/>
                                          </p:val>
                                        </p:tav>
                                        <p:tav tm="100000">
                                          <p:val>
                                            <p:strVal val="#ppt_x"/>
                                          </p:val>
                                        </p:tav>
                                      </p:tavLst>
                                    </p:anim>
                                    <p:anim calcmode="lin" valueType="num">
                                      <p:cBhvr additive="base">
                                        <p:cTn id="41" dur="1000" fill="hold"/>
                                        <p:tgtEl>
                                          <p:spTgt spid="2048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0487">
                                            <p:txEl>
                                              <p:pRg st="0" end="0"/>
                                            </p:txEl>
                                          </p:spTgt>
                                        </p:tgtEl>
                                        <p:attrNameLst>
                                          <p:attrName>style.visibility</p:attrName>
                                        </p:attrNameLst>
                                      </p:cBhvr>
                                      <p:to>
                                        <p:strVal val="visible"/>
                                      </p:to>
                                    </p:set>
                                    <p:anim calcmode="lin" valueType="num">
                                      <p:cBhvr additive="base">
                                        <p:cTn id="44" dur="1000" fill="hold"/>
                                        <p:tgtEl>
                                          <p:spTgt spid="20487">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204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5" fill="hold" nodeType="clickEffect">
                                  <p:stCondLst>
                                    <p:cond delay="0"/>
                                  </p:stCondLst>
                                  <p:childTnLst>
                                    <p:set>
                                      <p:cBhvr>
                                        <p:cTn id="49" dur="1" fill="hold">
                                          <p:stCondLst>
                                            <p:cond delay="0"/>
                                          </p:stCondLst>
                                        </p:cTn>
                                        <p:tgtEl>
                                          <p:spTgt spid="20487">
                                            <p:txEl>
                                              <p:pRg st="1" end="1"/>
                                            </p:txEl>
                                          </p:spTgt>
                                        </p:tgtEl>
                                        <p:attrNameLst>
                                          <p:attrName>style.visibility</p:attrName>
                                        </p:attrNameLst>
                                      </p:cBhvr>
                                      <p:to>
                                        <p:strVal val="visible"/>
                                      </p:to>
                                    </p:set>
                                    <p:animEffect transition="in" filter="checkerboard(down)">
                                      <p:cBhvr>
                                        <p:cTn id="50" dur="1000"/>
                                        <p:tgtEl>
                                          <p:spTgt spid="2048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32" fill="hold" nodeType="clickEffect">
                                  <p:stCondLst>
                                    <p:cond delay="0"/>
                                  </p:stCondLst>
                                  <p:childTnLst>
                                    <p:set>
                                      <p:cBhvr>
                                        <p:cTn id="54" dur="1" fill="hold">
                                          <p:stCondLst>
                                            <p:cond delay="0"/>
                                          </p:stCondLst>
                                        </p:cTn>
                                        <p:tgtEl>
                                          <p:spTgt spid="20487">
                                            <p:txEl>
                                              <p:pRg st="2" end="2"/>
                                            </p:txEl>
                                          </p:spTgt>
                                        </p:tgtEl>
                                        <p:attrNameLst>
                                          <p:attrName>style.visibility</p:attrName>
                                        </p:attrNameLst>
                                      </p:cBhvr>
                                      <p:to>
                                        <p:strVal val="visible"/>
                                      </p:to>
                                    </p:set>
                                    <p:animEffect transition="in" filter="box(out)">
                                      <p:cBhvr>
                                        <p:cTn id="55" dur="1000"/>
                                        <p:tgtEl>
                                          <p:spTgt spid="20487">
                                            <p:txEl>
                                              <p:pRg st="2" end="2"/>
                                            </p:txEl>
                                          </p:spTgt>
                                        </p:tgtEl>
                                      </p:cBhvr>
                                    </p:animEffect>
                                  </p:childTnLst>
                                </p:cTn>
                              </p:par>
                              <p:par>
                                <p:cTn id="56" presetID="4" presetClass="entr" presetSubtype="32" fill="hold" nodeType="withEffect">
                                  <p:stCondLst>
                                    <p:cond delay="0"/>
                                  </p:stCondLst>
                                  <p:childTnLst>
                                    <p:set>
                                      <p:cBhvr>
                                        <p:cTn id="57" dur="1" fill="hold">
                                          <p:stCondLst>
                                            <p:cond delay="0"/>
                                          </p:stCondLst>
                                        </p:cTn>
                                        <p:tgtEl>
                                          <p:spTgt spid="20501"/>
                                        </p:tgtEl>
                                        <p:attrNameLst>
                                          <p:attrName>style.visibility</p:attrName>
                                        </p:attrNameLst>
                                      </p:cBhvr>
                                      <p:to>
                                        <p:strVal val="visible"/>
                                      </p:to>
                                    </p:set>
                                    <p:animEffect transition="in" filter="box(out)">
                                      <p:cBhvr>
                                        <p:cTn id="58" dur="10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179388" y="1628775"/>
            <a:ext cx="5256212" cy="647700"/>
          </a:xfrm>
        </p:spPr>
        <p:txBody>
          <a:bodyPr/>
          <a:lstStyle/>
          <a:p>
            <a:pPr eaLnBrk="1" hangingPunct="1"/>
            <a:r>
              <a:rPr lang="en-GB" sz="3600" b="1">
                <a:solidFill>
                  <a:srgbClr val="FF0000"/>
                </a:solidFill>
                <a:latin typeface="Comic Sans MS" pitchFamily="66" charset="0"/>
              </a:rPr>
              <a:t>Boat People / Bargees</a:t>
            </a:r>
            <a:endParaRPr lang="en-GB" sz="3600">
              <a:solidFill>
                <a:srgbClr val="FF0000"/>
              </a:solidFill>
              <a:latin typeface="Comic Sans MS" pitchFamily="66" charset="0"/>
            </a:endParaRPr>
          </a:p>
        </p:txBody>
      </p:sp>
      <p:pic>
        <p:nvPicPr>
          <p:cNvPr id="24578"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3556" name="Subtitle 2"/>
          <p:cNvSpPr txBox="1">
            <a:spLocks/>
          </p:cNvSpPr>
          <p:nvPr/>
        </p:nvSpPr>
        <p:spPr bwMode="auto">
          <a:xfrm>
            <a:off x="4140200" y="4076700"/>
            <a:ext cx="4464050" cy="647700"/>
          </a:xfrm>
          <a:prstGeom prst="rect">
            <a:avLst/>
          </a:prstGeom>
          <a:noFill/>
          <a:ln w="9525">
            <a:noFill/>
            <a:miter lim="800000"/>
            <a:headEnd/>
            <a:tailEnd/>
          </a:ln>
        </p:spPr>
        <p:txBody>
          <a:bodyPr/>
          <a:lstStyle/>
          <a:p>
            <a:pPr algn="ctr">
              <a:spcBef>
                <a:spcPct val="20000"/>
              </a:spcBef>
              <a:buFont typeface="Arial" charset="0"/>
              <a:buNone/>
            </a:pPr>
            <a:r>
              <a:rPr lang="en-GB" sz="3600" b="1">
                <a:solidFill>
                  <a:srgbClr val="FF0000"/>
                </a:solidFill>
                <a:latin typeface="Comic Sans MS" pitchFamily="66" charset="0"/>
              </a:rPr>
              <a:t>New Travellers</a:t>
            </a:r>
            <a:endParaRPr lang="en-GB" sz="3600">
              <a:solidFill>
                <a:srgbClr val="FF0000"/>
              </a:solidFill>
              <a:latin typeface="Comic Sans MS" pitchFamily="66" charset="0"/>
            </a:endParaRPr>
          </a:p>
        </p:txBody>
      </p:sp>
      <p:sp>
        <p:nvSpPr>
          <p:cNvPr id="23557" name="TextBox 5"/>
          <p:cNvSpPr txBox="1">
            <a:spLocks noChangeArrowheads="1"/>
          </p:cNvSpPr>
          <p:nvPr/>
        </p:nvSpPr>
        <p:spPr bwMode="auto">
          <a:xfrm>
            <a:off x="755650" y="2349500"/>
            <a:ext cx="3960813" cy="822325"/>
          </a:xfrm>
          <a:prstGeom prst="rect">
            <a:avLst/>
          </a:prstGeom>
          <a:noFill/>
          <a:ln w="9525">
            <a:noFill/>
            <a:miter lim="800000"/>
            <a:headEnd/>
            <a:tailEnd/>
          </a:ln>
        </p:spPr>
        <p:txBody>
          <a:bodyPr>
            <a:spAutoFit/>
          </a:bodyPr>
          <a:lstStyle/>
          <a:p>
            <a:r>
              <a:rPr lang="en-GB" sz="2400">
                <a:latin typeface="Comic Sans MS" pitchFamily="66" charset="0"/>
              </a:rPr>
              <a:t>Bargee families live on the their boats.</a:t>
            </a:r>
          </a:p>
        </p:txBody>
      </p:sp>
      <p:sp>
        <p:nvSpPr>
          <p:cNvPr id="23558" name="TextBox 7"/>
          <p:cNvSpPr txBox="1">
            <a:spLocks noChangeArrowheads="1"/>
          </p:cNvSpPr>
          <p:nvPr/>
        </p:nvSpPr>
        <p:spPr bwMode="auto">
          <a:xfrm>
            <a:off x="3924300" y="4797425"/>
            <a:ext cx="5040313" cy="1187450"/>
          </a:xfrm>
          <a:prstGeom prst="rect">
            <a:avLst/>
          </a:prstGeom>
          <a:noFill/>
          <a:ln w="9525">
            <a:noFill/>
            <a:miter lim="800000"/>
            <a:headEnd/>
            <a:tailEnd/>
          </a:ln>
        </p:spPr>
        <p:txBody>
          <a:bodyPr>
            <a:spAutoFit/>
          </a:bodyPr>
          <a:lstStyle/>
          <a:p>
            <a:r>
              <a:rPr lang="en-GB" sz="2400">
                <a:latin typeface="Comic Sans MS" pitchFamily="66" charset="0"/>
              </a:rPr>
              <a:t>New Travellers choose to live away from the hustle and bustle of towns and cities. </a:t>
            </a:r>
          </a:p>
        </p:txBody>
      </p:sp>
      <p:pic>
        <p:nvPicPr>
          <p:cNvPr id="23559" name="Picture 2" descr="regents canal barges by ktylerconk."/>
          <p:cNvPicPr>
            <a:picLocks noChangeAspect="1" noChangeArrowheads="1"/>
          </p:cNvPicPr>
          <p:nvPr/>
        </p:nvPicPr>
        <p:blipFill>
          <a:blip r:embed="rId4"/>
          <a:srcRect/>
          <a:stretch>
            <a:fillRect/>
          </a:stretch>
        </p:blipFill>
        <p:spPr bwMode="auto">
          <a:xfrm>
            <a:off x="5724525" y="1557338"/>
            <a:ext cx="2736850" cy="2058987"/>
          </a:xfrm>
          <a:prstGeom prst="rect">
            <a:avLst/>
          </a:prstGeom>
          <a:noFill/>
          <a:ln w="9525">
            <a:noFill/>
            <a:miter lim="800000"/>
            <a:headEnd/>
            <a:tailEnd/>
          </a:ln>
        </p:spPr>
      </p:pic>
      <p:pic>
        <p:nvPicPr>
          <p:cNvPr id="23568" name="Picture 16" descr="Corbis-FL006382"/>
          <p:cNvPicPr>
            <a:picLocks noChangeAspect="1" noChangeArrowheads="1"/>
          </p:cNvPicPr>
          <p:nvPr/>
        </p:nvPicPr>
        <p:blipFill>
          <a:blip r:embed="rId5"/>
          <a:srcRect/>
          <a:stretch>
            <a:fillRect/>
          </a:stretch>
        </p:blipFill>
        <p:spPr bwMode="auto">
          <a:xfrm>
            <a:off x="395288" y="4005263"/>
            <a:ext cx="3240087" cy="2206625"/>
          </a:xfrm>
          <a:prstGeom prst="rect">
            <a:avLst/>
          </a:prstGeom>
          <a:noFill/>
          <a:ln w="9525">
            <a:noFill/>
            <a:miter lim="800000"/>
            <a:headEnd/>
            <a:tailEnd/>
          </a:ln>
        </p:spPr>
      </p:pic>
      <p:sp>
        <p:nvSpPr>
          <p:cNvPr id="24584"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
        <p:nvSpPr>
          <p:cNvPr id="24585" name="Text Box 18"/>
          <p:cNvSpPr txBox="1">
            <a:spLocks noChangeArrowheads="1"/>
          </p:cNvSpPr>
          <p:nvPr/>
        </p:nvSpPr>
        <p:spPr bwMode="auto">
          <a:xfrm>
            <a:off x="468313" y="765175"/>
            <a:ext cx="8280400" cy="396875"/>
          </a:xfrm>
          <a:prstGeom prst="rect">
            <a:avLst/>
          </a:prstGeom>
          <a:noFill/>
          <a:ln w="9525">
            <a:noFill/>
            <a:miter lim="800000"/>
            <a:headEnd/>
            <a:tailEnd/>
          </a:ln>
        </p:spPr>
        <p:txBody>
          <a:bodyPr>
            <a:spAutoFit/>
          </a:bodyPr>
          <a:lstStyle/>
          <a:p>
            <a:pPr>
              <a:spcBef>
                <a:spcPct val="50000"/>
              </a:spcBef>
            </a:pPr>
            <a:r>
              <a:rPr lang="en-GB" sz="2000">
                <a:latin typeface="Comic Sans MS" pitchFamily="66" charset="0"/>
              </a:rPr>
              <a:t>Some of the other Traveller groups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1000" fill="hold"/>
                                        <p:tgtEl>
                                          <p:spTgt spid="2355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355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additive="base">
                                        <p:cTn id="11" dur="1000" fill="hold"/>
                                        <p:tgtEl>
                                          <p:spTgt spid="23557"/>
                                        </p:tgtEl>
                                        <p:attrNameLst>
                                          <p:attrName>ppt_x</p:attrName>
                                        </p:attrNameLst>
                                      </p:cBhvr>
                                      <p:tavLst>
                                        <p:tav tm="0">
                                          <p:val>
                                            <p:strVal val="1+#ppt_w/2"/>
                                          </p:val>
                                        </p:tav>
                                        <p:tav tm="100000">
                                          <p:val>
                                            <p:strVal val="#ppt_x"/>
                                          </p:val>
                                        </p:tav>
                                      </p:tavLst>
                                    </p:anim>
                                    <p:anim calcmode="lin" valueType="num">
                                      <p:cBhvr additive="base">
                                        <p:cTn id="12" dur="1000" fill="hold"/>
                                        <p:tgtEl>
                                          <p:spTgt spid="2355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anim calcmode="lin" valueType="num">
                                      <p:cBhvr additive="base">
                                        <p:cTn id="15" dur="1000" fill="hold"/>
                                        <p:tgtEl>
                                          <p:spTgt spid="23559"/>
                                        </p:tgtEl>
                                        <p:attrNameLst>
                                          <p:attrName>ppt_x</p:attrName>
                                        </p:attrNameLst>
                                      </p:cBhvr>
                                      <p:tavLst>
                                        <p:tav tm="0">
                                          <p:val>
                                            <p:strVal val="1+#ppt_w/2"/>
                                          </p:val>
                                        </p:tav>
                                        <p:tav tm="100000">
                                          <p:val>
                                            <p:strVal val="#ppt_x"/>
                                          </p:val>
                                        </p:tav>
                                      </p:tavLst>
                                    </p:anim>
                                    <p:anim calcmode="lin" valueType="num">
                                      <p:cBhvr additive="base">
                                        <p:cTn id="16" dur="10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3556"/>
                                        </p:tgtEl>
                                        <p:attrNameLst>
                                          <p:attrName>style.visibility</p:attrName>
                                        </p:attrNameLst>
                                      </p:cBhvr>
                                      <p:to>
                                        <p:strVal val="visible"/>
                                      </p:to>
                                    </p:set>
                                    <p:anim calcmode="lin" valueType="num">
                                      <p:cBhvr additive="base">
                                        <p:cTn id="21" dur="1000" fill="hold"/>
                                        <p:tgtEl>
                                          <p:spTgt spid="23556"/>
                                        </p:tgtEl>
                                        <p:attrNameLst>
                                          <p:attrName>ppt_x</p:attrName>
                                        </p:attrNameLst>
                                      </p:cBhvr>
                                      <p:tavLst>
                                        <p:tav tm="0">
                                          <p:val>
                                            <p:strVal val="0-#ppt_w/2"/>
                                          </p:val>
                                        </p:tav>
                                        <p:tav tm="100000">
                                          <p:val>
                                            <p:strVal val="#ppt_x"/>
                                          </p:val>
                                        </p:tav>
                                      </p:tavLst>
                                    </p:anim>
                                    <p:anim calcmode="lin" valueType="num">
                                      <p:cBhvr additive="base">
                                        <p:cTn id="22" dur="1000" fill="hold"/>
                                        <p:tgtEl>
                                          <p:spTgt spid="2355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1000" fill="hold"/>
                                        <p:tgtEl>
                                          <p:spTgt spid="23558"/>
                                        </p:tgtEl>
                                        <p:attrNameLst>
                                          <p:attrName>ppt_x</p:attrName>
                                        </p:attrNameLst>
                                      </p:cBhvr>
                                      <p:tavLst>
                                        <p:tav tm="0">
                                          <p:val>
                                            <p:strVal val="0-#ppt_w/2"/>
                                          </p:val>
                                        </p:tav>
                                        <p:tav tm="100000">
                                          <p:val>
                                            <p:strVal val="#ppt_x"/>
                                          </p:val>
                                        </p:tav>
                                      </p:tavLst>
                                    </p:anim>
                                    <p:anim calcmode="lin" valueType="num">
                                      <p:cBhvr additive="base">
                                        <p:cTn id="26" dur="1000" fill="hold"/>
                                        <p:tgtEl>
                                          <p:spTgt spid="23558"/>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3568"/>
                                        </p:tgtEl>
                                        <p:attrNameLst>
                                          <p:attrName>style.visibility</p:attrName>
                                        </p:attrNameLst>
                                      </p:cBhvr>
                                      <p:to>
                                        <p:strVal val="visible"/>
                                      </p:to>
                                    </p:set>
                                    <p:anim calcmode="lin" valueType="num">
                                      <p:cBhvr additive="base">
                                        <p:cTn id="29" dur="1000" fill="hold"/>
                                        <p:tgtEl>
                                          <p:spTgt spid="23568"/>
                                        </p:tgtEl>
                                        <p:attrNameLst>
                                          <p:attrName>ppt_x</p:attrName>
                                        </p:attrNameLst>
                                      </p:cBhvr>
                                      <p:tavLst>
                                        <p:tav tm="0">
                                          <p:val>
                                            <p:strVal val="0-#ppt_w/2"/>
                                          </p:val>
                                        </p:tav>
                                        <p:tav tm="100000">
                                          <p:val>
                                            <p:strVal val="#ppt_x"/>
                                          </p:val>
                                        </p:tav>
                                      </p:tavLst>
                                    </p:anim>
                                    <p:anim calcmode="lin" valueType="num">
                                      <p:cBhvr additive="base">
                                        <p:cTn id="30" dur="1000" fill="hold"/>
                                        <p:tgtEl>
                                          <p:spTgt spid="235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6" grpId="0"/>
      <p:bldP spid="23557" grpId="0"/>
      <p:bldP spid="235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ubtitle 2"/>
          <p:cNvSpPr>
            <a:spLocks noGrp="1"/>
          </p:cNvSpPr>
          <p:nvPr>
            <p:ph type="subTitle" idx="1"/>
          </p:nvPr>
        </p:nvSpPr>
        <p:spPr>
          <a:xfrm>
            <a:off x="395288" y="620713"/>
            <a:ext cx="8137525" cy="792162"/>
          </a:xfrm>
        </p:spPr>
        <p:txBody>
          <a:bodyPr/>
          <a:lstStyle/>
          <a:p>
            <a:pPr eaLnBrk="1" hangingPunct="1"/>
            <a:r>
              <a:rPr lang="en-GB" sz="3600" b="1">
                <a:solidFill>
                  <a:srgbClr val="FF0000"/>
                </a:solidFill>
                <a:latin typeface="Comic Sans MS" pitchFamily="66" charset="0"/>
              </a:rPr>
              <a:t>Fairground (Showmen) / Circus</a:t>
            </a:r>
            <a:endParaRPr lang="en-GB" sz="3600">
              <a:solidFill>
                <a:srgbClr val="FF0000"/>
              </a:solidFill>
              <a:latin typeface="Comic Sans MS" pitchFamily="66" charset="0"/>
            </a:endParaRPr>
          </a:p>
        </p:txBody>
      </p:sp>
      <p:pic>
        <p:nvPicPr>
          <p:cNvPr id="26626"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5607" name="TextBox 8"/>
          <p:cNvSpPr txBox="1">
            <a:spLocks noChangeArrowheads="1"/>
          </p:cNvSpPr>
          <p:nvPr/>
        </p:nvSpPr>
        <p:spPr bwMode="auto">
          <a:xfrm>
            <a:off x="2484438" y="1557338"/>
            <a:ext cx="3744912" cy="1096962"/>
          </a:xfrm>
          <a:prstGeom prst="rect">
            <a:avLst/>
          </a:prstGeom>
          <a:noFill/>
          <a:ln w="9525">
            <a:noFill/>
            <a:miter lim="800000"/>
            <a:headEnd/>
            <a:tailEnd/>
          </a:ln>
        </p:spPr>
        <p:txBody>
          <a:bodyPr>
            <a:spAutoFit/>
          </a:bodyPr>
          <a:lstStyle/>
          <a:p>
            <a:r>
              <a:rPr lang="en-GB" sz="2200">
                <a:latin typeface="Comic Sans MS" pitchFamily="66" charset="0"/>
              </a:rPr>
              <a:t>Fairground (or Showmen) and Circus families travel with their circus or rides.</a:t>
            </a:r>
            <a:endParaRPr lang="en-GB" sz="2200">
              <a:latin typeface="Calibri" pitchFamily="34" charset="0"/>
            </a:endParaRPr>
          </a:p>
        </p:txBody>
      </p:sp>
      <p:pic>
        <p:nvPicPr>
          <p:cNvPr id="25616" name="Picture 16" descr="MP900438660[1]"/>
          <p:cNvPicPr>
            <a:picLocks noChangeAspect="1" noChangeArrowheads="1"/>
          </p:cNvPicPr>
          <p:nvPr/>
        </p:nvPicPr>
        <p:blipFill>
          <a:blip r:embed="rId4"/>
          <a:srcRect/>
          <a:stretch>
            <a:fillRect/>
          </a:stretch>
        </p:blipFill>
        <p:spPr bwMode="auto">
          <a:xfrm>
            <a:off x="7235825" y="3284538"/>
            <a:ext cx="1339850" cy="1873250"/>
          </a:xfrm>
          <a:prstGeom prst="rect">
            <a:avLst/>
          </a:prstGeom>
          <a:noFill/>
          <a:ln w="9525">
            <a:noFill/>
            <a:miter lim="800000"/>
            <a:headEnd/>
            <a:tailEnd/>
          </a:ln>
        </p:spPr>
      </p:pic>
      <p:pic>
        <p:nvPicPr>
          <p:cNvPr id="25619" name="Picture 3" descr="Fairground horses by Dave-F."/>
          <p:cNvPicPr>
            <a:picLocks noChangeAspect="1" noChangeArrowheads="1"/>
          </p:cNvPicPr>
          <p:nvPr/>
        </p:nvPicPr>
        <p:blipFill>
          <a:blip r:embed="rId5"/>
          <a:srcRect/>
          <a:stretch>
            <a:fillRect/>
          </a:stretch>
        </p:blipFill>
        <p:spPr bwMode="auto">
          <a:xfrm>
            <a:off x="323850" y="1412875"/>
            <a:ext cx="1944688" cy="1460500"/>
          </a:xfrm>
          <a:prstGeom prst="rect">
            <a:avLst/>
          </a:prstGeom>
          <a:noFill/>
          <a:ln w="9525">
            <a:noFill/>
            <a:miter lim="800000"/>
            <a:headEnd/>
            <a:tailEnd/>
          </a:ln>
        </p:spPr>
      </p:pic>
      <p:pic>
        <p:nvPicPr>
          <p:cNvPr id="25620" name="Picture 20" descr="jeromeBMP"/>
          <p:cNvPicPr>
            <a:picLocks noChangeAspect="1" noChangeArrowheads="1"/>
          </p:cNvPicPr>
          <p:nvPr/>
        </p:nvPicPr>
        <p:blipFill>
          <a:blip r:embed="rId6"/>
          <a:srcRect l="2417"/>
          <a:stretch>
            <a:fillRect/>
          </a:stretch>
        </p:blipFill>
        <p:spPr bwMode="auto">
          <a:xfrm>
            <a:off x="755650" y="4652963"/>
            <a:ext cx="1447800" cy="2016125"/>
          </a:xfrm>
          <a:prstGeom prst="rect">
            <a:avLst/>
          </a:prstGeom>
          <a:noFill/>
          <a:ln w="9525">
            <a:noFill/>
            <a:miter lim="800000"/>
            <a:headEnd/>
            <a:tailEnd/>
          </a:ln>
        </p:spPr>
      </p:pic>
      <p:pic>
        <p:nvPicPr>
          <p:cNvPr id="25621" name="Picture 21" descr="circus"/>
          <p:cNvPicPr>
            <a:picLocks noChangeAspect="1" noChangeArrowheads="1"/>
          </p:cNvPicPr>
          <p:nvPr/>
        </p:nvPicPr>
        <p:blipFill>
          <a:blip r:embed="rId7"/>
          <a:srcRect/>
          <a:stretch>
            <a:fillRect/>
          </a:stretch>
        </p:blipFill>
        <p:spPr bwMode="auto">
          <a:xfrm>
            <a:off x="395288" y="3213100"/>
            <a:ext cx="2376487" cy="1395413"/>
          </a:xfrm>
          <a:prstGeom prst="rect">
            <a:avLst/>
          </a:prstGeom>
          <a:noFill/>
          <a:ln w="9525">
            <a:noFill/>
            <a:miter lim="800000"/>
            <a:headEnd/>
            <a:tailEnd/>
          </a:ln>
        </p:spPr>
      </p:pic>
      <p:pic>
        <p:nvPicPr>
          <p:cNvPr id="25622" name="Picture 4" descr="the big juggle by Charles Haynes."/>
          <p:cNvPicPr>
            <a:picLocks noChangeAspect="1" noChangeArrowheads="1"/>
          </p:cNvPicPr>
          <p:nvPr/>
        </p:nvPicPr>
        <p:blipFill>
          <a:blip r:embed="rId8"/>
          <a:srcRect/>
          <a:stretch>
            <a:fillRect/>
          </a:stretch>
        </p:blipFill>
        <p:spPr bwMode="auto">
          <a:xfrm>
            <a:off x="6300788" y="1341438"/>
            <a:ext cx="2374900" cy="1579562"/>
          </a:xfrm>
          <a:prstGeom prst="rect">
            <a:avLst/>
          </a:prstGeom>
          <a:noFill/>
          <a:ln w="9525">
            <a:noFill/>
            <a:miter lim="800000"/>
            <a:headEnd/>
            <a:tailEnd/>
          </a:ln>
        </p:spPr>
      </p:pic>
      <p:sp>
        <p:nvSpPr>
          <p:cNvPr id="25623" name="Text Box 23"/>
          <p:cNvSpPr txBox="1">
            <a:spLocks noChangeArrowheads="1"/>
          </p:cNvSpPr>
          <p:nvPr/>
        </p:nvSpPr>
        <p:spPr bwMode="auto">
          <a:xfrm>
            <a:off x="3059113" y="3500438"/>
            <a:ext cx="3744912" cy="1096962"/>
          </a:xfrm>
          <a:prstGeom prst="rect">
            <a:avLst/>
          </a:prstGeom>
          <a:noFill/>
          <a:ln w="9525">
            <a:noFill/>
            <a:miter lim="800000"/>
            <a:headEnd/>
            <a:tailEnd/>
          </a:ln>
        </p:spPr>
        <p:txBody>
          <a:bodyPr>
            <a:spAutoFit/>
          </a:bodyPr>
          <a:lstStyle/>
          <a:p>
            <a:r>
              <a:rPr lang="en-GB" sz="2200">
                <a:latin typeface="Comic Sans MS" pitchFamily="66" charset="0"/>
              </a:rPr>
              <a:t>The families move from place to place on a weekly basis.</a:t>
            </a:r>
          </a:p>
        </p:txBody>
      </p:sp>
      <p:sp>
        <p:nvSpPr>
          <p:cNvPr id="25624" name="Text Box 24"/>
          <p:cNvSpPr txBox="1">
            <a:spLocks noChangeArrowheads="1"/>
          </p:cNvSpPr>
          <p:nvPr/>
        </p:nvSpPr>
        <p:spPr bwMode="auto">
          <a:xfrm>
            <a:off x="2484438" y="5229225"/>
            <a:ext cx="4176712" cy="762000"/>
          </a:xfrm>
          <a:prstGeom prst="rect">
            <a:avLst/>
          </a:prstGeom>
          <a:noFill/>
          <a:ln w="9525">
            <a:noFill/>
            <a:miter lim="800000"/>
            <a:headEnd/>
            <a:tailEnd/>
          </a:ln>
        </p:spPr>
        <p:txBody>
          <a:bodyPr>
            <a:spAutoFit/>
          </a:bodyPr>
          <a:lstStyle/>
          <a:p>
            <a:r>
              <a:rPr lang="en-GB" sz="2200">
                <a:latin typeface="Comic Sans MS" pitchFamily="66" charset="0"/>
              </a:rPr>
              <a:t>They have a winter ground</a:t>
            </a:r>
          </a:p>
          <a:p>
            <a:r>
              <a:rPr lang="en-GB" sz="2200">
                <a:latin typeface="Comic Sans MS" pitchFamily="66" charset="0"/>
              </a:rPr>
              <a:t>for the "off-season“.</a:t>
            </a:r>
          </a:p>
        </p:txBody>
      </p:sp>
      <p:pic>
        <p:nvPicPr>
          <p:cNvPr id="25625" name="Picture 3" descr="Sarah &amp; Chrome by fast eddie 42."/>
          <p:cNvPicPr>
            <a:picLocks noChangeAspect="1" noChangeArrowheads="1"/>
          </p:cNvPicPr>
          <p:nvPr/>
        </p:nvPicPr>
        <p:blipFill>
          <a:blip r:embed="rId9"/>
          <a:srcRect/>
          <a:stretch>
            <a:fillRect/>
          </a:stretch>
        </p:blipFill>
        <p:spPr bwMode="auto">
          <a:xfrm>
            <a:off x="6300788" y="5229225"/>
            <a:ext cx="1816100" cy="1201738"/>
          </a:xfrm>
          <a:prstGeom prst="rect">
            <a:avLst/>
          </a:prstGeom>
          <a:noFill/>
          <a:ln w="9525">
            <a:noFill/>
            <a:miter lim="800000"/>
            <a:headEnd/>
            <a:tailEnd/>
          </a:ln>
        </p:spPr>
      </p:pic>
      <p:sp>
        <p:nvSpPr>
          <p:cNvPr id="26636"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19"/>
                                        </p:tgtEl>
                                        <p:attrNameLst>
                                          <p:attrName>style.visibility</p:attrName>
                                        </p:attrNameLst>
                                      </p:cBhvr>
                                      <p:to>
                                        <p:strVal val="visible"/>
                                      </p:to>
                                    </p:set>
                                    <p:animEffect transition="in" filter="blinds(horizontal)">
                                      <p:cBhvr>
                                        <p:cTn id="7" dur="1000"/>
                                        <p:tgtEl>
                                          <p:spTgt spid="256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blinds(horizontal)">
                                      <p:cBhvr>
                                        <p:cTn id="10" dur="1000"/>
                                        <p:tgtEl>
                                          <p:spTgt spid="25607"/>
                                        </p:tgtEl>
                                      </p:cBhvr>
                                    </p:animEffect>
                                  </p:childTnLst>
                                </p:cTn>
                              </p:par>
                              <p:par>
                                <p:cTn id="11" presetID="3" presetClass="entr" presetSubtype="10" fill="hold" nodeType="withEffect">
                                  <p:stCondLst>
                                    <p:cond delay="0"/>
                                  </p:stCondLst>
                                  <p:childTnLst>
                                    <p:set>
                                      <p:cBhvr>
                                        <p:cTn id="12" dur="1" fill="hold">
                                          <p:stCondLst>
                                            <p:cond delay="0"/>
                                          </p:stCondLst>
                                        </p:cTn>
                                        <p:tgtEl>
                                          <p:spTgt spid="25622"/>
                                        </p:tgtEl>
                                        <p:attrNameLst>
                                          <p:attrName>style.visibility</p:attrName>
                                        </p:attrNameLst>
                                      </p:cBhvr>
                                      <p:to>
                                        <p:strVal val="visible"/>
                                      </p:to>
                                    </p:set>
                                    <p:animEffect transition="in" filter="blinds(horizontal)">
                                      <p:cBhvr>
                                        <p:cTn id="13" dur="1000"/>
                                        <p:tgtEl>
                                          <p:spTgt spid="256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nodeType="clickEffect">
                                  <p:stCondLst>
                                    <p:cond delay="0"/>
                                  </p:stCondLst>
                                  <p:childTnLst>
                                    <p:set>
                                      <p:cBhvr>
                                        <p:cTn id="17" dur="1" fill="hold">
                                          <p:stCondLst>
                                            <p:cond delay="0"/>
                                          </p:stCondLst>
                                        </p:cTn>
                                        <p:tgtEl>
                                          <p:spTgt spid="25621"/>
                                        </p:tgtEl>
                                        <p:attrNameLst>
                                          <p:attrName>style.visibility</p:attrName>
                                        </p:attrNameLst>
                                      </p:cBhvr>
                                      <p:to>
                                        <p:strVal val="visible"/>
                                      </p:to>
                                    </p:set>
                                    <p:animEffect transition="in" filter="blinds(vertical)">
                                      <p:cBhvr>
                                        <p:cTn id="18" dur="1000"/>
                                        <p:tgtEl>
                                          <p:spTgt spid="25621"/>
                                        </p:tgtEl>
                                      </p:cBhvr>
                                    </p:animEffect>
                                  </p:childTnLst>
                                </p:cTn>
                              </p:par>
                              <p:par>
                                <p:cTn id="19" presetID="3" presetClass="entr" presetSubtype="5" fill="hold" grpId="0" nodeType="withEffect">
                                  <p:stCondLst>
                                    <p:cond delay="0"/>
                                  </p:stCondLst>
                                  <p:childTnLst>
                                    <p:set>
                                      <p:cBhvr>
                                        <p:cTn id="20" dur="1" fill="hold">
                                          <p:stCondLst>
                                            <p:cond delay="0"/>
                                          </p:stCondLst>
                                        </p:cTn>
                                        <p:tgtEl>
                                          <p:spTgt spid="25623"/>
                                        </p:tgtEl>
                                        <p:attrNameLst>
                                          <p:attrName>style.visibility</p:attrName>
                                        </p:attrNameLst>
                                      </p:cBhvr>
                                      <p:to>
                                        <p:strVal val="visible"/>
                                      </p:to>
                                    </p:set>
                                    <p:animEffect transition="in" filter="blinds(vertical)">
                                      <p:cBhvr>
                                        <p:cTn id="21" dur="1000"/>
                                        <p:tgtEl>
                                          <p:spTgt spid="25623"/>
                                        </p:tgtEl>
                                      </p:cBhvr>
                                    </p:animEffect>
                                  </p:childTnLst>
                                </p:cTn>
                              </p:par>
                              <p:par>
                                <p:cTn id="22" presetID="3" presetClass="entr" presetSubtype="5" fill="hold" nodeType="withEffect">
                                  <p:stCondLst>
                                    <p:cond delay="0"/>
                                  </p:stCondLst>
                                  <p:childTnLst>
                                    <p:set>
                                      <p:cBhvr>
                                        <p:cTn id="23" dur="1" fill="hold">
                                          <p:stCondLst>
                                            <p:cond delay="0"/>
                                          </p:stCondLst>
                                        </p:cTn>
                                        <p:tgtEl>
                                          <p:spTgt spid="25616"/>
                                        </p:tgtEl>
                                        <p:attrNameLst>
                                          <p:attrName>style.visibility</p:attrName>
                                        </p:attrNameLst>
                                      </p:cBhvr>
                                      <p:to>
                                        <p:strVal val="visible"/>
                                      </p:to>
                                    </p:set>
                                    <p:animEffect transition="in" filter="blinds(vertical)">
                                      <p:cBhvr>
                                        <p:cTn id="24" dur="1000"/>
                                        <p:tgtEl>
                                          <p:spTgt spid="256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5620"/>
                                        </p:tgtEl>
                                        <p:attrNameLst>
                                          <p:attrName>style.visibility</p:attrName>
                                        </p:attrNameLst>
                                      </p:cBhvr>
                                      <p:to>
                                        <p:strVal val="visible"/>
                                      </p:to>
                                    </p:set>
                                    <p:animEffect transition="in" filter="blinds(horizontal)">
                                      <p:cBhvr>
                                        <p:cTn id="29" dur="1000"/>
                                        <p:tgtEl>
                                          <p:spTgt spid="2562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624"/>
                                        </p:tgtEl>
                                        <p:attrNameLst>
                                          <p:attrName>style.visibility</p:attrName>
                                        </p:attrNameLst>
                                      </p:cBhvr>
                                      <p:to>
                                        <p:strVal val="visible"/>
                                      </p:to>
                                    </p:set>
                                    <p:animEffect transition="in" filter="blinds(horizontal)">
                                      <p:cBhvr>
                                        <p:cTn id="32" dur="1000"/>
                                        <p:tgtEl>
                                          <p:spTgt spid="25624"/>
                                        </p:tgtEl>
                                      </p:cBhvr>
                                    </p:animEffect>
                                  </p:childTnLst>
                                </p:cTn>
                              </p:par>
                              <p:par>
                                <p:cTn id="33" presetID="3" presetClass="entr" presetSubtype="10" fill="hold" nodeType="withEffect">
                                  <p:stCondLst>
                                    <p:cond delay="0"/>
                                  </p:stCondLst>
                                  <p:childTnLst>
                                    <p:set>
                                      <p:cBhvr>
                                        <p:cTn id="34" dur="1" fill="hold">
                                          <p:stCondLst>
                                            <p:cond delay="0"/>
                                          </p:stCondLst>
                                        </p:cTn>
                                        <p:tgtEl>
                                          <p:spTgt spid="25625"/>
                                        </p:tgtEl>
                                        <p:attrNameLst>
                                          <p:attrName>style.visibility</p:attrName>
                                        </p:attrNameLst>
                                      </p:cBhvr>
                                      <p:to>
                                        <p:strVal val="visible"/>
                                      </p:to>
                                    </p:set>
                                    <p:animEffect transition="in" filter="blinds(horizontal)">
                                      <p:cBhvr>
                                        <p:cTn id="35" dur="1000"/>
                                        <p:tgtEl>
                                          <p:spTgt spid="2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23" grpId="0"/>
      <p:bldP spid="256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2529" name="Subtitle 2"/>
          <p:cNvSpPr>
            <a:spLocks noGrp="1"/>
          </p:cNvSpPr>
          <p:nvPr>
            <p:ph type="subTitle" idx="4294967295"/>
          </p:nvPr>
        </p:nvSpPr>
        <p:spPr>
          <a:xfrm>
            <a:off x="1116013" y="692150"/>
            <a:ext cx="6985000" cy="792163"/>
          </a:xfrm>
        </p:spPr>
        <p:txBody>
          <a:bodyPr/>
          <a:lstStyle/>
          <a:p>
            <a:pPr marL="0" indent="0" algn="ctr" eaLnBrk="1" hangingPunct="1">
              <a:buFont typeface="Arial" charset="0"/>
              <a:buNone/>
            </a:pPr>
            <a:r>
              <a:rPr lang="en-GB" sz="3600" b="1" dirty="0">
                <a:solidFill>
                  <a:srgbClr val="FF0000"/>
                </a:solidFill>
                <a:latin typeface="Comic Sans MS" pitchFamily="66" charset="0"/>
              </a:rPr>
              <a:t>Traveller Names</a:t>
            </a:r>
            <a:endParaRPr lang="en-GB" sz="3600" dirty="0">
              <a:solidFill>
                <a:srgbClr val="FF0000"/>
              </a:solidFill>
              <a:latin typeface="Comic Sans MS" pitchFamily="66" charset="0"/>
            </a:endParaRPr>
          </a:p>
        </p:txBody>
      </p:sp>
      <p:pic>
        <p:nvPicPr>
          <p:cNvPr id="22530"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323528" y="1700808"/>
            <a:ext cx="8135937" cy="4862870"/>
          </a:xfrm>
          <a:prstGeom prst="rect">
            <a:avLst/>
          </a:prstGeom>
          <a:noFill/>
          <a:ln w="9525">
            <a:noFill/>
            <a:miter lim="800000"/>
            <a:headEnd/>
            <a:tailEnd/>
          </a:ln>
        </p:spPr>
        <p:txBody>
          <a:bodyPr>
            <a:spAutoFit/>
          </a:bodyPr>
          <a:lstStyle/>
          <a:p>
            <a:pPr algn="ctr"/>
            <a:r>
              <a:rPr lang="en-GB" dirty="0">
                <a:latin typeface="Comic Sans MS" pitchFamily="66" charset="0"/>
              </a:rPr>
              <a:t>We know that there are different types of Travellers with different names but it is important to know that there are some names that we must </a:t>
            </a:r>
            <a:r>
              <a:rPr lang="en-GB" b="1" u="sng" dirty="0">
                <a:latin typeface="Comic Sans MS" pitchFamily="66" charset="0"/>
              </a:rPr>
              <a:t>never</a:t>
            </a:r>
            <a:r>
              <a:rPr lang="en-GB" dirty="0">
                <a:latin typeface="Comic Sans MS" pitchFamily="66" charset="0"/>
              </a:rPr>
              <a:t> use for Travellers.</a:t>
            </a:r>
          </a:p>
          <a:p>
            <a:pPr algn="ctr"/>
            <a:endParaRPr lang="en-GB" dirty="0">
              <a:latin typeface="Comic Sans MS" pitchFamily="66" charset="0"/>
            </a:endParaRPr>
          </a:p>
          <a:p>
            <a:pPr algn="ctr"/>
            <a:endParaRPr lang="en-GB" dirty="0">
              <a:latin typeface="Comic Sans MS" pitchFamily="66" charset="0"/>
            </a:endParaRPr>
          </a:p>
          <a:p>
            <a:r>
              <a:rPr lang="en-GB" sz="3600" dirty="0">
                <a:solidFill>
                  <a:srgbClr val="0066FF"/>
                </a:solidFill>
                <a:latin typeface="Comic Sans MS" pitchFamily="66" charset="0"/>
              </a:rPr>
              <a:t>                          </a:t>
            </a:r>
            <a:r>
              <a:rPr lang="en-GB" sz="3600" b="1" dirty="0">
                <a:solidFill>
                  <a:srgbClr val="0066FF"/>
                </a:solidFill>
                <a:latin typeface="Comic Sans MS" pitchFamily="66" charset="0"/>
              </a:rPr>
              <a:t>pikey</a:t>
            </a:r>
            <a:r>
              <a:rPr lang="en-GB" sz="3600" dirty="0">
                <a:solidFill>
                  <a:srgbClr val="0066FF"/>
                </a:solidFill>
                <a:latin typeface="Comic Sans MS" pitchFamily="66" charset="0"/>
              </a:rPr>
              <a:t>	    </a:t>
            </a:r>
          </a:p>
          <a:p>
            <a:r>
              <a:rPr lang="en-GB" sz="2000" b="1" dirty="0">
                <a:solidFill>
                  <a:srgbClr val="0066FF"/>
                </a:solidFill>
                <a:latin typeface="Comic Sans MS" pitchFamily="66" charset="0"/>
              </a:rPr>
              <a:t>	</a:t>
            </a:r>
            <a:r>
              <a:rPr lang="en-GB" sz="2000" dirty="0">
                <a:latin typeface="Comic Sans MS" pitchFamily="66" charset="0"/>
              </a:rPr>
              <a:t>		</a:t>
            </a:r>
          </a:p>
          <a:p>
            <a:pPr algn="ctr" eaLnBrk="1" hangingPunct="1"/>
            <a:endParaRPr lang="en-GB" dirty="0">
              <a:latin typeface="Comic Sans MS" pitchFamily="66" charset="0"/>
            </a:endParaRPr>
          </a:p>
          <a:p>
            <a:pPr algn="ctr" eaLnBrk="1" hangingPunct="1"/>
            <a:endParaRPr lang="en-GB" dirty="0">
              <a:latin typeface="Comic Sans MS" pitchFamily="66" charset="0"/>
            </a:endParaRPr>
          </a:p>
          <a:p>
            <a:pPr algn="ctr" eaLnBrk="1" hangingPunct="1"/>
            <a:r>
              <a:rPr lang="en-GB" dirty="0">
                <a:latin typeface="Comic Sans MS" pitchFamily="66" charset="0"/>
              </a:rPr>
              <a:t>The word </a:t>
            </a:r>
            <a:r>
              <a:rPr lang="en-GB" b="1" dirty="0">
                <a:latin typeface="Comic Sans MS" pitchFamily="66" charset="0"/>
              </a:rPr>
              <a:t>‘</a:t>
            </a:r>
            <a:r>
              <a:rPr lang="en-GB" b="1" u="sng" dirty="0">
                <a:latin typeface="Comic Sans MS" pitchFamily="66" charset="0"/>
              </a:rPr>
              <a:t>pikey</a:t>
            </a:r>
            <a:r>
              <a:rPr lang="en-GB" b="1" dirty="0">
                <a:latin typeface="Comic Sans MS" pitchFamily="66" charset="0"/>
              </a:rPr>
              <a:t>’ </a:t>
            </a:r>
            <a:r>
              <a:rPr lang="en-GB" dirty="0">
                <a:latin typeface="Comic Sans MS" pitchFamily="66" charset="0"/>
              </a:rPr>
              <a:t>is a mean and offensive word for Travellers. </a:t>
            </a:r>
          </a:p>
          <a:p>
            <a:pPr algn="ctr" eaLnBrk="1" hangingPunct="1"/>
            <a:endParaRPr lang="en-GB" dirty="0">
              <a:latin typeface="Comic Sans MS" pitchFamily="66" charset="0"/>
            </a:endParaRPr>
          </a:p>
          <a:p>
            <a:pPr algn="ctr" eaLnBrk="1" hangingPunct="1"/>
            <a:r>
              <a:rPr lang="en-GB" dirty="0">
                <a:latin typeface="Comic Sans MS" pitchFamily="66" charset="0"/>
              </a:rPr>
              <a:t>In the eyes of the law using it can even be seen as a racist offence because Travellers are recognised as Ethnic Minority groups protected by the Race Relations Act. </a:t>
            </a:r>
          </a:p>
          <a:p>
            <a:pPr algn="ctr" eaLnBrk="1" hangingPunct="1"/>
            <a:endParaRPr lang="en-GB" dirty="0">
              <a:latin typeface="Comic Sans MS" pitchFamily="66" charset="0"/>
            </a:endParaRPr>
          </a:p>
          <a:p>
            <a:endParaRPr lang="en-GB" sz="2000" dirty="0">
              <a:latin typeface="Comic Sans MS" pitchFamily="66" charset="0"/>
            </a:endParaRPr>
          </a:p>
        </p:txBody>
      </p:sp>
      <p:sp>
        <p:nvSpPr>
          <p:cNvPr id="225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pic>
        <p:nvPicPr>
          <p:cNvPr id="2052" name="Picture 4" descr="Sad Face Emoji Png - Sad Face Emoji, Transparent Png , Transparent Png  Image - PNGitem">
            <a:extLst>
              <a:ext uri="{FF2B5EF4-FFF2-40B4-BE49-F238E27FC236}">
                <a16:creationId xmlns:a16="http://schemas.microsoft.com/office/drawing/2014/main" id="{2D7170D0-1ED6-431A-BD6B-9412ED4256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257" y="3086387"/>
            <a:ext cx="727841" cy="7921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nd clipart unkind, Kind unkind Transparent FREE for download on  WebStockReview 2021">
            <a:extLst>
              <a:ext uri="{FF2B5EF4-FFF2-40B4-BE49-F238E27FC236}">
                <a16:creationId xmlns:a16="http://schemas.microsoft.com/office/drawing/2014/main" id="{E1C15C32-EBCF-4424-827F-82331C9A3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9" y="2666033"/>
            <a:ext cx="1602580" cy="1525934"/>
          </a:xfrm>
          <a:prstGeom prst="rect">
            <a:avLst/>
          </a:prstGeom>
          <a:noFill/>
          <a:extLst>
            <a:ext uri="{909E8E84-426E-40DD-AFC4-6F175D3DCCD1}">
              <a14:hiddenFill xmlns:a14="http://schemas.microsoft.com/office/drawing/2010/main">
                <a:solidFill>
                  <a:srgbClr val="FFFFFF"/>
                </a:solidFill>
              </a14:hiddenFill>
            </a:ext>
          </a:extLst>
        </p:spPr>
      </p:pic>
      <p:sp>
        <p:nvSpPr>
          <p:cNvPr id="2" name="&quot;Not Allowed&quot; Symbol 1">
            <a:extLst>
              <a:ext uri="{FF2B5EF4-FFF2-40B4-BE49-F238E27FC236}">
                <a16:creationId xmlns:a16="http://schemas.microsoft.com/office/drawing/2014/main" id="{AD757D4A-EC72-4536-B4DE-430766923732}"/>
              </a:ext>
            </a:extLst>
          </p:cNvPr>
          <p:cNvSpPr/>
          <p:nvPr/>
        </p:nvSpPr>
        <p:spPr>
          <a:xfrm>
            <a:off x="3555874" y="2623146"/>
            <a:ext cx="1854272" cy="1728192"/>
          </a:xfrm>
          <a:prstGeom prst="noSmoking">
            <a:avLst/>
          </a:prstGeom>
          <a:solidFill>
            <a:srgbClr val="FF0000">
              <a:tint val="66000"/>
              <a:satMod val="160000"/>
              <a:alpha val="65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056" name="Picture 8" descr="210 BEST Uk Police Cartoon IMAGES, STOCK PHOTOS &amp; VECTORS | Adobe Stock">
            <a:extLst>
              <a:ext uri="{FF2B5EF4-FFF2-40B4-BE49-F238E27FC236}">
                <a16:creationId xmlns:a16="http://schemas.microsoft.com/office/drawing/2014/main" id="{195E31E7-1843-4230-B7B7-91DBD58C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128" y="2500275"/>
            <a:ext cx="1189970" cy="18510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Mad Face Emoji Transparent, Download Free Mad Face Emoji Transparent  png images, Free ClipArts on Clipart Library">
            <a:extLst>
              <a:ext uri="{FF2B5EF4-FFF2-40B4-BE49-F238E27FC236}">
                <a16:creationId xmlns:a16="http://schemas.microsoft.com/office/drawing/2014/main" id="{B8DF7442-DB21-458F-BA9A-BAD24FE3E3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0471" y="3138762"/>
            <a:ext cx="1118304" cy="71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4" end="4"/>
                                            </p:txEl>
                                          </p:spTgt>
                                        </p:tgtEl>
                                        <p:attrNameLst>
                                          <p:attrName>style.visibility</p:attrName>
                                        </p:attrNameLst>
                                      </p:cBhvr>
                                      <p:to>
                                        <p:strVal val="visible"/>
                                      </p:to>
                                    </p:set>
                                    <p:anim calcmode="lin" valueType="num">
                                      <p:cBhvr additive="base">
                                        <p:cTn id="7" dur="10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2"/>
          <p:cNvSpPr>
            <a:spLocks noGrp="1"/>
          </p:cNvSpPr>
          <p:nvPr>
            <p:ph type="subTitle" idx="4294967295"/>
          </p:nvPr>
        </p:nvSpPr>
        <p:spPr>
          <a:xfrm>
            <a:off x="1116013" y="692150"/>
            <a:ext cx="6985000" cy="792163"/>
          </a:xfrm>
        </p:spPr>
        <p:txBody>
          <a:bodyPr/>
          <a:lstStyle/>
          <a:p>
            <a:pPr marL="0" indent="0" algn="ctr" eaLnBrk="1" hangingPunct="1">
              <a:buFont typeface="Arial" charset="0"/>
              <a:buNone/>
            </a:pPr>
            <a:r>
              <a:rPr lang="en-GB" sz="3600" b="1" dirty="0">
                <a:solidFill>
                  <a:srgbClr val="FF0000"/>
                </a:solidFill>
                <a:latin typeface="Comic Sans MS" pitchFamily="66" charset="0"/>
              </a:rPr>
              <a:t>Traveller Names</a:t>
            </a:r>
            <a:endParaRPr lang="en-GB" sz="3600" dirty="0">
              <a:solidFill>
                <a:srgbClr val="FF0000"/>
              </a:solidFill>
              <a:latin typeface="Comic Sans MS" pitchFamily="66" charset="0"/>
            </a:endParaRPr>
          </a:p>
        </p:txBody>
      </p:sp>
      <p:pic>
        <p:nvPicPr>
          <p:cNvPr id="22530"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468313" y="1412875"/>
            <a:ext cx="8135937" cy="4431983"/>
          </a:xfrm>
          <a:prstGeom prst="rect">
            <a:avLst/>
          </a:prstGeom>
          <a:noFill/>
          <a:ln w="9525">
            <a:noFill/>
            <a:miter lim="800000"/>
            <a:headEnd/>
            <a:tailEnd/>
          </a:ln>
        </p:spPr>
        <p:txBody>
          <a:bodyPr>
            <a:spAutoFit/>
          </a:bodyPr>
          <a:lstStyle/>
          <a:p>
            <a:pPr algn="ctr" eaLnBrk="1" hangingPunct="1"/>
            <a:endParaRPr lang="en-GB" dirty="0">
              <a:latin typeface="Comic Sans MS" pitchFamily="66" charset="0"/>
            </a:endParaRPr>
          </a:p>
          <a:p>
            <a:pPr algn="ctr" eaLnBrk="1" hangingPunct="1"/>
            <a:r>
              <a:rPr lang="en-GB" sz="2000" dirty="0">
                <a:latin typeface="Comic Sans MS" pitchFamily="66" charset="0"/>
              </a:rPr>
              <a:t>Some Travellers have their own distinct language but all groups use specific terms to identify non-Travellers for example:</a:t>
            </a:r>
          </a:p>
          <a:p>
            <a:pPr eaLnBrk="1" hangingPunct="1"/>
            <a:endParaRPr lang="en-GB" sz="2000" dirty="0">
              <a:latin typeface="Comic Sans MS" pitchFamily="66" charset="0"/>
            </a:endParaRPr>
          </a:p>
          <a:p>
            <a:pPr algn="ctr" eaLnBrk="1" hangingPunct="1"/>
            <a:r>
              <a:rPr lang="en-GB" sz="2800" b="1" dirty="0">
                <a:solidFill>
                  <a:srgbClr val="FF0000"/>
                </a:solidFill>
                <a:latin typeface="Comic Sans MS" pitchFamily="66" charset="0"/>
              </a:rPr>
              <a:t>Gypsies / Romany – Gorgios</a:t>
            </a:r>
          </a:p>
          <a:p>
            <a:pPr algn="ctr" eaLnBrk="1" hangingPunct="1"/>
            <a:endParaRPr lang="en-GB" sz="2000" dirty="0">
              <a:latin typeface="Comic Sans MS" pitchFamily="66" charset="0"/>
            </a:endParaRPr>
          </a:p>
          <a:p>
            <a:pPr algn="ctr" eaLnBrk="1" hangingPunct="1"/>
            <a:r>
              <a:rPr lang="en-GB" sz="2800" b="1" dirty="0">
                <a:solidFill>
                  <a:srgbClr val="00B050"/>
                </a:solidFill>
                <a:latin typeface="Comic Sans MS" pitchFamily="66" charset="0"/>
              </a:rPr>
              <a:t>Irish Travellers – Country folk</a:t>
            </a:r>
          </a:p>
          <a:p>
            <a:pPr algn="ctr" eaLnBrk="1" hangingPunct="1"/>
            <a:endParaRPr lang="en-GB" sz="2000" dirty="0">
              <a:latin typeface="Comic Sans MS" pitchFamily="66" charset="0"/>
            </a:endParaRPr>
          </a:p>
          <a:p>
            <a:pPr algn="ctr" eaLnBrk="1" hangingPunct="1"/>
            <a:r>
              <a:rPr lang="en-GB" sz="2800" b="1" dirty="0">
                <a:solidFill>
                  <a:srgbClr val="0066FF"/>
                </a:solidFill>
                <a:latin typeface="Comic Sans MS" pitchFamily="66" charset="0"/>
              </a:rPr>
              <a:t>Fairground – Flatties</a:t>
            </a:r>
          </a:p>
          <a:p>
            <a:endParaRPr lang="en-GB" sz="2000" dirty="0">
              <a:latin typeface="Comic Sans MS" pitchFamily="66" charset="0"/>
            </a:endParaRPr>
          </a:p>
          <a:p>
            <a:pPr algn="ctr"/>
            <a:r>
              <a:rPr lang="en-GB" sz="2000" dirty="0">
                <a:latin typeface="Comic Sans MS" pitchFamily="66" charset="0"/>
              </a:rPr>
              <a:t>If a Traveller calls you one of these names, they are not being rude or unkind, it is just the word they use to talk about people who are different from them.</a:t>
            </a:r>
          </a:p>
        </p:txBody>
      </p:sp>
      <p:sp>
        <p:nvSpPr>
          <p:cNvPr id="225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extLst>
      <p:ext uri="{BB962C8B-B14F-4D97-AF65-F5344CB8AC3E}">
        <p14:creationId xmlns:p14="http://schemas.microsoft.com/office/powerpoint/2010/main" val="2967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2"/>
          <p:cNvSpPr>
            <a:spLocks noGrp="1"/>
          </p:cNvSpPr>
          <p:nvPr>
            <p:ph type="subTitle" idx="4294967295"/>
          </p:nvPr>
        </p:nvSpPr>
        <p:spPr>
          <a:xfrm>
            <a:off x="1116013" y="692150"/>
            <a:ext cx="6985000" cy="792163"/>
          </a:xfrm>
        </p:spPr>
        <p:txBody>
          <a:bodyPr/>
          <a:lstStyle/>
          <a:p>
            <a:pPr marL="0" indent="0" algn="ctr" eaLnBrk="1" hangingPunct="1">
              <a:buFont typeface="Arial" charset="0"/>
              <a:buNone/>
            </a:pPr>
            <a:r>
              <a:rPr lang="en-GB" sz="3600" b="1">
                <a:solidFill>
                  <a:srgbClr val="FF0000"/>
                </a:solidFill>
                <a:latin typeface="Comic Sans MS" pitchFamily="66" charset="0"/>
              </a:rPr>
              <a:t>Traveller Talk</a:t>
            </a:r>
            <a:endParaRPr lang="en-GB" sz="3600">
              <a:solidFill>
                <a:srgbClr val="FF0000"/>
              </a:solidFill>
              <a:latin typeface="Comic Sans MS" pitchFamily="66" charset="0"/>
            </a:endParaRPr>
          </a:p>
        </p:txBody>
      </p:sp>
      <p:pic>
        <p:nvPicPr>
          <p:cNvPr id="22530" name="Picture 2" descr="Romani Flag"/>
          <p:cNvPicPr>
            <a:picLocks noChangeAspect="1" noChangeArrowheads="1"/>
          </p:cNvPicPr>
          <p:nvPr/>
        </p:nvPicPr>
        <p:blipFill>
          <a:blip r:embed="rId3"/>
          <a:srcRect/>
          <a:stretch>
            <a:fillRect/>
          </a:stretch>
        </p:blipFill>
        <p:spPr bwMode="auto">
          <a:xfrm>
            <a:off x="0" y="0"/>
            <a:ext cx="1258888" cy="561975"/>
          </a:xfrm>
          <a:prstGeom prst="rect">
            <a:avLst/>
          </a:prstGeom>
          <a:noFill/>
          <a:ln w="9525">
            <a:noFill/>
            <a:miter lim="800000"/>
            <a:headEnd/>
            <a:tailEnd/>
          </a:ln>
        </p:spPr>
      </p:pic>
      <p:sp>
        <p:nvSpPr>
          <p:cNvPr id="20484" name="TextBox 7"/>
          <p:cNvSpPr txBox="1">
            <a:spLocks noChangeArrowheads="1"/>
          </p:cNvSpPr>
          <p:nvPr/>
        </p:nvSpPr>
        <p:spPr bwMode="auto">
          <a:xfrm>
            <a:off x="504031" y="2132856"/>
            <a:ext cx="8135937" cy="4370427"/>
          </a:xfrm>
          <a:prstGeom prst="rect">
            <a:avLst/>
          </a:prstGeom>
          <a:noFill/>
          <a:ln w="9525">
            <a:noFill/>
            <a:miter lim="800000"/>
            <a:headEnd/>
            <a:tailEnd/>
          </a:ln>
        </p:spPr>
        <p:txBody>
          <a:bodyPr>
            <a:spAutoFit/>
          </a:bodyPr>
          <a:lstStyle/>
          <a:p>
            <a:pPr algn="ctr"/>
            <a:r>
              <a:rPr lang="en-GB" sz="2000" dirty="0">
                <a:latin typeface="Comic Sans MS" pitchFamily="66" charset="0"/>
              </a:rPr>
              <a:t>We know that different Travellers can sometimes speak different languages. Some of their words are used in English today.</a:t>
            </a:r>
          </a:p>
          <a:p>
            <a:endParaRPr lang="en-GB" sz="2000" dirty="0">
              <a:latin typeface="Comic Sans MS" pitchFamily="66" charset="0"/>
            </a:endParaRPr>
          </a:p>
          <a:p>
            <a:pPr algn="ctr"/>
            <a:r>
              <a:rPr lang="en-GB" sz="2000" i="1" dirty="0">
                <a:latin typeface="Comic Sans MS" pitchFamily="66" charset="0"/>
              </a:rPr>
              <a:t>Do you recognise any of the following words that have come </a:t>
            </a:r>
          </a:p>
          <a:p>
            <a:pPr algn="ctr"/>
            <a:r>
              <a:rPr lang="en-GB" sz="2000" i="1" dirty="0">
                <a:latin typeface="Comic Sans MS" pitchFamily="66" charset="0"/>
              </a:rPr>
              <a:t>from Romany, Cant or Gammon?</a:t>
            </a:r>
          </a:p>
          <a:p>
            <a:endParaRPr lang="en-GB" dirty="0">
              <a:latin typeface="Comic Sans MS" pitchFamily="66" charset="0"/>
            </a:endParaRPr>
          </a:p>
          <a:p>
            <a:endParaRPr lang="en-GB" dirty="0">
              <a:latin typeface="Comic Sans MS" pitchFamily="66" charset="0"/>
            </a:endParaRPr>
          </a:p>
          <a:p>
            <a:r>
              <a:rPr lang="en-GB" dirty="0">
                <a:latin typeface="Comic Sans MS" pitchFamily="66" charset="0"/>
              </a:rPr>
              <a:t>	</a:t>
            </a:r>
            <a:r>
              <a:rPr lang="en-GB" sz="3600" dirty="0" err="1">
                <a:solidFill>
                  <a:srgbClr val="0066FF"/>
                </a:solidFill>
                <a:latin typeface="Comic Sans MS" pitchFamily="66" charset="0"/>
              </a:rPr>
              <a:t>cushti</a:t>
            </a:r>
            <a:r>
              <a:rPr lang="en-GB" sz="3600" dirty="0">
                <a:solidFill>
                  <a:srgbClr val="0066FF"/>
                </a:solidFill>
                <a:latin typeface="Comic Sans MS" pitchFamily="66" charset="0"/>
              </a:rPr>
              <a:t>	    </a:t>
            </a:r>
            <a:r>
              <a:rPr lang="en-GB" sz="3600" dirty="0" err="1">
                <a:solidFill>
                  <a:srgbClr val="0066FF"/>
                </a:solidFill>
                <a:latin typeface="Comic Sans MS" pitchFamily="66" charset="0"/>
              </a:rPr>
              <a:t>gavver</a:t>
            </a:r>
            <a:r>
              <a:rPr lang="en-GB" sz="3600" dirty="0">
                <a:solidFill>
                  <a:srgbClr val="0066FF"/>
                </a:solidFill>
                <a:latin typeface="Comic Sans MS" pitchFamily="66" charset="0"/>
              </a:rPr>
              <a:t>	mush</a:t>
            </a:r>
          </a:p>
          <a:p>
            <a:endParaRPr lang="en-GB" sz="1000" dirty="0">
              <a:solidFill>
                <a:srgbClr val="0066FF"/>
              </a:solidFill>
              <a:latin typeface="Comic Sans MS" pitchFamily="66" charset="0"/>
            </a:endParaRPr>
          </a:p>
          <a:p>
            <a:endParaRPr lang="en-GB" sz="1000" dirty="0">
              <a:solidFill>
                <a:srgbClr val="0066FF"/>
              </a:solidFill>
              <a:latin typeface="Comic Sans MS" pitchFamily="66" charset="0"/>
            </a:endParaRPr>
          </a:p>
          <a:p>
            <a:endParaRPr lang="en-GB" sz="1000" dirty="0">
              <a:solidFill>
                <a:srgbClr val="0066FF"/>
              </a:solidFill>
              <a:latin typeface="Comic Sans MS" pitchFamily="66" charset="0"/>
            </a:endParaRPr>
          </a:p>
          <a:p>
            <a:r>
              <a:rPr lang="en-GB" sz="3600" dirty="0">
                <a:solidFill>
                  <a:srgbClr val="0066FF"/>
                </a:solidFill>
                <a:latin typeface="Comic Sans MS" pitchFamily="66" charset="0"/>
              </a:rPr>
              <a:t>   </a:t>
            </a:r>
            <a:r>
              <a:rPr lang="en-GB" sz="2000" b="1" dirty="0" err="1">
                <a:solidFill>
                  <a:srgbClr val="0066FF"/>
                </a:solidFill>
                <a:latin typeface="Comic Sans MS" pitchFamily="66" charset="0"/>
              </a:rPr>
              <a:t>Cushti</a:t>
            </a:r>
            <a:r>
              <a:rPr lang="en-GB" sz="2000" dirty="0">
                <a:latin typeface="Comic Sans MS" pitchFamily="66" charset="0"/>
              </a:rPr>
              <a:t> </a:t>
            </a:r>
            <a:r>
              <a:rPr lang="en-GB" sz="2000" b="1" dirty="0">
                <a:solidFill>
                  <a:srgbClr val="FF0000"/>
                </a:solidFill>
                <a:latin typeface="Comic Sans MS" pitchFamily="66" charset="0"/>
              </a:rPr>
              <a:t>= Good</a:t>
            </a:r>
            <a:r>
              <a:rPr lang="en-GB" sz="2000" dirty="0">
                <a:latin typeface="Comic Sans MS" pitchFamily="66" charset="0"/>
              </a:rPr>
              <a:t>	   </a:t>
            </a:r>
            <a:r>
              <a:rPr lang="en-GB" sz="2000" b="1" dirty="0" err="1">
                <a:solidFill>
                  <a:srgbClr val="0066FF"/>
                </a:solidFill>
                <a:latin typeface="Comic Sans MS" pitchFamily="66" charset="0"/>
              </a:rPr>
              <a:t>Gavver</a:t>
            </a:r>
            <a:r>
              <a:rPr lang="en-GB" sz="2000" dirty="0">
                <a:latin typeface="Comic Sans MS" pitchFamily="66" charset="0"/>
              </a:rPr>
              <a:t> </a:t>
            </a:r>
            <a:r>
              <a:rPr lang="en-GB" sz="2000" b="1" dirty="0">
                <a:solidFill>
                  <a:srgbClr val="FF0000"/>
                </a:solidFill>
                <a:latin typeface="Comic Sans MS" pitchFamily="66" charset="0"/>
              </a:rPr>
              <a:t>= Policeman</a:t>
            </a:r>
            <a:r>
              <a:rPr lang="en-GB" sz="2000" dirty="0">
                <a:latin typeface="Comic Sans MS" pitchFamily="66" charset="0"/>
              </a:rPr>
              <a:t>         </a:t>
            </a:r>
            <a:r>
              <a:rPr lang="en-GB" sz="2000" b="1" dirty="0">
                <a:solidFill>
                  <a:srgbClr val="0066FF"/>
                </a:solidFill>
                <a:latin typeface="Comic Sans MS" pitchFamily="66" charset="0"/>
              </a:rPr>
              <a:t>Mush</a:t>
            </a:r>
            <a:r>
              <a:rPr lang="en-GB" sz="2000" dirty="0">
                <a:latin typeface="Comic Sans MS" pitchFamily="66" charset="0"/>
              </a:rPr>
              <a:t> </a:t>
            </a:r>
            <a:r>
              <a:rPr lang="en-GB" sz="2000" b="1" dirty="0">
                <a:solidFill>
                  <a:srgbClr val="FF0000"/>
                </a:solidFill>
                <a:latin typeface="Comic Sans MS" pitchFamily="66" charset="0"/>
              </a:rPr>
              <a:t>= Man</a:t>
            </a:r>
            <a:r>
              <a:rPr lang="en-GB" sz="2000" dirty="0">
                <a:latin typeface="Comic Sans MS" pitchFamily="66" charset="0"/>
              </a:rPr>
              <a:t> </a:t>
            </a:r>
          </a:p>
          <a:p>
            <a:r>
              <a:rPr lang="en-GB" sz="2000" b="1" dirty="0">
                <a:solidFill>
                  <a:srgbClr val="0066FF"/>
                </a:solidFill>
                <a:latin typeface="Comic Sans MS" pitchFamily="66" charset="0"/>
              </a:rPr>
              <a:t>	</a:t>
            </a:r>
            <a:r>
              <a:rPr lang="en-GB" sz="2000" dirty="0">
                <a:latin typeface="Comic Sans MS" pitchFamily="66" charset="0"/>
              </a:rPr>
              <a:t>		</a:t>
            </a:r>
          </a:p>
          <a:p>
            <a:endParaRPr lang="en-GB" sz="2000" dirty="0">
              <a:latin typeface="Comic Sans MS" pitchFamily="66" charset="0"/>
            </a:endParaRPr>
          </a:p>
        </p:txBody>
      </p:sp>
      <p:sp>
        <p:nvSpPr>
          <p:cNvPr id="22532" name="Title 1"/>
          <p:cNvSpPr>
            <a:spLocks/>
          </p:cNvSpPr>
          <p:nvPr/>
        </p:nvSpPr>
        <p:spPr bwMode="auto">
          <a:xfrm>
            <a:off x="5580063" y="0"/>
            <a:ext cx="3563937" cy="360363"/>
          </a:xfrm>
          <a:prstGeom prst="rect">
            <a:avLst/>
          </a:prstGeom>
          <a:noFill/>
          <a:ln w="9525">
            <a:noFill/>
            <a:miter lim="800000"/>
            <a:headEnd/>
            <a:tailEnd/>
          </a:ln>
        </p:spPr>
        <p:txBody>
          <a:bodyPr anchor="ctr"/>
          <a:lstStyle/>
          <a:p>
            <a:pPr algn="ctr"/>
            <a:r>
              <a:rPr lang="en-GB" sz="1600" b="1">
                <a:solidFill>
                  <a:srgbClr val="00B050"/>
                </a:solidFill>
                <a:latin typeface="Calibri" pitchFamily="34" charset="0"/>
              </a:rPr>
              <a:t>Gypsy, Roma and Traveller People</a:t>
            </a:r>
            <a:endParaRPr lang="en-GB" sz="1600">
              <a:solidFill>
                <a:srgbClr val="00B05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6" end="6"/>
                                            </p:txEl>
                                          </p:spTgt>
                                        </p:tgtEl>
                                        <p:attrNameLst>
                                          <p:attrName>style.visibility</p:attrName>
                                        </p:attrNameLst>
                                      </p:cBhvr>
                                      <p:to>
                                        <p:strVal val="visible"/>
                                      </p:to>
                                    </p:set>
                                    <p:anim calcmode="lin" valueType="num">
                                      <p:cBhvr additive="base">
                                        <p:cTn id="7" dur="10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484">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4">
                                            <p:txEl>
                                              <p:pRg st="10" end="10"/>
                                            </p:txEl>
                                          </p:spTgt>
                                        </p:tgtEl>
                                        <p:attrNameLst>
                                          <p:attrName>style.visibility</p:attrName>
                                        </p:attrNameLst>
                                      </p:cBhvr>
                                      <p:to>
                                        <p:strVal val="visible"/>
                                      </p:to>
                                    </p:set>
                                    <p:anim calcmode="lin" valueType="num">
                                      <p:cBhvr additive="base">
                                        <p:cTn id="11" dur="1000" fill="hold"/>
                                        <p:tgtEl>
                                          <p:spTgt spid="20484">
                                            <p:txEl>
                                              <p:pRg st="10" end="1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048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4450">
          <a:solidFill>
            <a:srgbClr val="FF0000"/>
          </a:solid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46A6412166CF4E93A6B49DB4A35B37" ma:contentTypeVersion="12" ma:contentTypeDescription="Create a new document." ma:contentTypeScope="" ma:versionID="f6940fbba7cf6ee2849186e33cbadbec">
  <xsd:schema xmlns:xsd="http://www.w3.org/2001/XMLSchema" xmlns:xs="http://www.w3.org/2001/XMLSchema" xmlns:p="http://schemas.microsoft.com/office/2006/metadata/properties" xmlns:ns2="625819cb-9ad1-4d9b-9a54-40bca2060125" xmlns:ns3="3a90b494-c5e0-44c6-8050-4439bd1dad84" targetNamespace="http://schemas.microsoft.com/office/2006/metadata/properties" ma:root="true" ma:fieldsID="9700053855768275fe9c0a2e5f1b184e" ns2:_="" ns3:_="">
    <xsd:import namespace="625819cb-9ad1-4d9b-9a54-40bca2060125"/>
    <xsd:import namespace="3a90b494-c5e0-44c6-8050-4439bd1dad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819cb-9ad1-4d9b-9a54-40bca20601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90b494-c5e0-44c6-8050-4439bd1dad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9E849-F78F-4EAB-B5D0-CC0F254CBCB9}">
  <ds:schemaRef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3a90b494-c5e0-44c6-8050-4439bd1dad84"/>
    <ds:schemaRef ds:uri="625819cb-9ad1-4d9b-9a54-40bca2060125"/>
    <ds:schemaRef ds:uri="http://www.w3.org/XML/1998/namespace"/>
  </ds:schemaRefs>
</ds:datastoreItem>
</file>

<file path=customXml/itemProps2.xml><?xml version="1.0" encoding="utf-8"?>
<ds:datastoreItem xmlns:ds="http://schemas.openxmlformats.org/officeDocument/2006/customXml" ds:itemID="{8FB9C00E-879D-4E1E-AABE-07A9362F56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819cb-9ad1-4d9b-9a54-40bca2060125"/>
    <ds:schemaRef ds:uri="3a90b494-c5e0-44c6-8050-4439bd1dad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ACA0AA-D2CE-4EF0-9C86-3467BA7E0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835</TotalTime>
  <Words>1416</Words>
  <Application>Microsoft Office PowerPoint</Application>
  <PresentationFormat>On-screen Show (4:3)</PresentationFormat>
  <Paragraphs>169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Calibri</vt:lpstr>
      <vt:lpstr>Comic Sans MS</vt:lpstr>
      <vt:lpstr>GuardianTextEgyptian</vt:lpstr>
      <vt:lpstr>Office Theme</vt:lpstr>
      <vt:lpstr>Gypsy, Roma and   Traveller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Gypsy, Roma and Traveller People</vt:lpstr>
      <vt:lpstr>PowerPoint Presentation</vt:lpstr>
      <vt:lpstr>Gypsy, Roma and Traveller People </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Gypsy, Roma and Traveller Culture and History </dc:title>
  <dc:creator>jackiecunniffe</dc:creator>
  <cp:lastModifiedBy>Julie-Anne Walter</cp:lastModifiedBy>
  <cp:revision>51</cp:revision>
  <dcterms:created xsi:type="dcterms:W3CDTF">2012-11-05T17:35:39Z</dcterms:created>
  <dcterms:modified xsi:type="dcterms:W3CDTF">2021-05-11T08:55:35Z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0x010100FA46A6412166CF4E93A6B49DB4A35B37</vt:lpwstr>
  </property>
</Properties>
</file>