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1" r:id="rId5"/>
  </p:sldMasterIdLst>
  <p:notesMasterIdLst>
    <p:notesMasterId r:id="rId15"/>
  </p:notesMasterIdLst>
  <p:sldIdLst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1363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2F72-52EB-4609-A9BF-7E7CB046BA9A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AFDF-0030-466E-8E7E-EF087118E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djaxS4ME2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 to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3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 to 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2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Ann introduces the game. Kemi to feedback the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Pictures of examples – Egg, Envelope, Teabag, Toothbrush, Teddy Bear, Sweet, Sock, Shoe, Mug, Mouse (not a real one), Lollipop, Lego, Lentils, Easter Egg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latin typeface="Segoe UI" panose="020B0502040204020203" pitchFamily="34" charset="0"/>
              <a:hlinkClick r:id="rId3" tooltip="https://youtu.be/pdjaxs4me2a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latin typeface="Segoe UI" panose="020B0502040204020203" pitchFamily="34" charset="0"/>
                <a:hlinkClick r:id="rId3" tooltip="https://youtu.be/pdjaxs4me2a"/>
              </a:rPr>
              <a:t>https://youtu.be/pdjaxS4ME2A</a:t>
            </a:r>
            <a:r>
              <a:rPr lang="en-GB" kern="0" dirty="0">
                <a:latin typeface="Segoe UI" panose="020B0502040204020203" pitchFamily="34" charset="0"/>
              </a:rPr>
              <a:t> - </a:t>
            </a:r>
            <a:r>
              <a:rPr lang="en-GB" dirty="0"/>
              <a:t>7 minutes video – Kemi to deliver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228600" algn="l"/>
            <a:endParaRPr lang="en-GB" kern="0" dirty="0"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4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/>
            <a:r>
              <a:rPr lang="en-GB" kern="0" dirty="0">
                <a:latin typeface="Segoe UI" panose="020B0502040204020203" pitchFamily="34" charset="0"/>
              </a:rPr>
              <a:t>Kemi to do</a:t>
            </a:r>
          </a:p>
          <a:p>
            <a:r>
              <a:rPr lang="en-GB" dirty="0"/>
              <a:t>10 minutes for activity -  6 year old example, who are you going to play in playground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/>
            <a:r>
              <a:rPr lang="en-GB" kern="0" dirty="0">
                <a:latin typeface="Segoe UI" panose="020B0502040204020203" pitchFamily="34" charset="0"/>
              </a:rPr>
              <a:t>Kemi to feedback 1&amp; 2, Ann to feedback 3 &amp; 4, Sarah to feedback 5&amp; 6</a:t>
            </a:r>
          </a:p>
          <a:p>
            <a:pPr marL="228600" algn="l"/>
            <a:r>
              <a:rPr lang="en-GB" kern="0" dirty="0">
                <a:latin typeface="Segoe UI" panose="020B0502040204020203" pitchFamily="34" charset="0"/>
              </a:rPr>
              <a:t>*If children don’t provide examples, we can think of a problem, and make a step plan*</a:t>
            </a:r>
          </a:p>
          <a:p>
            <a:pPr marL="228600" algn="l"/>
            <a:r>
              <a:rPr lang="en-GB" kern="0" dirty="0">
                <a:latin typeface="Segoe UI" panose="020B0502040204020203" pitchFamily="34" charset="0"/>
              </a:rPr>
              <a:t>For some of you </a:t>
            </a:r>
            <a:r>
              <a:rPr lang="en-GB" kern="0" dirty="0" err="1">
                <a:latin typeface="Segoe UI" panose="020B0502040204020203" pitchFamily="34" charset="0"/>
              </a:rPr>
              <a:t>you</a:t>
            </a:r>
            <a:r>
              <a:rPr lang="en-GB" kern="0" dirty="0">
                <a:latin typeface="Segoe UI" panose="020B0502040204020203" pitchFamily="34" charset="0"/>
              </a:rPr>
              <a:t> may need more steps, and for some of you </a:t>
            </a:r>
            <a:r>
              <a:rPr lang="en-GB" kern="0" dirty="0" err="1">
                <a:latin typeface="Segoe UI" panose="020B0502040204020203" pitchFamily="34" charset="0"/>
              </a:rPr>
              <a:t>you</a:t>
            </a:r>
            <a:r>
              <a:rPr lang="en-GB" kern="0" dirty="0">
                <a:latin typeface="Segoe UI" panose="020B0502040204020203" pitchFamily="34" charset="0"/>
              </a:rPr>
              <a:t> may need less steps. That is okay, and it is not a race, just do what feels the most comfortable for you. If you ever need help remember, always speak to an adult you know first!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6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 to deliver </a:t>
            </a:r>
          </a:p>
          <a:p>
            <a:r>
              <a:rPr lang="en-GB" dirty="0"/>
              <a:t>Draw balloons – If no child is speaking, speak to each other and think of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6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 to introduce</a:t>
            </a:r>
          </a:p>
          <a:p>
            <a:r>
              <a:rPr lang="en-GB" dirty="0"/>
              <a:t>Explanation of the game – With a group of friends and family, take turns to throw a ball (virtually if you are away from them), and give them each a complement.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7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Kemi to deliver</a:t>
            </a:r>
          </a:p>
          <a:p>
            <a:r>
              <a:rPr lang="en-GB" dirty="0"/>
              <a:t>*What did you learn?</a:t>
            </a:r>
          </a:p>
          <a:p>
            <a:r>
              <a:rPr lang="en-GB" dirty="0"/>
              <a:t>*Is there anything you’d like to speak about next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6787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87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371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45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563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63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5724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647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7050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229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63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158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9364" y="6505277"/>
            <a:ext cx="30136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7761" y="6505277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7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pdjaxS4ME2A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youtu.be/pdjaxS4ME2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7BEAB792-21C8-40A4-A6B4-9A50C187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742"/>
          <a:stretch/>
        </p:blipFill>
        <p:spPr>
          <a:xfrm>
            <a:off x="8080" y="0"/>
            <a:ext cx="4518101" cy="6857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C1DB1-7381-4AF7-B33B-2E644C241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92" y="621978"/>
            <a:ext cx="3748333" cy="1097282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C4B9645E-A710-428B-B488-19DE327C67DF}"/>
              </a:ext>
            </a:extLst>
          </p:cNvPr>
          <p:cNvSpPr txBox="1">
            <a:spLocks/>
          </p:cNvSpPr>
          <p:nvPr/>
        </p:nvSpPr>
        <p:spPr>
          <a:xfrm>
            <a:off x="5974574" y="5021863"/>
            <a:ext cx="4693426" cy="14770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ctr" defTabSz="308063">
              <a:defRPr sz="3225"/>
            </a:pPr>
            <a:endParaRPr lang="en-GB" sz="1687" b="1" kern="0" dirty="0">
              <a:latin typeface="Avenir Heavy"/>
            </a:endParaRPr>
          </a:p>
        </p:txBody>
      </p:sp>
      <p:sp>
        <p:nvSpPr>
          <p:cNvPr id="8" name="Body">
            <a:extLst>
              <a:ext uri="{FF2B5EF4-FFF2-40B4-BE49-F238E27FC236}">
                <a16:creationId xmlns:a16="http://schemas.microsoft.com/office/drawing/2014/main" id="{10D692C2-DD41-4244-B585-78DFE0C99CBF}"/>
              </a:ext>
            </a:extLst>
          </p:cNvPr>
          <p:cNvSpPr txBox="1">
            <a:spLocks/>
          </p:cNvSpPr>
          <p:nvPr/>
        </p:nvSpPr>
        <p:spPr>
          <a:xfrm>
            <a:off x="6096000" y="2148010"/>
            <a:ext cx="4319947" cy="287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defTabSz="410751"/>
            <a:endParaRPr lang="en-GB" sz="2812" b="1" kern="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3DAFB-6778-47BA-8B74-EC2BA4314655}"/>
              </a:ext>
            </a:extLst>
          </p:cNvPr>
          <p:cNvSpPr txBox="1">
            <a:spLocks/>
          </p:cNvSpPr>
          <p:nvPr/>
        </p:nvSpPr>
        <p:spPr>
          <a:xfrm>
            <a:off x="5627716" y="2575471"/>
            <a:ext cx="3811321" cy="30605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r"/>
            <a:r>
              <a:rPr lang="en-GB" sz="4000" kern="0" dirty="0"/>
              <a:t>Self Esteem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932A2C-799D-4D4D-A244-2498782A323F}"/>
              </a:ext>
            </a:extLst>
          </p:cNvPr>
          <p:cNvSpPr txBox="1">
            <a:spLocks/>
          </p:cNvSpPr>
          <p:nvPr/>
        </p:nvSpPr>
        <p:spPr>
          <a:xfrm>
            <a:off x="4994466" y="3863193"/>
            <a:ext cx="6701348" cy="158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4000" kern="0" dirty="0">
                <a:solidFill>
                  <a:srgbClr val="FFFFFF"/>
                </a:solidFill>
              </a:rPr>
              <a:t>Paving the Way Team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What is self esteem?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132F3-AB87-49BA-8F44-27CC5EDF6890}"/>
              </a:ext>
            </a:extLst>
          </p:cNvPr>
          <p:cNvSpPr txBox="1">
            <a:spLocks/>
          </p:cNvSpPr>
          <p:nvPr/>
        </p:nvSpPr>
        <p:spPr>
          <a:xfrm>
            <a:off x="1385751" y="1492727"/>
            <a:ext cx="9420497" cy="487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3000" kern="0" dirty="0">
                <a:solidFill>
                  <a:srgbClr val="000000"/>
                </a:solidFill>
              </a:rPr>
              <a:t>Believing in yourself!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Trying new things!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Trying again!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Finding something you are good at!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Being kind to others!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Positive thinking!</a:t>
            </a:r>
          </a:p>
          <a:p>
            <a:pPr algn="ctr"/>
            <a:r>
              <a:rPr lang="en-GB" sz="3000" kern="0" dirty="0">
                <a:solidFill>
                  <a:srgbClr val="000000"/>
                </a:solidFill>
              </a:rPr>
              <a:t>Accepting yourself!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9DBFAC3-428B-4EED-8C49-165BCD32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28205"/>
            <a:ext cx="2546179" cy="34231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7BEBB18-5FF7-4023-A98A-24789E514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50" y="4135427"/>
            <a:ext cx="4080852" cy="22954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Let’s play a game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9A4BEE-7B5F-4A11-BA5A-A65707238173}"/>
              </a:ext>
            </a:extLst>
          </p:cNvPr>
          <p:cNvSpPr txBox="1">
            <a:spLocks/>
          </p:cNvSpPr>
          <p:nvPr/>
        </p:nvSpPr>
        <p:spPr>
          <a:xfrm>
            <a:off x="721895" y="2178657"/>
            <a:ext cx="10631905" cy="149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3000" kern="0" dirty="0">
                <a:solidFill>
                  <a:srgbClr val="000000"/>
                </a:solidFill>
              </a:rPr>
              <a:t>Find items in your home that spell </a:t>
            </a:r>
            <a:r>
              <a:rPr lang="en-GB" sz="3000" b="1" kern="0" dirty="0">
                <a:solidFill>
                  <a:srgbClr val="000000"/>
                </a:solidFill>
              </a:rPr>
              <a:t>SELF ESTEEM</a:t>
            </a:r>
          </a:p>
          <a:p>
            <a:r>
              <a:rPr lang="en-GB" sz="3000" kern="0" dirty="0">
                <a:solidFill>
                  <a:srgbClr val="000000"/>
                </a:solidFill>
              </a:rPr>
              <a:t>You have 2 minutes .. Time’s ticking!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BE03820-261D-478F-A2BD-5A24A9CCC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4" y="3771611"/>
            <a:ext cx="2177047" cy="2063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CC617-BE00-41D9-B1F4-F4C911301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51" y="4334214"/>
            <a:ext cx="2825530" cy="1726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2A7C8-B2D2-4DCC-B81B-F97AC8782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58" y="1660771"/>
            <a:ext cx="1894229" cy="2016080"/>
          </a:xfrm>
          <a:prstGeom prst="rect">
            <a:avLst/>
          </a:prstGeom>
        </p:spPr>
      </p:pic>
      <p:pic>
        <p:nvPicPr>
          <p:cNvPr id="3" name="Picture 2" descr="A drawing of a skeleton&#10;&#10;Description automatically generated with low confidence">
            <a:extLst>
              <a:ext uri="{FF2B5EF4-FFF2-40B4-BE49-F238E27FC236}">
                <a16:creationId xmlns:a16="http://schemas.microsoft.com/office/drawing/2014/main" id="{A9965128-4EC1-41FA-B989-BBB3D7F2E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62" y="3991306"/>
            <a:ext cx="2804472" cy="24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5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Let’s watch this fun video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D757BB-46BA-4FF4-9190-56B309076694}"/>
              </a:ext>
            </a:extLst>
          </p:cNvPr>
          <p:cNvSpPr txBox="1">
            <a:spLocks/>
          </p:cNvSpPr>
          <p:nvPr/>
        </p:nvSpPr>
        <p:spPr>
          <a:xfrm>
            <a:off x="152717" y="1302590"/>
            <a:ext cx="9246326" cy="61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3000" kern="0" dirty="0">
                <a:solidFill>
                  <a:srgbClr val="000000"/>
                </a:solidFill>
              </a:rPr>
              <a:t>Let’s learn a bit more about self esteem and confidence!</a:t>
            </a:r>
          </a:p>
          <a:p>
            <a:pPr marL="228600" algn="ctr"/>
            <a:endParaRPr lang="en-GB" sz="3000" kern="0" dirty="0">
              <a:latin typeface="Segoe UI" panose="020B0502040204020203" pitchFamily="34" charset="0"/>
              <a:hlinkClick r:id="rId4" tooltip="https://youtu.be/pdjaxs4me2a"/>
            </a:endParaRPr>
          </a:p>
          <a:p>
            <a:pPr marL="228600" algn="ctr"/>
            <a:endParaRPr lang="en-GB" kern="0" dirty="0">
              <a:latin typeface="Segoe UI" panose="020B0502040204020203" pitchFamily="34" charset="0"/>
              <a:hlinkClick r:id="rId4" tooltip="https://youtu.be/pdjaxs4me2a"/>
            </a:endParaRPr>
          </a:p>
          <a:p>
            <a:endParaRPr lang="en-GB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C3EBC-5C7A-461A-AD8A-7213F2A0A090}"/>
              </a:ext>
            </a:extLst>
          </p:cNvPr>
          <p:cNvSpPr txBox="1"/>
          <p:nvPr/>
        </p:nvSpPr>
        <p:spPr>
          <a:xfrm>
            <a:off x="10026871" y="6061892"/>
            <a:ext cx="2165129" cy="2056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8600" algn="ctr"/>
            <a:r>
              <a:rPr lang="en-GB" sz="2000" kern="0" dirty="0">
                <a:latin typeface="Segoe UI" panose="020B0502040204020203" pitchFamily="34" charset="0"/>
                <a:hlinkClick r:id="rId4" tooltip="https://youtu.be/pdjaxs4me2a"/>
              </a:rPr>
              <a:t>https://youtu.be/pdjaxS4ME2A</a:t>
            </a:r>
            <a:endParaRPr lang="en-GB" sz="2000" kern="0" dirty="0">
              <a:latin typeface="Segoe UI" panose="020B0502040204020203" pitchFamily="34" charset="0"/>
            </a:endParaRPr>
          </a:p>
          <a:p>
            <a:endParaRPr lang="en-GB" sz="4400" kern="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+mn-lt"/>
              <a:ea typeface="+mn-ea"/>
              <a:cs typeface="+mn-cs"/>
              <a:sym typeface="Avenir Heavy"/>
            </a:endParaRPr>
          </a:p>
        </p:txBody>
      </p:sp>
      <p:pic>
        <p:nvPicPr>
          <p:cNvPr id="3" name="Online Media 2" title="Wellbeing For Children: Confidence And Self-Esteem">
            <a:hlinkClick r:id="" action="ppaction://media"/>
            <a:extLst>
              <a:ext uri="{FF2B5EF4-FFF2-40B4-BE49-F238E27FC236}">
                <a16:creationId xmlns:a16="http://schemas.microsoft.com/office/drawing/2014/main" id="{1796AB16-AFF2-4748-BE93-BEAA816C46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16635" y="2014138"/>
            <a:ext cx="8247917" cy="4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3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Activity time!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4D1943-B7B5-4951-9D07-0A6CCF5A11DC}"/>
              </a:ext>
            </a:extLst>
          </p:cNvPr>
          <p:cNvSpPr txBox="1">
            <a:spLocks/>
          </p:cNvSpPr>
          <p:nvPr/>
        </p:nvSpPr>
        <p:spPr>
          <a:xfrm>
            <a:off x="439590" y="2389686"/>
            <a:ext cx="5890591" cy="298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r>
              <a:rPr lang="en-GB" sz="3000" kern="0" dirty="0">
                <a:solidFill>
                  <a:srgbClr val="000000"/>
                </a:solidFill>
              </a:rPr>
              <a:t>Let’s think about something that is tricky for you</a:t>
            </a:r>
          </a:p>
          <a:p>
            <a:r>
              <a:rPr lang="en-GB" sz="3000" kern="0" dirty="0">
                <a:solidFill>
                  <a:srgbClr val="000000"/>
                </a:solidFill>
              </a:rPr>
              <a:t>For example: “I hate eating in the lunch hall”, </a:t>
            </a:r>
            <a:r>
              <a:rPr lang="en-GB" sz="3000" i="1" kern="0" dirty="0">
                <a:solidFill>
                  <a:srgbClr val="000000"/>
                </a:solidFill>
              </a:rPr>
              <a:t>or </a:t>
            </a:r>
            <a:r>
              <a:rPr lang="en-GB" sz="3000" kern="0" dirty="0">
                <a:solidFill>
                  <a:srgbClr val="000000"/>
                </a:solidFill>
              </a:rPr>
              <a:t>“I am worried about my new class or school”</a:t>
            </a:r>
          </a:p>
          <a:p>
            <a:r>
              <a:rPr lang="en-GB" sz="3000" kern="0" dirty="0">
                <a:solidFill>
                  <a:srgbClr val="000000"/>
                </a:solidFill>
              </a:rPr>
              <a:t>What steps would you need to make to make this less tricky for you?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A737810-58D8-4B3C-984B-51BB2ED9F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>
          <a:xfrm>
            <a:off x="6456773" y="1531842"/>
            <a:ext cx="2725670" cy="2660843"/>
          </a:xfrm>
          <a:prstGeom prst="rect">
            <a:avLst/>
          </a:prstGeom>
        </p:spPr>
      </p:pic>
      <p:pic>
        <p:nvPicPr>
          <p:cNvPr id="12" name="Picture 2" descr="Image result for Walking Up Steps Cartoon">
            <a:extLst>
              <a:ext uri="{FF2B5EF4-FFF2-40B4-BE49-F238E27FC236}">
                <a16:creationId xmlns:a16="http://schemas.microsoft.com/office/drawing/2014/main" id="{1A1E3C6C-7973-4C55-A8F0-964CE911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80" y="3882729"/>
            <a:ext cx="2171357" cy="25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962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xfrm>
            <a:off x="362117" y="195524"/>
            <a:ext cx="11467766" cy="537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000" dirty="0"/>
              <a:t>Example</a:t>
            </a:r>
            <a:endParaRPr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AAA923-F78B-44B4-A79B-8F4ACF087EC4}"/>
              </a:ext>
            </a:extLst>
          </p:cNvPr>
          <p:cNvSpPr txBox="1">
            <a:spLocks/>
          </p:cNvSpPr>
          <p:nvPr/>
        </p:nvSpPr>
        <p:spPr>
          <a:xfrm>
            <a:off x="838200" y="715871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sz="3500" kern="0" dirty="0"/>
              <a:t>Let’s watch this fun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C97310-7F49-4480-9B84-9900D5DD8644}"/>
              </a:ext>
            </a:extLst>
          </p:cNvPr>
          <p:cNvSpPr txBox="1">
            <a:spLocks/>
          </p:cNvSpPr>
          <p:nvPr/>
        </p:nvSpPr>
        <p:spPr>
          <a:xfrm>
            <a:off x="362117" y="1419932"/>
            <a:ext cx="10659290" cy="146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2400" b="1" kern="0" dirty="0">
                <a:solidFill>
                  <a:srgbClr val="000000">
                    <a:alpha val="60000"/>
                  </a:srgbClr>
                </a:solidFill>
              </a:rPr>
              <a:t>I’m worried about eating in the lunch hall. What can I do??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C5F050C-D4E8-44A4-A142-7E5DD3CC9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2" b="8329"/>
          <a:stretch/>
        </p:blipFill>
        <p:spPr>
          <a:xfrm>
            <a:off x="2863806" y="2127493"/>
            <a:ext cx="4863593" cy="470302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6F8F04-A6D3-4EC2-95A0-790A38171115}"/>
              </a:ext>
            </a:extLst>
          </p:cNvPr>
          <p:cNvCxnSpPr>
            <a:cxnSpLocks/>
          </p:cNvCxnSpPr>
          <p:nvPr/>
        </p:nvCxnSpPr>
        <p:spPr>
          <a:xfrm flipV="1">
            <a:off x="2980944" y="5960528"/>
            <a:ext cx="2592543" cy="330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5FA75-F173-4982-8C7A-23CCCB85236A}"/>
              </a:ext>
            </a:extLst>
          </p:cNvPr>
          <p:cNvSpPr txBox="1"/>
          <p:nvPr/>
        </p:nvSpPr>
        <p:spPr>
          <a:xfrm>
            <a:off x="492484" y="5715298"/>
            <a:ext cx="280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1) Tell my parents/carers and teacher so they can help 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80BFDF-F026-41FD-9715-BAA256C7F3CD}"/>
              </a:ext>
            </a:extLst>
          </p:cNvPr>
          <p:cNvCxnSpPr>
            <a:cxnSpLocks/>
          </p:cNvCxnSpPr>
          <p:nvPr/>
        </p:nvCxnSpPr>
        <p:spPr>
          <a:xfrm flipH="1" flipV="1">
            <a:off x="5878295" y="5069996"/>
            <a:ext cx="1948969" cy="36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82710B-A2B1-4EAF-B6C3-CFE4BCD1B78B}"/>
              </a:ext>
            </a:extLst>
          </p:cNvPr>
          <p:cNvSpPr txBox="1"/>
          <p:nvPr/>
        </p:nvSpPr>
        <p:spPr>
          <a:xfrm>
            <a:off x="7895954" y="5114902"/>
            <a:ext cx="233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2) Find out what I’m having for lunch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3C40F2-8CF8-4C1A-86D0-A8CF97DB8778}"/>
              </a:ext>
            </a:extLst>
          </p:cNvPr>
          <p:cNvCxnSpPr>
            <a:cxnSpLocks/>
          </p:cNvCxnSpPr>
          <p:nvPr/>
        </p:nvCxnSpPr>
        <p:spPr>
          <a:xfrm flipH="1">
            <a:off x="5182966" y="3521266"/>
            <a:ext cx="1933566" cy="60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F64675-4A1C-4BCB-8B28-0CB1DD4E7782}"/>
              </a:ext>
            </a:extLst>
          </p:cNvPr>
          <p:cNvSpPr txBox="1"/>
          <p:nvPr/>
        </p:nvSpPr>
        <p:spPr>
          <a:xfrm>
            <a:off x="7228397" y="4380635"/>
            <a:ext cx="321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3) Decide who I am sitting next to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B3CA02-0029-4A36-8D1E-AD5C14F9BB4B}"/>
              </a:ext>
            </a:extLst>
          </p:cNvPr>
          <p:cNvCxnSpPr>
            <a:cxnSpLocks/>
          </p:cNvCxnSpPr>
          <p:nvPr/>
        </p:nvCxnSpPr>
        <p:spPr>
          <a:xfrm flipH="1" flipV="1">
            <a:off x="5573487" y="4294681"/>
            <a:ext cx="1654910" cy="350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D7BFB3-0CEA-4F21-BAAF-9C89A7D3D4DC}"/>
              </a:ext>
            </a:extLst>
          </p:cNvPr>
          <p:cNvCxnSpPr>
            <a:cxnSpLocks/>
          </p:cNvCxnSpPr>
          <p:nvPr/>
        </p:nvCxnSpPr>
        <p:spPr>
          <a:xfrm flipV="1">
            <a:off x="2280069" y="3125822"/>
            <a:ext cx="2118448" cy="544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E59424-C0B1-4F26-A64F-674C9FFF0FF1}"/>
              </a:ext>
            </a:extLst>
          </p:cNvPr>
          <p:cNvCxnSpPr>
            <a:cxnSpLocks/>
          </p:cNvCxnSpPr>
          <p:nvPr/>
        </p:nvCxnSpPr>
        <p:spPr>
          <a:xfrm flipH="1">
            <a:off x="4572001" y="2343192"/>
            <a:ext cx="1655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CDA416-D1FA-4CC9-A492-6C269A39675F}"/>
              </a:ext>
            </a:extLst>
          </p:cNvPr>
          <p:cNvSpPr txBox="1"/>
          <p:nvPr/>
        </p:nvSpPr>
        <p:spPr>
          <a:xfrm>
            <a:off x="6376832" y="2047741"/>
            <a:ext cx="182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6) Yay! I made it! Now I can go and play!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4029DA-2782-4732-80C5-4C95BFDC446E}"/>
              </a:ext>
            </a:extLst>
          </p:cNvPr>
          <p:cNvSpPr txBox="1"/>
          <p:nvPr/>
        </p:nvSpPr>
        <p:spPr>
          <a:xfrm>
            <a:off x="210689" y="2621834"/>
            <a:ext cx="2362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5) What else do I need to help me? </a:t>
            </a:r>
            <a:r>
              <a:rPr lang="en-GB" dirty="0"/>
              <a:t>For example, ear defenders, a special toy, something that smells nice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9CF648-8340-44A5-8331-627FA4F90D01}"/>
              </a:ext>
            </a:extLst>
          </p:cNvPr>
          <p:cNvSpPr txBox="1"/>
          <p:nvPr/>
        </p:nvSpPr>
        <p:spPr>
          <a:xfrm>
            <a:off x="7228397" y="3272829"/>
            <a:ext cx="413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4) What else is worrying me about the lunch hall? </a:t>
            </a:r>
            <a:r>
              <a:rPr lang="en-GB" dirty="0"/>
              <a:t>For example, Noise or smell?</a:t>
            </a:r>
          </a:p>
        </p:txBody>
      </p:sp>
    </p:spTree>
    <p:extLst>
      <p:ext uri="{BB962C8B-B14F-4D97-AF65-F5344CB8AC3E}">
        <p14:creationId xmlns:p14="http://schemas.microsoft.com/office/powerpoint/2010/main" val="13302239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5B275-A493-4F34-B279-65FFE895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Balloons!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5AC6806-3447-46F3-860C-D256BCBF9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9" t="16074" r="17500" b="6153"/>
          <a:stretch/>
        </p:blipFill>
        <p:spPr>
          <a:xfrm>
            <a:off x="182615" y="1759084"/>
            <a:ext cx="5913385" cy="3971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E3F749-8495-4F12-9E5F-F5C34B423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77" t="16982" r="18290" b="5859"/>
          <a:stretch/>
        </p:blipFill>
        <p:spPr>
          <a:xfrm>
            <a:off x="5979042" y="1759084"/>
            <a:ext cx="2968098" cy="39718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9E2954-2E78-4DCE-A062-F6B72A9D4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49" t="16315" r="17014" b="7352"/>
          <a:stretch/>
        </p:blipFill>
        <p:spPr>
          <a:xfrm>
            <a:off x="8947140" y="1759085"/>
            <a:ext cx="3102318" cy="39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849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95B275-A493-4F34-B279-65FFE895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Catch the complement!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777AC6-CFDF-448F-B534-8A2EC813E060}"/>
              </a:ext>
            </a:extLst>
          </p:cNvPr>
          <p:cNvSpPr txBox="1">
            <a:spLocks/>
          </p:cNvSpPr>
          <p:nvPr/>
        </p:nvSpPr>
        <p:spPr>
          <a:xfrm>
            <a:off x="838200" y="2178657"/>
            <a:ext cx="10515600" cy="399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>
                <a:solidFill>
                  <a:srgbClr val="000000"/>
                </a:solidFill>
              </a:rPr>
              <a:t>Giving and receiving complements is important for self 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>
                <a:solidFill>
                  <a:srgbClr val="000000"/>
                </a:solidFill>
              </a:rPr>
              <a:t>Think about something nice someone has said about you, and enjoy and believe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>
                <a:solidFill>
                  <a:srgbClr val="000000"/>
                </a:solidFill>
              </a:rPr>
              <a:t>With a group of friends and family, take turns to throw a ball (virtually if you are away from them), and give them each a complement.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4D692-62A5-4792-A95F-A6C67EDE0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51" y="4614092"/>
            <a:ext cx="2666649" cy="17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44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217A-B9DA-4809-A78C-441C1E36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Goodbye from the Paving the Way Team!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894EA-23BF-416B-9092-1175573097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2117" y="1661204"/>
            <a:ext cx="10917568" cy="4612006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Well done for completing the self esteem workshop!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000000"/>
              </a:solidFill>
            </a:endParaRPr>
          </a:p>
          <a:p>
            <a:pPr algn="ctr"/>
            <a:endParaRPr lang="en-GB" sz="3000" dirty="0">
              <a:solidFill>
                <a:srgbClr val="0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Write down, or speak about some things you have learnt</a:t>
            </a:r>
          </a:p>
        </p:txBody>
      </p:sp>
    </p:spTree>
    <p:extLst>
      <p:ext uri="{BB962C8B-B14F-4D97-AF65-F5344CB8AC3E}">
        <p14:creationId xmlns:p14="http://schemas.microsoft.com/office/powerpoint/2010/main" val="220340964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7c1 xmlns="d0860ff5-26a2-4bf2-8dc0-14d6a6b04df6" xsi:nil="true"/>
    <SharedWithUsers xmlns="00ce72f2-4fe4-4f6d-9dd5-3b4321586f6e">
      <UserInfo>
        <DisplayName>Nibby Withers</DisplayName>
        <AccountId>220</AccountId>
        <AccountType/>
      </UserInfo>
      <UserInfo>
        <DisplayName>Jackie O'Leary</DisplayName>
        <AccountId>104</AccountId>
        <AccountType/>
      </UserInfo>
      <UserInfo>
        <DisplayName>Ann Kirby</DisplayName>
        <AccountId>96</AccountId>
        <AccountType/>
      </UserInfo>
      <UserInfo>
        <DisplayName>Sarah Moore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E3D52B1F9274A9A76B110BF4F6BB9" ma:contentTypeVersion="14" ma:contentTypeDescription="Create a new document." ma:contentTypeScope="" ma:versionID="0c31a030e0320f48100d0eb798a9147d">
  <xsd:schema xmlns:xsd="http://www.w3.org/2001/XMLSchema" xmlns:xs="http://www.w3.org/2001/XMLSchema" xmlns:p="http://schemas.microsoft.com/office/2006/metadata/properties" xmlns:ns2="d0860ff5-26a2-4bf2-8dc0-14d6a6b04df6" xmlns:ns3="00ce72f2-4fe4-4f6d-9dd5-3b4321586f6e" targetNamespace="http://schemas.microsoft.com/office/2006/metadata/properties" ma:root="true" ma:fieldsID="92c1ed74ef1b0d225fe5e36ee27c1c7a" ns2:_="" ns3:_="">
    <xsd:import namespace="d0860ff5-26a2-4bf2-8dc0-14d6a6b04df6"/>
    <xsd:import namespace="00ce72f2-4fe4-4f6d-9dd5-3b4321586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w7c1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60ff5-26a2-4bf2-8dc0-14d6a6b0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w7c1" ma:index="18" nillable="true" ma:displayName="Text" ma:internalName="w7c1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72f2-4fe4-4f6d-9dd5-3b4321586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496E6-8CAB-4001-8295-2B5E44F1B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9EE5C-A508-417E-BA25-CB95EA4C8626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00ce72f2-4fe4-4f6d-9dd5-3b4321586f6e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0860ff5-26a2-4bf2-8dc0-14d6a6b04df6"/>
  </ds:schemaRefs>
</ds:datastoreItem>
</file>

<file path=customXml/itemProps3.xml><?xml version="1.0" encoding="utf-8"?>
<ds:datastoreItem xmlns:ds="http://schemas.openxmlformats.org/officeDocument/2006/customXml" ds:itemID="{DCC99292-B42E-494A-9E6C-3293B9EA2197}">
  <ds:schemaRefs>
    <ds:schemaRef ds:uri="00ce72f2-4fe4-4f6d-9dd5-3b4321586f6e"/>
    <ds:schemaRef ds:uri="d0860ff5-26a2-4bf2-8dc0-14d6a6b04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646</Words>
  <Application>Microsoft Office PowerPoint</Application>
  <PresentationFormat>Widescreen</PresentationFormat>
  <Paragraphs>75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Book</vt:lpstr>
      <vt:lpstr>Avenir Heavy</vt:lpstr>
      <vt:lpstr>Calibri</vt:lpstr>
      <vt:lpstr>Helvetica Light</vt:lpstr>
      <vt:lpstr>Segoe UI</vt:lpstr>
      <vt:lpstr>White</vt:lpstr>
      <vt:lpstr>1_White</vt:lpstr>
      <vt:lpstr>PowerPoint Presentation</vt:lpstr>
      <vt:lpstr>What is self esteem?</vt:lpstr>
      <vt:lpstr>Let’s play a game</vt:lpstr>
      <vt:lpstr>Let’s watch this fun video</vt:lpstr>
      <vt:lpstr>Activity time!</vt:lpstr>
      <vt:lpstr>Example</vt:lpstr>
      <vt:lpstr>Balloons!</vt:lpstr>
      <vt:lpstr>Catch the complement!</vt:lpstr>
      <vt:lpstr>Goodbye from the Paving the Way Team!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Kemi Awoonor</dc:creator>
  <cp:lastModifiedBy>Julie-Anne Walter</cp:lastModifiedBy>
  <cp:revision>10</cp:revision>
  <dcterms:created xsi:type="dcterms:W3CDTF">2021-03-23T09:52:31Z</dcterms:created>
  <dcterms:modified xsi:type="dcterms:W3CDTF">2021-07-06T10:47:16Z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0x0101005AFE3D52B1F9274A9A76B110BF4F6BB9</vt:lpwstr>
  </property>
</Properties>
</file>