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44" r:id="rId2"/>
    <p:sldMasterId id="2147483758" r:id="rId3"/>
    <p:sldMasterId id="2147483770" r:id="rId4"/>
    <p:sldMasterId id="2147483777" r:id="rId5"/>
    <p:sldMasterId id="2147483782" r:id="rId6"/>
  </p:sldMasterIdLst>
  <p:notesMasterIdLst>
    <p:notesMasterId r:id="rId40"/>
  </p:notesMasterIdLst>
  <p:handoutMasterIdLst>
    <p:handoutMasterId r:id="rId41"/>
  </p:handoutMasterIdLst>
  <p:sldIdLst>
    <p:sldId id="263" r:id="rId7"/>
    <p:sldId id="1017" r:id="rId8"/>
    <p:sldId id="990" r:id="rId9"/>
    <p:sldId id="503" r:id="rId10"/>
    <p:sldId id="1018" r:id="rId11"/>
    <p:sldId id="975" r:id="rId12"/>
    <p:sldId id="993" r:id="rId13"/>
    <p:sldId id="995" r:id="rId14"/>
    <p:sldId id="996" r:id="rId15"/>
    <p:sldId id="997" r:id="rId16"/>
    <p:sldId id="998" r:id="rId17"/>
    <p:sldId id="999" r:id="rId18"/>
    <p:sldId id="1000" r:id="rId19"/>
    <p:sldId id="1001" r:id="rId20"/>
    <p:sldId id="994" r:id="rId21"/>
    <p:sldId id="968" r:id="rId22"/>
    <p:sldId id="492" r:id="rId23"/>
    <p:sldId id="1013" r:id="rId24"/>
    <p:sldId id="992" r:id="rId25"/>
    <p:sldId id="1014" r:id="rId26"/>
    <p:sldId id="1015" r:id="rId27"/>
    <p:sldId id="1005" r:id="rId28"/>
    <p:sldId id="1006" r:id="rId29"/>
    <p:sldId id="1007" r:id="rId30"/>
    <p:sldId id="1008" r:id="rId31"/>
    <p:sldId id="1009" r:id="rId32"/>
    <p:sldId id="1010" r:id="rId33"/>
    <p:sldId id="1011" r:id="rId34"/>
    <p:sldId id="1012" r:id="rId35"/>
    <p:sldId id="278" r:id="rId36"/>
    <p:sldId id="967" r:id="rId37"/>
    <p:sldId id="287" r:id="rId38"/>
    <p:sldId id="1016"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0" autoAdjust="0"/>
    <p:restoredTop sz="99271" autoAdjust="0"/>
  </p:normalViewPr>
  <p:slideViewPr>
    <p:cSldViewPr>
      <p:cViewPr varScale="1">
        <p:scale>
          <a:sx n="41" d="100"/>
          <a:sy n="41" d="100"/>
        </p:scale>
        <p:origin x="952" y="2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C0389E-F664-4285-8A5D-D5957CCE04F9}" type="datetimeFigureOut">
              <a:rPr lang="en-GB" smtClean="0"/>
              <a:pPr/>
              <a:t>06/10/2021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DB7B13-7403-4226-9AC7-05AC0C3BF73F}" type="slidenum">
              <a:rPr lang="en-GB" smtClean="0"/>
              <a:pPr/>
              <a:t>‹#›</a:t>
            </a:fld>
            <a:endParaRPr lang="en-GB"/>
          </a:p>
        </p:txBody>
      </p:sp>
    </p:spTree>
    <p:extLst>
      <p:ext uri="{BB962C8B-B14F-4D97-AF65-F5344CB8AC3E}">
        <p14:creationId xmlns:p14="http://schemas.microsoft.com/office/powerpoint/2010/main" val="3550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A929514-6F63-49A9-AF55-AB428043EBEC}" type="datetimeFigureOut">
              <a:rPr lang="en-GB" smtClean="0"/>
              <a:pPr/>
              <a:t>06/10/2021</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E92257-BCCF-4004-A4F9-03366628B5AD}" type="slidenum">
              <a:rPr lang="en-GB" smtClean="0"/>
              <a:pPr/>
              <a:t>‹#›</a:t>
            </a:fld>
            <a:endParaRPr lang="en-GB"/>
          </a:p>
        </p:txBody>
      </p:sp>
    </p:spTree>
    <p:extLst>
      <p:ext uri="{BB962C8B-B14F-4D97-AF65-F5344CB8AC3E}">
        <p14:creationId xmlns:p14="http://schemas.microsoft.com/office/powerpoint/2010/main" val="284941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05263DC9-BC85-41FD-A22D-AE5EDB065912}"/>
              </a:ext>
            </a:extLst>
          </p:cNvPr>
          <p:cNvSpPr>
            <a:spLocks noGrp="1" noRot="1" noChangeAspect="1" noChangeArrowheads="1" noTextEdit="1"/>
          </p:cNvSpPr>
          <p:nvPr>
            <p:ph type="sldImg"/>
          </p:nvPr>
        </p:nvSpPr>
        <p:spPr>
          <a:ln/>
        </p:spPr>
      </p:sp>
      <p:sp>
        <p:nvSpPr>
          <p:cNvPr id="128003" name="Notes Placeholder 2">
            <a:extLst>
              <a:ext uri="{FF2B5EF4-FFF2-40B4-BE49-F238E27FC236}">
                <a16:creationId xmlns:a16="http://schemas.microsoft.com/office/drawing/2014/main" id="{08EF37EE-C2E0-4561-BF07-28B7EC53CCF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90" tIns="42945" rIns="85890" bIns="42945"/>
          <a:lstStyle/>
          <a:p>
            <a:pPr eaLnBrk="1" hangingPunct="1"/>
            <a:r>
              <a:rPr lang="en-GB" altLang="en-US">
                <a:latin typeface="Arial" panose="020B0604020202020204" pitchFamily="34" charset="0"/>
                <a:ea typeface="ＭＳ Ｐゴシック" panose="020B0600070205080204" pitchFamily="34" charset="-128"/>
              </a:rPr>
              <a:t>Read Keeping children safe in education (50 pages)</a:t>
            </a:r>
          </a:p>
        </p:txBody>
      </p:sp>
      <p:sp>
        <p:nvSpPr>
          <p:cNvPr id="128004" name="Slide Number Placeholder 3">
            <a:extLst>
              <a:ext uri="{FF2B5EF4-FFF2-40B4-BE49-F238E27FC236}">
                <a16:creationId xmlns:a16="http://schemas.microsoft.com/office/drawing/2014/main" id="{47339376-4A41-4628-BD80-C7062E9ED8E5}"/>
              </a:ext>
            </a:extLst>
          </p:cNvPr>
          <p:cNvSpPr>
            <a:spLocks noGrp="1"/>
          </p:cNvSpPr>
          <p:nvPr>
            <p:ph type="sldNum" sz="quarter" idx="5"/>
          </p:nvPr>
        </p:nvSpPr>
        <p:spPr>
          <a:xfrm>
            <a:off x="3816350" y="9371013"/>
            <a:ext cx="2917825" cy="493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90" tIns="42945" rIns="85890" bIns="42945"/>
          <a:lstStyle>
            <a:lvl1pPr>
              <a:defRPr sz="2400">
                <a:solidFill>
                  <a:schemeClr val="tx1"/>
                </a:solidFill>
                <a:latin typeface="Arial" panose="020B0604020202020204" pitchFamily="34" charset="0"/>
                <a:ea typeface="ＭＳ Ｐゴシック" panose="020B0600070205080204" pitchFamily="34" charset="-128"/>
              </a:defRPr>
            </a:lvl1pPr>
            <a:lvl2pPr marL="736600" indent="-282575">
              <a:defRPr sz="2400">
                <a:solidFill>
                  <a:schemeClr val="tx1"/>
                </a:solidFill>
                <a:latin typeface="Arial" panose="020B0604020202020204" pitchFamily="34" charset="0"/>
                <a:ea typeface="ＭＳ Ｐゴシック" panose="020B0600070205080204" pitchFamily="34" charset="-128"/>
              </a:defRPr>
            </a:lvl2pPr>
            <a:lvl3pPr marL="1133475" indent="-225425">
              <a:defRPr sz="2400">
                <a:solidFill>
                  <a:schemeClr val="tx1"/>
                </a:solidFill>
                <a:latin typeface="Arial" panose="020B0604020202020204" pitchFamily="34" charset="0"/>
                <a:ea typeface="ＭＳ Ｐゴシック" panose="020B0600070205080204" pitchFamily="34" charset="-128"/>
              </a:defRPr>
            </a:lvl3pPr>
            <a:lvl4pPr marL="1587500" indent="-225425">
              <a:defRPr sz="2400">
                <a:solidFill>
                  <a:schemeClr val="tx1"/>
                </a:solidFill>
                <a:latin typeface="Arial" panose="020B0604020202020204" pitchFamily="34" charset="0"/>
                <a:ea typeface="ＭＳ Ｐゴシック" panose="020B0600070205080204" pitchFamily="34" charset="-128"/>
              </a:defRPr>
            </a:lvl4pPr>
            <a:lvl5pPr marL="2041525" indent="-225425">
              <a:defRPr sz="2400">
                <a:solidFill>
                  <a:schemeClr val="tx1"/>
                </a:solidFill>
                <a:latin typeface="Arial" panose="020B0604020202020204" pitchFamily="34" charset="0"/>
                <a:ea typeface="ＭＳ Ｐゴシック" panose="020B0600070205080204" pitchFamily="34" charset="-128"/>
              </a:defRPr>
            </a:lvl5pPr>
            <a:lvl6pPr marL="2498725" indent="-225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55925" indent="-225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13125" indent="-225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70325" indent="-225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FFB87DD-672D-477A-837A-090D3143C770}"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sym typeface="Avenir Heavy"/>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sym typeface="Avenir Heavy"/>
            </a:endParaRPr>
          </a:p>
        </p:txBody>
      </p:sp>
    </p:spTree>
    <p:extLst>
      <p:ext uri="{BB962C8B-B14F-4D97-AF65-F5344CB8AC3E}">
        <p14:creationId xmlns:p14="http://schemas.microsoft.com/office/powerpoint/2010/main" val="105590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05263DC9-BC85-41FD-A22D-AE5EDB065912}"/>
              </a:ext>
            </a:extLst>
          </p:cNvPr>
          <p:cNvSpPr>
            <a:spLocks noGrp="1" noRot="1" noChangeAspect="1" noChangeArrowheads="1" noTextEdit="1"/>
          </p:cNvSpPr>
          <p:nvPr>
            <p:ph type="sldImg"/>
          </p:nvPr>
        </p:nvSpPr>
        <p:spPr>
          <a:ln/>
        </p:spPr>
      </p:sp>
      <p:sp>
        <p:nvSpPr>
          <p:cNvPr id="128003" name="Notes Placeholder 2">
            <a:extLst>
              <a:ext uri="{FF2B5EF4-FFF2-40B4-BE49-F238E27FC236}">
                <a16:creationId xmlns:a16="http://schemas.microsoft.com/office/drawing/2014/main" id="{08EF37EE-C2E0-4561-BF07-28B7EC53CCF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90" tIns="42945" rIns="85890" bIns="42945"/>
          <a:lstStyle/>
          <a:p>
            <a:pPr eaLnBrk="1" hangingPunct="1"/>
            <a:r>
              <a:rPr lang="en-GB" altLang="en-US">
                <a:latin typeface="Arial" panose="020B0604020202020204" pitchFamily="34" charset="0"/>
                <a:ea typeface="ＭＳ Ｐゴシック" panose="020B0600070205080204" pitchFamily="34" charset="-128"/>
              </a:rPr>
              <a:t>Read Keeping children safe in education (50 pages)</a:t>
            </a:r>
          </a:p>
        </p:txBody>
      </p:sp>
      <p:sp>
        <p:nvSpPr>
          <p:cNvPr id="128004" name="Slide Number Placeholder 3">
            <a:extLst>
              <a:ext uri="{FF2B5EF4-FFF2-40B4-BE49-F238E27FC236}">
                <a16:creationId xmlns:a16="http://schemas.microsoft.com/office/drawing/2014/main" id="{47339376-4A41-4628-BD80-C7062E9ED8E5}"/>
              </a:ext>
            </a:extLst>
          </p:cNvPr>
          <p:cNvSpPr>
            <a:spLocks noGrp="1"/>
          </p:cNvSpPr>
          <p:nvPr>
            <p:ph type="sldNum" sz="quarter" idx="5"/>
          </p:nvPr>
        </p:nvSpPr>
        <p:spPr>
          <a:xfrm>
            <a:off x="3816350" y="9371013"/>
            <a:ext cx="2917825" cy="493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90" tIns="42945" rIns="85890" bIns="42945"/>
          <a:lstStyle>
            <a:lvl1pPr>
              <a:defRPr sz="2400">
                <a:solidFill>
                  <a:schemeClr val="tx1"/>
                </a:solidFill>
                <a:latin typeface="Arial" panose="020B0604020202020204" pitchFamily="34" charset="0"/>
                <a:ea typeface="ＭＳ Ｐゴシック" panose="020B0600070205080204" pitchFamily="34" charset="-128"/>
              </a:defRPr>
            </a:lvl1pPr>
            <a:lvl2pPr marL="736600" indent="-282575">
              <a:defRPr sz="2400">
                <a:solidFill>
                  <a:schemeClr val="tx1"/>
                </a:solidFill>
                <a:latin typeface="Arial" panose="020B0604020202020204" pitchFamily="34" charset="0"/>
                <a:ea typeface="ＭＳ Ｐゴシック" panose="020B0600070205080204" pitchFamily="34" charset="-128"/>
              </a:defRPr>
            </a:lvl2pPr>
            <a:lvl3pPr marL="1133475" indent="-225425">
              <a:defRPr sz="2400">
                <a:solidFill>
                  <a:schemeClr val="tx1"/>
                </a:solidFill>
                <a:latin typeface="Arial" panose="020B0604020202020204" pitchFamily="34" charset="0"/>
                <a:ea typeface="ＭＳ Ｐゴシック" panose="020B0600070205080204" pitchFamily="34" charset="-128"/>
              </a:defRPr>
            </a:lvl3pPr>
            <a:lvl4pPr marL="1587500" indent="-225425">
              <a:defRPr sz="2400">
                <a:solidFill>
                  <a:schemeClr val="tx1"/>
                </a:solidFill>
                <a:latin typeface="Arial" panose="020B0604020202020204" pitchFamily="34" charset="0"/>
                <a:ea typeface="ＭＳ Ｐゴシック" panose="020B0600070205080204" pitchFamily="34" charset="-128"/>
              </a:defRPr>
            </a:lvl4pPr>
            <a:lvl5pPr marL="2041525" indent="-225425">
              <a:defRPr sz="2400">
                <a:solidFill>
                  <a:schemeClr val="tx1"/>
                </a:solidFill>
                <a:latin typeface="Arial" panose="020B0604020202020204" pitchFamily="34" charset="0"/>
                <a:ea typeface="ＭＳ Ｐゴシック" panose="020B0600070205080204" pitchFamily="34" charset="-128"/>
              </a:defRPr>
            </a:lvl5pPr>
            <a:lvl6pPr marL="2498725" indent="-225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55925" indent="-225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13125" indent="-225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70325" indent="-225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FFB87DD-672D-477A-837A-090D3143C770}"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sym typeface="Avenir Heavy"/>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sym typeface="Avenir Heavy"/>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250902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4649A587-E62D-4F3F-8BFB-221B1CFF11C3}" type="datetimeFigureOut">
              <a:rPr lang="en-US" smtClean="0"/>
              <a:pPr>
                <a:defRPr/>
              </a:pPr>
              <a:t>10/6/2021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E7E6F27-B26A-430D-96C1-2192700F5340}" type="slidenum">
              <a:rPr lang="en-GB" smtClean="0"/>
              <a:pPr>
                <a:defRPr/>
              </a:pPr>
              <a:t>‹#›</a:t>
            </a:fld>
            <a:endParaRPr lang="en-GB"/>
          </a:p>
        </p:txBody>
      </p:sp>
    </p:spTree>
    <p:extLst>
      <p:ext uri="{BB962C8B-B14F-4D97-AF65-F5344CB8AC3E}">
        <p14:creationId xmlns:p14="http://schemas.microsoft.com/office/powerpoint/2010/main" val="244915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A81CF74-7415-443B-9F6F-0355E4C6BDDE}" type="datetimeFigureOut">
              <a:rPr lang="en-US" smtClean="0"/>
              <a:pPr>
                <a:defRPr/>
              </a:pPr>
              <a:t>10/6/2021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B457ABD-66E8-4A03-9A5F-7A24E6AA66F7}" type="slidenum">
              <a:rPr lang="en-GB" smtClean="0"/>
              <a:pPr>
                <a:defRPr/>
              </a:pPr>
              <a:t>‹#›</a:t>
            </a:fld>
            <a:endParaRPr lang="en-GB"/>
          </a:p>
        </p:txBody>
      </p:sp>
    </p:spTree>
    <p:extLst>
      <p:ext uri="{BB962C8B-B14F-4D97-AF65-F5344CB8AC3E}">
        <p14:creationId xmlns:p14="http://schemas.microsoft.com/office/powerpoint/2010/main" val="803606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BA70E467-D26B-4995-AB00-B633B5AD4F8F}" type="datetimeFigureOut">
              <a:rPr lang="en-US" smtClean="0"/>
              <a:pPr>
                <a:defRPr/>
              </a:pPr>
              <a:t>10/6/2021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5D142F9-1B59-4726-9464-9E0CEA73AC9B}" type="slidenum">
              <a:rPr lang="en-GB" smtClean="0"/>
              <a:pPr>
                <a:defRPr/>
              </a:pPr>
              <a:t>‹#›</a:t>
            </a:fld>
            <a:endParaRPr lang="en-GB"/>
          </a:p>
        </p:txBody>
      </p:sp>
    </p:spTree>
    <p:extLst>
      <p:ext uri="{BB962C8B-B14F-4D97-AF65-F5344CB8AC3E}">
        <p14:creationId xmlns:p14="http://schemas.microsoft.com/office/powerpoint/2010/main" val="3877069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38082096-FDF3-44AD-9320-3F164A04746B}" type="datetimeFigureOut">
              <a:rPr lang="en-US" smtClean="0"/>
              <a:pPr>
                <a:defRPr/>
              </a:pPr>
              <a:t>10/6/2021</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315EEB37-3248-46C1-A3E8-7276FD18748E}" type="slidenum">
              <a:rPr lang="en-GB" smtClean="0"/>
              <a:pPr>
                <a:defRPr/>
              </a:pPr>
              <a:t>‹#›</a:t>
            </a:fld>
            <a:endParaRPr lang="en-GB"/>
          </a:p>
        </p:txBody>
      </p:sp>
    </p:spTree>
    <p:extLst>
      <p:ext uri="{BB962C8B-B14F-4D97-AF65-F5344CB8AC3E}">
        <p14:creationId xmlns:p14="http://schemas.microsoft.com/office/powerpoint/2010/main" val="1603600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E878177E-3266-48A8-B79A-5A45D27659B7}" type="datetimeFigureOut">
              <a:rPr lang="en-US" smtClean="0"/>
              <a:pPr>
                <a:defRPr/>
              </a:pPr>
              <a:t>10/6/2021</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13804809-6DA4-41B8-B501-CB17EEA478B0}" type="slidenum">
              <a:rPr lang="en-GB" smtClean="0"/>
              <a:pPr>
                <a:defRPr/>
              </a:pPr>
              <a:t>‹#›</a:t>
            </a:fld>
            <a:endParaRPr lang="en-GB"/>
          </a:p>
        </p:txBody>
      </p:sp>
    </p:spTree>
    <p:extLst>
      <p:ext uri="{BB962C8B-B14F-4D97-AF65-F5344CB8AC3E}">
        <p14:creationId xmlns:p14="http://schemas.microsoft.com/office/powerpoint/2010/main" val="681554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491963-2743-4387-BF86-3E704E6140E2}" type="datetimeFigureOut">
              <a:rPr lang="en-US" smtClean="0"/>
              <a:pPr>
                <a:defRPr/>
              </a:pPr>
              <a:t>10/6/2021</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852DDA42-90A3-4114-97F6-90FFC8964DAC}" type="slidenum">
              <a:rPr lang="en-GB" smtClean="0"/>
              <a:pPr>
                <a:defRPr/>
              </a:pPr>
              <a:t>‹#›</a:t>
            </a:fld>
            <a:endParaRPr lang="en-GB"/>
          </a:p>
        </p:txBody>
      </p:sp>
    </p:spTree>
    <p:extLst>
      <p:ext uri="{BB962C8B-B14F-4D97-AF65-F5344CB8AC3E}">
        <p14:creationId xmlns:p14="http://schemas.microsoft.com/office/powerpoint/2010/main" val="2020828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76C6C7B-9335-47DB-826C-3030A90BC008}" type="datetimeFigureOut">
              <a:rPr lang="en-US" smtClean="0"/>
              <a:pPr>
                <a:defRPr/>
              </a:pPr>
              <a:t>10/6/2021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214E80F-BB05-4B50-9DBF-8F9886CEB85A}" type="slidenum">
              <a:rPr lang="en-GB" smtClean="0"/>
              <a:pPr>
                <a:defRPr/>
              </a:pPr>
              <a:t>‹#›</a:t>
            </a:fld>
            <a:endParaRPr lang="en-GB"/>
          </a:p>
        </p:txBody>
      </p:sp>
    </p:spTree>
    <p:extLst>
      <p:ext uri="{BB962C8B-B14F-4D97-AF65-F5344CB8AC3E}">
        <p14:creationId xmlns:p14="http://schemas.microsoft.com/office/powerpoint/2010/main" val="2028670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655CEAF-2DCE-4798-8356-570966987BA8}" type="datetimeFigureOut">
              <a:rPr lang="en-US" smtClean="0"/>
              <a:pPr>
                <a:defRPr/>
              </a:pPr>
              <a:t>10/6/2021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65E3C39-95B6-4943-BC10-0A332184996E}" type="slidenum">
              <a:rPr lang="en-GB" smtClean="0"/>
              <a:pPr>
                <a:defRPr/>
              </a:pPr>
              <a:t>‹#›</a:t>
            </a:fld>
            <a:endParaRPr lang="en-GB"/>
          </a:p>
        </p:txBody>
      </p:sp>
    </p:spTree>
    <p:extLst>
      <p:ext uri="{BB962C8B-B14F-4D97-AF65-F5344CB8AC3E}">
        <p14:creationId xmlns:p14="http://schemas.microsoft.com/office/powerpoint/2010/main" val="1629199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A0961919-1A4C-49AE-91BD-E4B96FDA955E}" type="datetimeFigureOut">
              <a:rPr lang="en-US" smtClean="0"/>
              <a:pPr>
                <a:defRPr/>
              </a:pPr>
              <a:t>10/6/2021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C2C6110-5B95-484C-9833-73FF4B5756D9}" type="slidenum">
              <a:rPr lang="en-GB" smtClean="0"/>
              <a:pPr>
                <a:defRPr/>
              </a:pPr>
              <a:t>‹#›</a:t>
            </a:fld>
            <a:endParaRPr lang="en-GB"/>
          </a:p>
        </p:txBody>
      </p:sp>
    </p:spTree>
    <p:extLst>
      <p:ext uri="{BB962C8B-B14F-4D97-AF65-F5344CB8AC3E}">
        <p14:creationId xmlns:p14="http://schemas.microsoft.com/office/powerpoint/2010/main" val="2358006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822E27A-5DC4-492D-825B-577CF3D6C567}" type="datetimeFigureOut">
              <a:rPr lang="en-US" smtClean="0"/>
              <a:pPr>
                <a:defRPr/>
              </a:pPr>
              <a:t>10/6/2021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733307A-E684-4234-BC64-A8F6B95871E1}" type="slidenum">
              <a:rPr lang="en-GB" smtClean="0"/>
              <a:pPr>
                <a:defRPr/>
              </a:pPr>
              <a:t>‹#›</a:t>
            </a:fld>
            <a:endParaRPr lang="en-GB"/>
          </a:p>
        </p:txBody>
      </p:sp>
    </p:spTree>
    <p:extLst>
      <p:ext uri="{BB962C8B-B14F-4D97-AF65-F5344CB8AC3E}">
        <p14:creationId xmlns:p14="http://schemas.microsoft.com/office/powerpoint/2010/main" val="190706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173673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01327680-EC97-4369-8C9F-16CF26C71215}"/>
              </a:ext>
            </a:extLst>
          </p:cNvPr>
          <p:cNvSpPr>
            <a:spLocks noGrp="1"/>
          </p:cNvSpPr>
          <p:nvPr>
            <p:ph type="sldNum" sz="quarter" idx="10"/>
          </p:nvPr>
        </p:nvSpPr>
        <p:spPr/>
        <p:txBody>
          <a:bodyPr/>
          <a:lstStyle>
            <a:lvl1pPr>
              <a:defRPr/>
            </a:lvl1pPr>
          </a:lstStyle>
          <a:p>
            <a:pPr>
              <a:defRPr/>
            </a:pPr>
            <a:fld id="{EC4F09F9-8913-49C7-9D32-6227BAC0D9AE}" type="slidenum">
              <a:rPr/>
              <a:pPr>
                <a:defRPr/>
              </a:pPr>
              <a:t>‹#›</a:t>
            </a:fld>
            <a:endParaRPr/>
          </a:p>
        </p:txBody>
      </p:sp>
    </p:spTree>
    <p:extLst>
      <p:ext uri="{BB962C8B-B14F-4D97-AF65-F5344CB8AC3E}">
        <p14:creationId xmlns:p14="http://schemas.microsoft.com/office/powerpoint/2010/main" val="101184851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23B78CB1-8D79-4F04-B143-3A1058A4CE1A}"/>
              </a:ext>
            </a:extLst>
          </p:cNvPr>
          <p:cNvSpPr>
            <a:spLocks noGrp="1"/>
          </p:cNvSpPr>
          <p:nvPr>
            <p:ph type="sldNum" sz="quarter" idx="10"/>
          </p:nvPr>
        </p:nvSpPr>
        <p:spPr>
          <a:ln/>
        </p:spPr>
        <p:txBody>
          <a:bodyPr/>
          <a:lstStyle>
            <a:lvl1pPr>
              <a:defRPr/>
            </a:lvl1pPr>
          </a:lstStyle>
          <a:p>
            <a:pPr>
              <a:defRPr/>
            </a:pPr>
            <a:fld id="{19AB9D29-D9B4-43AE-A26D-D9FE5149FFCD}" type="slidenum">
              <a:rPr/>
              <a:pPr>
                <a:defRPr/>
              </a:pPr>
              <a:t>‹#›</a:t>
            </a:fld>
            <a:endParaRPr/>
          </a:p>
        </p:txBody>
      </p:sp>
    </p:spTree>
    <p:extLst>
      <p:ext uri="{BB962C8B-B14F-4D97-AF65-F5344CB8AC3E}">
        <p14:creationId xmlns:p14="http://schemas.microsoft.com/office/powerpoint/2010/main" val="4630140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45627857-797D-400E-838E-1CFBB853EC36}"/>
              </a:ext>
            </a:extLst>
          </p:cNvPr>
          <p:cNvSpPr>
            <a:spLocks noGrp="1"/>
          </p:cNvSpPr>
          <p:nvPr>
            <p:ph type="sldNum" sz="quarter" idx="10"/>
          </p:nvPr>
        </p:nvSpPr>
        <p:spPr/>
        <p:txBody>
          <a:bodyPr/>
          <a:lstStyle>
            <a:lvl1pPr>
              <a:defRPr/>
            </a:lvl1pPr>
          </a:lstStyle>
          <a:p>
            <a:pPr>
              <a:defRPr/>
            </a:pPr>
            <a:fld id="{58334A6A-F823-4981-9AE3-73024BEFE54D}" type="slidenum">
              <a:rPr/>
              <a:pPr>
                <a:defRPr/>
              </a:pPr>
              <a:t>‹#›</a:t>
            </a:fld>
            <a:endParaRPr/>
          </a:p>
        </p:txBody>
      </p:sp>
    </p:spTree>
    <p:extLst>
      <p:ext uri="{BB962C8B-B14F-4D97-AF65-F5344CB8AC3E}">
        <p14:creationId xmlns:p14="http://schemas.microsoft.com/office/powerpoint/2010/main" val="178810907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7788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508002" y="609601"/>
            <a:ext cx="6447501" cy="1320800"/>
          </a:xfrm>
          <a:prstGeom prst="rect">
            <a:avLst/>
          </a:prstGeom>
          <a:noFill/>
          <a:ln>
            <a:noFill/>
          </a:ln>
        </p:spPr>
        <p:txBody>
          <a:bodyPr spcFirstLastPara="1" lIns="91425" tIns="45700" rIns="91425" bIns="45700" anchor="t">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
          <p:cNvSpPr txBox="1">
            <a:spLocks noGrp="1"/>
          </p:cNvSpPr>
          <p:nvPr>
            <p:ph type="body" idx="1"/>
          </p:nvPr>
        </p:nvSpPr>
        <p:spPr>
          <a:xfrm>
            <a:off x="506809" y="2160983"/>
            <a:ext cx="3139218" cy="576262"/>
          </a:xfrm>
          <a:prstGeom prst="rect">
            <a:avLst/>
          </a:prstGeom>
          <a:noFill/>
          <a:ln>
            <a:noFill/>
          </a:ln>
        </p:spPr>
        <p:txBody>
          <a:bodyPr spcFirstLastPara="1" lIns="91425" tIns="45700" rIns="91425" bIns="45700" anchor="b">
            <a:noAutofit/>
          </a:bodyPr>
          <a:lstStyle>
            <a:lvl1pPr marL="342881" lvl="0" indent="-171441" algn="l">
              <a:lnSpc>
                <a:spcPct val="100000"/>
              </a:lnSpc>
              <a:spcBef>
                <a:spcPts val="750"/>
              </a:spcBef>
              <a:spcAft>
                <a:spcPts val="0"/>
              </a:spcAft>
              <a:buSzPts val="1920"/>
              <a:buNone/>
              <a:defRPr sz="1800" b="0"/>
            </a:lvl1pPr>
            <a:lvl2pPr marL="685762" lvl="1" indent="-171441" algn="l">
              <a:lnSpc>
                <a:spcPct val="100000"/>
              </a:lnSpc>
              <a:spcBef>
                <a:spcPts val="750"/>
              </a:spcBef>
              <a:spcAft>
                <a:spcPts val="0"/>
              </a:spcAft>
              <a:buSzPts val="1600"/>
              <a:buNone/>
              <a:defRPr sz="1500" b="1"/>
            </a:lvl2pPr>
            <a:lvl3pPr marL="1028643" lvl="2" indent="-171441" algn="l">
              <a:lnSpc>
                <a:spcPct val="100000"/>
              </a:lnSpc>
              <a:spcBef>
                <a:spcPts val="750"/>
              </a:spcBef>
              <a:spcAft>
                <a:spcPts val="0"/>
              </a:spcAft>
              <a:buSzPts val="1440"/>
              <a:buNone/>
              <a:defRPr sz="1350" b="1"/>
            </a:lvl3pPr>
            <a:lvl4pPr marL="1371524" lvl="3" indent="-171441" algn="l">
              <a:lnSpc>
                <a:spcPct val="100000"/>
              </a:lnSpc>
              <a:spcBef>
                <a:spcPts val="750"/>
              </a:spcBef>
              <a:spcAft>
                <a:spcPts val="0"/>
              </a:spcAft>
              <a:buSzPts val="1280"/>
              <a:buNone/>
              <a:defRPr sz="1200" b="1"/>
            </a:lvl4pPr>
            <a:lvl5pPr marL="1714405" lvl="4" indent="-171441" algn="l">
              <a:lnSpc>
                <a:spcPct val="100000"/>
              </a:lnSpc>
              <a:spcBef>
                <a:spcPts val="750"/>
              </a:spcBef>
              <a:spcAft>
                <a:spcPts val="0"/>
              </a:spcAft>
              <a:buSzPts val="1280"/>
              <a:buNone/>
              <a:defRPr sz="1200" b="1"/>
            </a:lvl5pPr>
            <a:lvl6pPr marL="2057285" lvl="5" indent="-171441" algn="l">
              <a:lnSpc>
                <a:spcPct val="100000"/>
              </a:lnSpc>
              <a:spcBef>
                <a:spcPts val="750"/>
              </a:spcBef>
              <a:spcAft>
                <a:spcPts val="0"/>
              </a:spcAft>
              <a:buSzPts val="1280"/>
              <a:buNone/>
              <a:defRPr sz="1200" b="1"/>
            </a:lvl6pPr>
            <a:lvl7pPr marL="2400167" lvl="6" indent="-171441" algn="l">
              <a:lnSpc>
                <a:spcPct val="100000"/>
              </a:lnSpc>
              <a:spcBef>
                <a:spcPts val="750"/>
              </a:spcBef>
              <a:spcAft>
                <a:spcPts val="0"/>
              </a:spcAft>
              <a:buSzPts val="1280"/>
              <a:buNone/>
              <a:defRPr sz="1200" b="1"/>
            </a:lvl7pPr>
            <a:lvl8pPr marL="2743048" lvl="7" indent="-171441" algn="l">
              <a:lnSpc>
                <a:spcPct val="100000"/>
              </a:lnSpc>
              <a:spcBef>
                <a:spcPts val="750"/>
              </a:spcBef>
              <a:spcAft>
                <a:spcPts val="0"/>
              </a:spcAft>
              <a:buSzPts val="1280"/>
              <a:buNone/>
              <a:defRPr sz="1200" b="1"/>
            </a:lvl8pPr>
            <a:lvl9pPr marL="3085929" lvl="8" indent="-171441" algn="l">
              <a:lnSpc>
                <a:spcPct val="100000"/>
              </a:lnSpc>
              <a:spcBef>
                <a:spcPts val="750"/>
              </a:spcBef>
              <a:spcAft>
                <a:spcPts val="0"/>
              </a:spcAft>
              <a:buSzPts val="1280"/>
              <a:buNone/>
              <a:defRPr sz="1200" b="1"/>
            </a:lvl9pPr>
          </a:lstStyle>
          <a:p>
            <a:endParaRPr/>
          </a:p>
        </p:txBody>
      </p:sp>
      <p:sp>
        <p:nvSpPr>
          <p:cNvPr id="42" name="Google Shape;42;p3"/>
          <p:cNvSpPr txBox="1">
            <a:spLocks noGrp="1"/>
          </p:cNvSpPr>
          <p:nvPr>
            <p:ph type="body" idx="2"/>
          </p:nvPr>
        </p:nvSpPr>
        <p:spPr>
          <a:xfrm>
            <a:off x="506809" y="2737247"/>
            <a:ext cx="3139218" cy="3304117"/>
          </a:xfrm>
          <a:prstGeom prst="rect">
            <a:avLst/>
          </a:prstGeom>
          <a:noFill/>
          <a:ln>
            <a:noFill/>
          </a:ln>
        </p:spPr>
        <p:txBody>
          <a:bodyPr spcFirstLastPara="1" lIns="91425" tIns="45700" rIns="91425" bIns="45700">
            <a:noAutofit/>
          </a:bodyPr>
          <a:lstStyle>
            <a:lvl1pPr marL="342881" lvl="0" indent="-240017" algn="l">
              <a:lnSpc>
                <a:spcPct val="100000"/>
              </a:lnSpc>
              <a:spcBef>
                <a:spcPts val="750"/>
              </a:spcBef>
              <a:spcAft>
                <a:spcPts val="0"/>
              </a:spcAft>
              <a:buSzPts val="1440"/>
              <a:buChar char="►"/>
              <a:defRPr/>
            </a:lvl1pPr>
            <a:lvl2pPr marL="685762" lvl="1" indent="-240017" algn="l">
              <a:lnSpc>
                <a:spcPct val="100000"/>
              </a:lnSpc>
              <a:spcBef>
                <a:spcPts val="750"/>
              </a:spcBef>
              <a:spcAft>
                <a:spcPts val="0"/>
              </a:spcAft>
              <a:buSzPts val="1440"/>
              <a:buChar char="►"/>
              <a:defRPr/>
            </a:lvl2pPr>
            <a:lvl3pPr marL="1028643" lvl="2" indent="-240016" algn="l">
              <a:lnSpc>
                <a:spcPct val="100000"/>
              </a:lnSpc>
              <a:spcBef>
                <a:spcPts val="750"/>
              </a:spcBef>
              <a:spcAft>
                <a:spcPts val="0"/>
              </a:spcAft>
              <a:buSzPts val="1440"/>
              <a:buChar char="►"/>
              <a:defRPr/>
            </a:lvl3pPr>
            <a:lvl4pPr marL="1371524" lvl="3" indent="-240016" algn="l">
              <a:lnSpc>
                <a:spcPct val="100000"/>
              </a:lnSpc>
              <a:spcBef>
                <a:spcPts val="750"/>
              </a:spcBef>
              <a:spcAft>
                <a:spcPts val="0"/>
              </a:spcAft>
              <a:buSzPts val="1440"/>
              <a:buChar char="►"/>
              <a:defRPr/>
            </a:lvl4pPr>
            <a:lvl5pPr marL="1714405" lvl="4" indent="-240016" algn="l">
              <a:lnSpc>
                <a:spcPct val="100000"/>
              </a:lnSpc>
              <a:spcBef>
                <a:spcPts val="750"/>
              </a:spcBef>
              <a:spcAft>
                <a:spcPts val="0"/>
              </a:spcAft>
              <a:buSzPts val="1440"/>
              <a:buChar char="►"/>
              <a:defRPr/>
            </a:lvl5pPr>
            <a:lvl6pPr marL="2057285" lvl="5" indent="-240016" algn="l">
              <a:lnSpc>
                <a:spcPct val="100000"/>
              </a:lnSpc>
              <a:spcBef>
                <a:spcPts val="750"/>
              </a:spcBef>
              <a:spcAft>
                <a:spcPts val="0"/>
              </a:spcAft>
              <a:buSzPts val="1440"/>
              <a:buChar char="►"/>
              <a:defRPr/>
            </a:lvl6pPr>
            <a:lvl7pPr marL="2400167" lvl="6" indent="-240016" algn="l">
              <a:lnSpc>
                <a:spcPct val="100000"/>
              </a:lnSpc>
              <a:spcBef>
                <a:spcPts val="750"/>
              </a:spcBef>
              <a:spcAft>
                <a:spcPts val="0"/>
              </a:spcAft>
              <a:buSzPts val="1440"/>
              <a:buChar char="►"/>
              <a:defRPr/>
            </a:lvl7pPr>
            <a:lvl8pPr marL="2743048" lvl="7" indent="-240017" algn="l">
              <a:lnSpc>
                <a:spcPct val="100000"/>
              </a:lnSpc>
              <a:spcBef>
                <a:spcPts val="750"/>
              </a:spcBef>
              <a:spcAft>
                <a:spcPts val="0"/>
              </a:spcAft>
              <a:buSzPts val="1440"/>
              <a:buChar char="►"/>
              <a:defRPr/>
            </a:lvl8pPr>
            <a:lvl9pPr marL="3085929" lvl="8" indent="-240017" algn="l">
              <a:lnSpc>
                <a:spcPct val="100000"/>
              </a:lnSpc>
              <a:spcBef>
                <a:spcPts val="750"/>
              </a:spcBef>
              <a:spcAft>
                <a:spcPts val="0"/>
              </a:spcAft>
              <a:buSzPts val="1440"/>
              <a:buChar char="►"/>
              <a:defRPr/>
            </a:lvl9pPr>
          </a:lstStyle>
          <a:p>
            <a:endParaRPr/>
          </a:p>
        </p:txBody>
      </p:sp>
      <p:sp>
        <p:nvSpPr>
          <p:cNvPr id="43" name="Google Shape;43;p3"/>
          <p:cNvSpPr txBox="1">
            <a:spLocks noGrp="1"/>
          </p:cNvSpPr>
          <p:nvPr>
            <p:ph type="body" idx="3"/>
          </p:nvPr>
        </p:nvSpPr>
        <p:spPr>
          <a:xfrm>
            <a:off x="3816289" y="2160983"/>
            <a:ext cx="3139213" cy="576262"/>
          </a:xfrm>
          <a:prstGeom prst="rect">
            <a:avLst/>
          </a:prstGeom>
          <a:noFill/>
          <a:ln>
            <a:noFill/>
          </a:ln>
        </p:spPr>
        <p:txBody>
          <a:bodyPr spcFirstLastPara="1" lIns="91425" tIns="45700" rIns="91425" bIns="45700" anchor="b">
            <a:noAutofit/>
          </a:bodyPr>
          <a:lstStyle>
            <a:lvl1pPr marL="342881" lvl="0" indent="-171441" algn="l">
              <a:lnSpc>
                <a:spcPct val="100000"/>
              </a:lnSpc>
              <a:spcBef>
                <a:spcPts val="750"/>
              </a:spcBef>
              <a:spcAft>
                <a:spcPts val="0"/>
              </a:spcAft>
              <a:buSzPts val="1920"/>
              <a:buNone/>
              <a:defRPr sz="1800" b="0"/>
            </a:lvl1pPr>
            <a:lvl2pPr marL="685762" lvl="1" indent="-171441" algn="l">
              <a:lnSpc>
                <a:spcPct val="100000"/>
              </a:lnSpc>
              <a:spcBef>
                <a:spcPts val="750"/>
              </a:spcBef>
              <a:spcAft>
                <a:spcPts val="0"/>
              </a:spcAft>
              <a:buSzPts val="1600"/>
              <a:buNone/>
              <a:defRPr sz="1500" b="1"/>
            </a:lvl2pPr>
            <a:lvl3pPr marL="1028643" lvl="2" indent="-171441" algn="l">
              <a:lnSpc>
                <a:spcPct val="100000"/>
              </a:lnSpc>
              <a:spcBef>
                <a:spcPts val="750"/>
              </a:spcBef>
              <a:spcAft>
                <a:spcPts val="0"/>
              </a:spcAft>
              <a:buSzPts val="1440"/>
              <a:buNone/>
              <a:defRPr sz="1350" b="1"/>
            </a:lvl3pPr>
            <a:lvl4pPr marL="1371524" lvl="3" indent="-171441" algn="l">
              <a:lnSpc>
                <a:spcPct val="100000"/>
              </a:lnSpc>
              <a:spcBef>
                <a:spcPts val="750"/>
              </a:spcBef>
              <a:spcAft>
                <a:spcPts val="0"/>
              </a:spcAft>
              <a:buSzPts val="1280"/>
              <a:buNone/>
              <a:defRPr sz="1200" b="1"/>
            </a:lvl4pPr>
            <a:lvl5pPr marL="1714405" lvl="4" indent="-171441" algn="l">
              <a:lnSpc>
                <a:spcPct val="100000"/>
              </a:lnSpc>
              <a:spcBef>
                <a:spcPts val="750"/>
              </a:spcBef>
              <a:spcAft>
                <a:spcPts val="0"/>
              </a:spcAft>
              <a:buSzPts val="1280"/>
              <a:buNone/>
              <a:defRPr sz="1200" b="1"/>
            </a:lvl5pPr>
            <a:lvl6pPr marL="2057285" lvl="5" indent="-171441" algn="l">
              <a:lnSpc>
                <a:spcPct val="100000"/>
              </a:lnSpc>
              <a:spcBef>
                <a:spcPts val="750"/>
              </a:spcBef>
              <a:spcAft>
                <a:spcPts val="0"/>
              </a:spcAft>
              <a:buSzPts val="1280"/>
              <a:buNone/>
              <a:defRPr sz="1200" b="1"/>
            </a:lvl6pPr>
            <a:lvl7pPr marL="2400167" lvl="6" indent="-171441" algn="l">
              <a:lnSpc>
                <a:spcPct val="100000"/>
              </a:lnSpc>
              <a:spcBef>
                <a:spcPts val="750"/>
              </a:spcBef>
              <a:spcAft>
                <a:spcPts val="0"/>
              </a:spcAft>
              <a:buSzPts val="1280"/>
              <a:buNone/>
              <a:defRPr sz="1200" b="1"/>
            </a:lvl7pPr>
            <a:lvl8pPr marL="2743048" lvl="7" indent="-171441" algn="l">
              <a:lnSpc>
                <a:spcPct val="100000"/>
              </a:lnSpc>
              <a:spcBef>
                <a:spcPts val="750"/>
              </a:spcBef>
              <a:spcAft>
                <a:spcPts val="0"/>
              </a:spcAft>
              <a:buSzPts val="1280"/>
              <a:buNone/>
              <a:defRPr sz="1200" b="1"/>
            </a:lvl8pPr>
            <a:lvl9pPr marL="3085929" lvl="8" indent="-171441" algn="l">
              <a:lnSpc>
                <a:spcPct val="100000"/>
              </a:lnSpc>
              <a:spcBef>
                <a:spcPts val="750"/>
              </a:spcBef>
              <a:spcAft>
                <a:spcPts val="0"/>
              </a:spcAft>
              <a:buSzPts val="1280"/>
              <a:buNone/>
              <a:defRPr sz="1200" b="1"/>
            </a:lvl9pPr>
          </a:lstStyle>
          <a:p>
            <a:endParaRPr/>
          </a:p>
        </p:txBody>
      </p:sp>
      <p:sp>
        <p:nvSpPr>
          <p:cNvPr id="44" name="Google Shape;44;p3"/>
          <p:cNvSpPr txBox="1">
            <a:spLocks noGrp="1"/>
          </p:cNvSpPr>
          <p:nvPr>
            <p:ph type="body" idx="4"/>
          </p:nvPr>
        </p:nvSpPr>
        <p:spPr>
          <a:xfrm>
            <a:off x="3816289" y="2737247"/>
            <a:ext cx="3139213" cy="3304117"/>
          </a:xfrm>
          <a:prstGeom prst="rect">
            <a:avLst/>
          </a:prstGeom>
          <a:noFill/>
          <a:ln>
            <a:noFill/>
          </a:ln>
        </p:spPr>
        <p:txBody>
          <a:bodyPr spcFirstLastPara="1" lIns="91425" tIns="45700" rIns="91425" bIns="45700">
            <a:noAutofit/>
          </a:bodyPr>
          <a:lstStyle>
            <a:lvl1pPr marL="342881" lvl="0" indent="-240017" algn="l">
              <a:lnSpc>
                <a:spcPct val="100000"/>
              </a:lnSpc>
              <a:spcBef>
                <a:spcPts val="750"/>
              </a:spcBef>
              <a:spcAft>
                <a:spcPts val="0"/>
              </a:spcAft>
              <a:buSzPts val="1440"/>
              <a:buChar char="►"/>
              <a:defRPr/>
            </a:lvl1pPr>
            <a:lvl2pPr marL="685762" lvl="1" indent="-240017" algn="l">
              <a:lnSpc>
                <a:spcPct val="100000"/>
              </a:lnSpc>
              <a:spcBef>
                <a:spcPts val="750"/>
              </a:spcBef>
              <a:spcAft>
                <a:spcPts val="0"/>
              </a:spcAft>
              <a:buSzPts val="1440"/>
              <a:buChar char="►"/>
              <a:defRPr/>
            </a:lvl2pPr>
            <a:lvl3pPr marL="1028643" lvl="2" indent="-240016" algn="l">
              <a:lnSpc>
                <a:spcPct val="100000"/>
              </a:lnSpc>
              <a:spcBef>
                <a:spcPts val="750"/>
              </a:spcBef>
              <a:spcAft>
                <a:spcPts val="0"/>
              </a:spcAft>
              <a:buSzPts val="1440"/>
              <a:buChar char="►"/>
              <a:defRPr/>
            </a:lvl3pPr>
            <a:lvl4pPr marL="1371524" lvl="3" indent="-240016" algn="l">
              <a:lnSpc>
                <a:spcPct val="100000"/>
              </a:lnSpc>
              <a:spcBef>
                <a:spcPts val="750"/>
              </a:spcBef>
              <a:spcAft>
                <a:spcPts val="0"/>
              </a:spcAft>
              <a:buSzPts val="1440"/>
              <a:buChar char="►"/>
              <a:defRPr/>
            </a:lvl4pPr>
            <a:lvl5pPr marL="1714405" lvl="4" indent="-240016" algn="l">
              <a:lnSpc>
                <a:spcPct val="100000"/>
              </a:lnSpc>
              <a:spcBef>
                <a:spcPts val="750"/>
              </a:spcBef>
              <a:spcAft>
                <a:spcPts val="0"/>
              </a:spcAft>
              <a:buSzPts val="1440"/>
              <a:buChar char="►"/>
              <a:defRPr/>
            </a:lvl5pPr>
            <a:lvl6pPr marL="2057285" lvl="5" indent="-240016" algn="l">
              <a:lnSpc>
                <a:spcPct val="100000"/>
              </a:lnSpc>
              <a:spcBef>
                <a:spcPts val="750"/>
              </a:spcBef>
              <a:spcAft>
                <a:spcPts val="0"/>
              </a:spcAft>
              <a:buSzPts val="1440"/>
              <a:buChar char="►"/>
              <a:defRPr/>
            </a:lvl6pPr>
            <a:lvl7pPr marL="2400167" lvl="6" indent="-240016" algn="l">
              <a:lnSpc>
                <a:spcPct val="100000"/>
              </a:lnSpc>
              <a:spcBef>
                <a:spcPts val="750"/>
              </a:spcBef>
              <a:spcAft>
                <a:spcPts val="0"/>
              </a:spcAft>
              <a:buSzPts val="1440"/>
              <a:buChar char="►"/>
              <a:defRPr/>
            </a:lvl7pPr>
            <a:lvl8pPr marL="2743048" lvl="7" indent="-240017" algn="l">
              <a:lnSpc>
                <a:spcPct val="100000"/>
              </a:lnSpc>
              <a:spcBef>
                <a:spcPts val="750"/>
              </a:spcBef>
              <a:spcAft>
                <a:spcPts val="0"/>
              </a:spcAft>
              <a:buSzPts val="1440"/>
              <a:buChar char="►"/>
              <a:defRPr/>
            </a:lvl8pPr>
            <a:lvl9pPr marL="3085929" lvl="8" indent="-240017" algn="l">
              <a:lnSpc>
                <a:spcPct val="100000"/>
              </a:lnSpc>
              <a:spcBef>
                <a:spcPts val="750"/>
              </a:spcBef>
              <a:spcAft>
                <a:spcPts val="0"/>
              </a:spcAft>
              <a:buSzPts val="1440"/>
              <a:buChar char="►"/>
              <a:defRPr/>
            </a:lvl9pPr>
          </a:lstStyle>
          <a:p>
            <a:endParaRPr/>
          </a:p>
        </p:txBody>
      </p:sp>
      <p:sp>
        <p:nvSpPr>
          <p:cNvPr id="7" name="Google Shape;45;p3">
            <a:extLst>
              <a:ext uri="{FF2B5EF4-FFF2-40B4-BE49-F238E27FC236}">
                <a16:creationId xmlns:a16="http://schemas.microsoft.com/office/drawing/2014/main" id="{FB337A0B-E553-42A7-ADDD-A80E11EF5B72}"/>
              </a:ext>
            </a:extLst>
          </p:cNvPr>
          <p:cNvSpPr txBox="1">
            <a:spLocks noGrp="1"/>
          </p:cNvSpPr>
          <p:nvPr>
            <p:ph type="dt" idx="10"/>
          </p:nvPr>
        </p:nvSpPr>
        <p:spPr>
          <a:xfrm>
            <a:off x="5403851" y="6042026"/>
            <a:ext cx="684213" cy="365125"/>
          </a:xfrm>
          <a:prstGeom prst="rect">
            <a:avLst/>
          </a:prstGeom>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8" name="Google Shape;46;p3">
            <a:extLst>
              <a:ext uri="{FF2B5EF4-FFF2-40B4-BE49-F238E27FC236}">
                <a16:creationId xmlns:a16="http://schemas.microsoft.com/office/drawing/2014/main" id="{C9CF5939-BF3A-495C-A536-B93E5029E3EA}"/>
              </a:ext>
            </a:extLst>
          </p:cNvPr>
          <p:cNvSpPr txBox="1">
            <a:spLocks noGrp="1"/>
          </p:cNvSpPr>
          <p:nvPr>
            <p:ph type="ftr" idx="11"/>
          </p:nvPr>
        </p:nvSpPr>
        <p:spPr>
          <a:xfrm>
            <a:off x="508000" y="6042026"/>
            <a:ext cx="4722813" cy="365125"/>
          </a:xfrm>
          <a:prstGeom prst="rect">
            <a:avLst/>
          </a:prstGeom>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9" name="Google Shape;47;p3">
            <a:extLst>
              <a:ext uri="{FF2B5EF4-FFF2-40B4-BE49-F238E27FC236}">
                <a16:creationId xmlns:a16="http://schemas.microsoft.com/office/drawing/2014/main" id="{839A242D-2A4E-47BA-B646-3AED535A480F}"/>
              </a:ext>
            </a:extLst>
          </p:cNvPr>
          <p:cNvSpPr txBox="1">
            <a:spLocks noGrp="1"/>
          </p:cNvSpPr>
          <p:nvPr>
            <p:ph type="sldNum" idx="12"/>
          </p:nvPr>
        </p:nvSpPr>
        <p:spPr>
          <a:xfrm>
            <a:off x="6443664" y="6042026"/>
            <a:ext cx="511175" cy="365125"/>
          </a:xfrm>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9pPr>
          </a:lstStyle>
          <a:p>
            <a:pPr>
              <a:defRPr/>
            </a:pPr>
            <a:fld id="{413F640B-EFB2-4632-B44E-7FAF376629C1}" type="slidenum">
              <a:rPr lang="en-GB"/>
              <a:pPr>
                <a:defRPr/>
              </a:pPr>
              <a:t>‹#›</a:t>
            </a:fld>
            <a:endParaRPr lang="en-GB"/>
          </a:p>
        </p:txBody>
      </p:sp>
    </p:spTree>
    <p:extLst>
      <p:ext uri="{BB962C8B-B14F-4D97-AF65-F5344CB8AC3E}">
        <p14:creationId xmlns:p14="http://schemas.microsoft.com/office/powerpoint/2010/main" val="3269995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185EF876-4236-433A-83F3-8568A517DDF5}"/>
              </a:ext>
            </a:extLst>
          </p:cNvPr>
          <p:cNvSpPr>
            <a:spLocks noGrp="1"/>
          </p:cNvSpPr>
          <p:nvPr>
            <p:ph type="sldNum" sz="quarter" idx="10"/>
          </p:nvPr>
        </p:nvSpPr>
        <p:spPr>
          <a:ln/>
        </p:spPr>
        <p:txBody>
          <a:bodyPr/>
          <a:lstStyle>
            <a:lvl1pPr>
              <a:defRPr/>
            </a:lvl1pPr>
          </a:lstStyle>
          <a:p>
            <a:pPr>
              <a:defRPr/>
            </a:pPr>
            <a:fld id="{A2FC4808-43DA-483F-A835-B5244C8C14F2}" type="slidenum">
              <a:rPr/>
              <a:pPr>
                <a:defRPr/>
              </a:pPr>
              <a:t>‹#›</a:t>
            </a:fld>
            <a:endParaRPr/>
          </a:p>
        </p:txBody>
      </p:sp>
    </p:spTree>
    <p:extLst>
      <p:ext uri="{BB962C8B-B14F-4D97-AF65-F5344CB8AC3E}">
        <p14:creationId xmlns:p14="http://schemas.microsoft.com/office/powerpoint/2010/main" val="135803855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256FC8A-60E4-4BAC-A0B3-E525516CA985}"/>
              </a:ext>
            </a:extLst>
          </p:cNvPr>
          <p:cNvSpPr>
            <a:spLocks noGrp="1"/>
          </p:cNvSpPr>
          <p:nvPr>
            <p:ph type="sldNum" sz="quarter" idx="10"/>
          </p:nvPr>
        </p:nvSpPr>
        <p:spPr/>
        <p:txBody>
          <a:bodyPr/>
          <a:lstStyle>
            <a:lvl1pPr eaLnBrk="0">
              <a:defRPr/>
            </a:lvl1pPr>
          </a:lstStyle>
          <a:p>
            <a:pPr>
              <a:defRPr/>
            </a:pPr>
            <a:fld id="{016B2841-1DA4-4413-8426-0C453B0009C7}" type="slidenum">
              <a:rPr lang="en-US" altLang="en-US"/>
              <a:pPr>
                <a:defRPr/>
              </a:pPr>
              <a:t>‹#›</a:t>
            </a:fld>
            <a:endParaRPr lang="en-US" altLang="en-US"/>
          </a:p>
        </p:txBody>
      </p:sp>
    </p:spTree>
    <p:extLst>
      <p:ext uri="{BB962C8B-B14F-4D97-AF65-F5344CB8AC3E}">
        <p14:creationId xmlns:p14="http://schemas.microsoft.com/office/powerpoint/2010/main" val="84034895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1D15BFB4-3C98-43A9-819E-3AE6538CD50E}"/>
              </a:ext>
            </a:extLst>
          </p:cNvPr>
          <p:cNvSpPr>
            <a:spLocks noGrp="1"/>
          </p:cNvSpPr>
          <p:nvPr>
            <p:ph type="sldNum" sz="quarter" idx="10"/>
          </p:nvPr>
        </p:nvSpPr>
        <p:spPr/>
        <p:txBody>
          <a:bodyPr/>
          <a:lstStyle>
            <a:lvl1pPr eaLnBrk="0">
              <a:defRPr/>
            </a:lvl1pPr>
          </a:lstStyle>
          <a:p>
            <a:pPr>
              <a:defRPr/>
            </a:pPr>
            <a:fld id="{DDFB918A-4ED4-4F13-865F-8259BB70F9DC}" type="slidenum">
              <a:rPr lang="en-US" altLang="en-US"/>
              <a:pPr>
                <a:defRPr/>
              </a:pPr>
              <a:t>‹#›</a:t>
            </a:fld>
            <a:endParaRPr lang="en-US" altLang="en-US"/>
          </a:p>
        </p:txBody>
      </p:sp>
    </p:spTree>
    <p:extLst>
      <p:ext uri="{BB962C8B-B14F-4D97-AF65-F5344CB8AC3E}">
        <p14:creationId xmlns:p14="http://schemas.microsoft.com/office/powerpoint/2010/main" val="365017806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CD2E0630-5121-48C0-9559-2E610EFF1A11}"/>
              </a:ext>
            </a:extLst>
          </p:cNvPr>
          <p:cNvSpPr>
            <a:spLocks noGrp="1"/>
          </p:cNvSpPr>
          <p:nvPr>
            <p:ph type="sldNum" sz="quarter" idx="10"/>
          </p:nvPr>
        </p:nvSpPr>
        <p:spPr/>
        <p:txBody>
          <a:bodyPr/>
          <a:lstStyle>
            <a:lvl1pPr eaLnBrk="0">
              <a:defRPr/>
            </a:lvl1pPr>
          </a:lstStyle>
          <a:p>
            <a:pPr>
              <a:defRPr/>
            </a:pPr>
            <a:fld id="{B9EA1EBA-DFF4-47D9-BF70-F44DB3F5A80C}" type="slidenum">
              <a:rPr lang="en-US" altLang="en-US"/>
              <a:pPr>
                <a:defRPr/>
              </a:pPr>
              <a:t>‹#›</a:t>
            </a:fld>
            <a:endParaRPr lang="en-US" altLang="en-US"/>
          </a:p>
        </p:txBody>
      </p:sp>
    </p:spTree>
    <p:extLst>
      <p:ext uri="{BB962C8B-B14F-4D97-AF65-F5344CB8AC3E}">
        <p14:creationId xmlns:p14="http://schemas.microsoft.com/office/powerpoint/2010/main" val="412615524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8A388984-D7B1-4DBE-994E-735E7C9B4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597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4" y="3071865"/>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9" y="4171280"/>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4256153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8"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4D63FEA-9B97-4A12-8345-4D06FC0AB5D0}"/>
              </a:ext>
            </a:extLst>
          </p:cNvPr>
          <p:cNvSpPr>
            <a:spLocks noGrp="1"/>
          </p:cNvSpPr>
          <p:nvPr>
            <p:ph type="sldNum" sz="quarter" idx="10"/>
          </p:nvPr>
        </p:nvSpPr>
        <p:spPr/>
        <p:txBody>
          <a:bodyPr/>
          <a:lstStyle>
            <a:lvl1pPr>
              <a:defRPr smtClean="0"/>
            </a:lvl1pPr>
          </a:lstStyle>
          <a:p>
            <a:pPr>
              <a:defRPr/>
            </a:pPr>
            <a:fld id="{D866344F-1F97-4764-9BA0-8F4EAFD24E50}" type="slidenum">
              <a:rPr lang="en-US" altLang="en-US"/>
              <a:pPr>
                <a:defRPr/>
              </a:pPr>
              <a:t>‹#›</a:t>
            </a:fld>
            <a:endParaRPr lang="en-US" altLang="en-US"/>
          </a:p>
        </p:txBody>
      </p:sp>
    </p:spTree>
    <p:extLst>
      <p:ext uri="{BB962C8B-B14F-4D97-AF65-F5344CB8AC3E}">
        <p14:creationId xmlns:p14="http://schemas.microsoft.com/office/powerpoint/2010/main" val="143081914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8" y="4160052"/>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69DF0785-3570-45EC-878E-D40F780927E3}"/>
              </a:ext>
            </a:extLst>
          </p:cNvPr>
          <p:cNvSpPr>
            <a:spLocks noGrp="1"/>
          </p:cNvSpPr>
          <p:nvPr>
            <p:ph type="sldNum" sz="quarter" idx="10"/>
          </p:nvPr>
        </p:nvSpPr>
        <p:spPr/>
        <p:txBody>
          <a:bodyPr/>
          <a:lstStyle>
            <a:lvl1pPr>
              <a:defRPr smtClean="0"/>
            </a:lvl1pPr>
          </a:lstStyle>
          <a:p>
            <a:pPr>
              <a:defRPr/>
            </a:pPr>
            <a:fld id="{0142E781-70BF-4867-A38E-8A1AF4355CE3}" type="slidenum">
              <a:rPr lang="en-US" altLang="en-US"/>
              <a:pPr>
                <a:defRPr/>
              </a:pPr>
              <a:t>‹#›</a:t>
            </a:fld>
            <a:endParaRPr lang="en-US" altLang="en-US"/>
          </a:p>
        </p:txBody>
      </p:sp>
    </p:spTree>
    <p:extLst>
      <p:ext uri="{BB962C8B-B14F-4D97-AF65-F5344CB8AC3E}">
        <p14:creationId xmlns:p14="http://schemas.microsoft.com/office/powerpoint/2010/main" val="68560745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38FFCF85-CC4D-465F-825F-E43F26A23CFF}"/>
              </a:ext>
            </a:extLst>
          </p:cNvPr>
          <p:cNvSpPr>
            <a:spLocks noGrp="1"/>
          </p:cNvSpPr>
          <p:nvPr>
            <p:ph type="sldNum" sz="quarter" idx="10"/>
          </p:nvPr>
        </p:nvSpPr>
        <p:spPr>
          <a:ln/>
        </p:spPr>
        <p:txBody>
          <a:bodyPr/>
          <a:lstStyle>
            <a:lvl1pPr>
              <a:defRPr/>
            </a:lvl1pPr>
          </a:lstStyle>
          <a:p>
            <a:pPr>
              <a:defRPr/>
            </a:pPr>
            <a:fld id="{F8406F4F-6651-4664-8173-95CC5C5AF0DC}" type="slidenum">
              <a:rPr lang="en-US" altLang="en-US"/>
              <a:pPr>
                <a:defRPr/>
              </a:pPr>
              <a:t>‹#›</a:t>
            </a:fld>
            <a:endParaRPr lang="en-US" altLang="en-US"/>
          </a:p>
        </p:txBody>
      </p:sp>
    </p:spTree>
    <p:extLst>
      <p:ext uri="{BB962C8B-B14F-4D97-AF65-F5344CB8AC3E}">
        <p14:creationId xmlns:p14="http://schemas.microsoft.com/office/powerpoint/2010/main" val="25785891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7820151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4003" y="4160104"/>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0913785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91" descr="pp2"/>
          <p:cNvPicPr>
            <a:picLocks noChangeAspect="1" noChangeArrowheads="1"/>
          </p:cNvPicPr>
          <p:nvPr/>
        </p:nvPicPr>
        <p:blipFill>
          <a:blip r:embed="rId2" cstate="print"/>
          <a:srcRect/>
          <a:stretch>
            <a:fillRect/>
          </a:stretch>
        </p:blipFill>
        <p:spPr bwMode="auto">
          <a:xfrm>
            <a:off x="-76199" y="-71438"/>
            <a:ext cx="9297988" cy="7002463"/>
          </a:xfrm>
          <a:prstGeom prst="rect">
            <a:avLst/>
          </a:prstGeom>
          <a:noFill/>
          <a:ln w="9525">
            <a:noFill/>
            <a:miter lim="800000"/>
            <a:headEnd/>
            <a:tailEnd/>
          </a:ln>
        </p:spPr>
      </p:pic>
    </p:spTree>
    <p:extLst>
      <p:ext uri="{BB962C8B-B14F-4D97-AF65-F5344CB8AC3E}">
        <p14:creationId xmlns:p14="http://schemas.microsoft.com/office/powerpoint/2010/main" val="319525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7"/>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723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39301" y="6505278"/>
            <a:ext cx="256468" cy="24864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8538656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8619C8C1-FC4B-4D52-84D1-E3D6E8EF5422}" type="datetimeFigureOut">
              <a:rPr lang="en-US" smtClean="0"/>
              <a:pPr>
                <a:defRPr/>
              </a:pPr>
              <a:t>10/6/2021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DEA7E08-78FA-4962-B6A9-2CA2EDBFED4B}" type="slidenum">
              <a:rPr lang="en-GB" smtClean="0"/>
              <a:pPr>
                <a:defRPr/>
              </a:pPr>
              <a:t>‹#›</a:t>
            </a:fld>
            <a:endParaRPr lang="en-GB"/>
          </a:p>
        </p:txBody>
      </p:sp>
    </p:spTree>
    <p:extLst>
      <p:ext uri="{BB962C8B-B14F-4D97-AF65-F5344CB8AC3E}">
        <p14:creationId xmlns:p14="http://schemas.microsoft.com/office/powerpoint/2010/main" val="1029187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2.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8"/>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1"/>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3474369844"/>
      </p:ext>
    </p:extLst>
  </p:cSld>
  <p:clrMap bg1="lt1" tx1="dk1" bg2="lt2" tx2="dk2" accent1="accent1" accent2="accent2" accent3="accent3" accent4="accent4" accent5="accent5" accent6="accent6" hlink="hlink" folHlink="folHlink"/>
  <p:sldLayoutIdLst>
    <p:sldLayoutId id="2147483726" r:id="rId1"/>
    <p:sldLayoutId id="2147483727" r:id="rId2"/>
  </p:sldLayoutIdLst>
  <p:transition spd="med"/>
  <p:txStyles>
    <p:titleStyle>
      <a:lvl1pPr marL="0" marR="0" indent="0"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57"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86"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915"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57"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86"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915"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614"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chor="b">
            <a:normAutofit/>
          </a:bodyPr>
          <a:lstStyle/>
          <a:p>
            <a:r>
              <a:t>Title Text</a:t>
            </a:r>
          </a:p>
        </p:txBody>
      </p:sp>
      <p:sp>
        <p:nvSpPr>
          <p:cNvPr id="3" name="Body Level One…"/>
          <p:cNvSpPr>
            <a:spLocks noGrp="1"/>
          </p:cNvSpPr>
          <p:nvPr>
            <p:ph type="body" idx="1"/>
          </p:nvPr>
        </p:nvSpPr>
        <p:spPr>
          <a:xfrm>
            <a:off x="482372" y="1608044"/>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328" y="6505331"/>
            <a:ext cx="256469" cy="248646"/>
          </a:xfrm>
          <a:prstGeom prst="rect">
            <a:avLst/>
          </a:prstGeom>
          <a:ln w="12700">
            <a:miter lim="400000"/>
          </a:ln>
        </p:spPr>
        <p:txBody>
          <a:bodyPr wrap="none" lIns="50794" tIns="50794" rIns="50794" bIns="50794">
            <a:spAutoFit/>
          </a:bodyPr>
          <a:lstStyle>
            <a:lvl1pPr algn="ctr">
              <a:defRPr sz="949">
                <a:solidFill>
                  <a:srgbClr val="000000"/>
                </a:solidFill>
                <a:latin typeface="Helvetica Light"/>
                <a:ea typeface="Helvetica Light"/>
                <a:cs typeface="Helvetica Light"/>
                <a:sym typeface="Helvetica Light"/>
              </a:defRPr>
            </a:lvl1pPr>
          </a:lstStyle>
          <a:p>
            <a:pPr defTabSz="308016"/>
            <a:fld id="{86CB4B4D-7CA3-9044-876B-883B54F8677D}" type="slidenum">
              <a:rPr lang="en-GB" smtClean="0"/>
              <a:pPr defTabSz="308016"/>
              <a:t>‹#›</a:t>
            </a:fld>
            <a:endParaRPr lang="en-GB"/>
          </a:p>
        </p:txBody>
      </p:sp>
    </p:spTree>
    <p:extLst>
      <p:ext uri="{BB962C8B-B14F-4D97-AF65-F5344CB8AC3E}">
        <p14:creationId xmlns:p14="http://schemas.microsoft.com/office/powerpoint/2010/main" val="34096911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transition spd="med"/>
  <p:txStyles>
    <p:titleStyle>
      <a:lvl1pPr marL="0" marR="0" indent="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28"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56"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583"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12"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64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169"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697"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224"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28"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56"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583"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12"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64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169"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697"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224"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28"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56"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583"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12"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64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169"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697"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224"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E2622C-D587-4B72-8755-8B1A8FF905D9}" type="datetimeFigureOut">
              <a:rPr lang="en-US" smtClean="0"/>
              <a:pPr>
                <a:defRPr/>
              </a:pPr>
              <a:t>10/6/2021</a:t>
            </a:fld>
            <a:endParaRPr lang="en-GB"/>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FF619F-C157-40FF-ADEC-DED0A6AC5821}" type="slidenum">
              <a:rPr lang="en-GB" smtClean="0"/>
              <a:pPr>
                <a:defRPr/>
              </a:pPr>
              <a:t>‹#›</a:t>
            </a:fld>
            <a:endParaRPr lang="en-GB"/>
          </a:p>
        </p:txBody>
      </p:sp>
    </p:spTree>
    <p:extLst>
      <p:ext uri="{BB962C8B-B14F-4D97-AF65-F5344CB8AC3E}">
        <p14:creationId xmlns:p14="http://schemas.microsoft.com/office/powerpoint/2010/main" val="361544755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2530" name="Title Text">
            <a:extLst>
              <a:ext uri="{FF2B5EF4-FFF2-40B4-BE49-F238E27FC236}">
                <a16:creationId xmlns:a16="http://schemas.microsoft.com/office/drawing/2014/main" id="{EC6BD1C2-DF8E-4EE8-8CAF-C28CF75A3CAC}"/>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22531" name="Body Level One…">
            <a:extLst>
              <a:ext uri="{FF2B5EF4-FFF2-40B4-BE49-F238E27FC236}">
                <a16:creationId xmlns:a16="http://schemas.microsoft.com/office/drawing/2014/main" id="{E6DB2442-1B61-4D25-978B-80D9CA57801A}"/>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C63083FE-E17C-4110-93F2-EC14CE34DE13}"/>
              </a:ext>
            </a:extLst>
          </p:cNvPr>
          <p:cNvSpPr>
            <a:spLocks noGrp="1"/>
          </p:cNvSpPr>
          <p:nvPr>
            <p:ph type="sldNum" sz="quarter" idx="2"/>
          </p:nvPr>
        </p:nvSpPr>
        <p:spPr>
          <a:xfrm>
            <a:off x="4414953" y="6505576"/>
            <a:ext cx="304571"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pPr>
              <a:defRPr/>
            </a:pPr>
            <a:fld id="{7BC5BFC4-FA26-4FCD-BEF5-B2C5F3011443}" type="slidenum">
              <a:rPr/>
              <a:pPr>
                <a:defRPr/>
              </a:pPr>
              <a:t>‹#›</a:t>
            </a:fld>
            <a:endParaRPr/>
          </a:p>
        </p:txBody>
      </p:sp>
    </p:spTree>
    <p:extLst>
      <p:ext uri="{BB962C8B-B14F-4D97-AF65-F5344CB8AC3E}">
        <p14:creationId xmlns:p14="http://schemas.microsoft.com/office/powerpoint/2010/main" val="8998446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D85D784E-7AF2-4663-AEB6-9069E46287CF}"/>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7" name="Body Level One…">
            <a:extLst>
              <a:ext uri="{FF2B5EF4-FFF2-40B4-BE49-F238E27FC236}">
                <a16:creationId xmlns:a16="http://schemas.microsoft.com/office/drawing/2014/main" id="{05034CE2-F9FD-4031-897D-92A12274AD49}"/>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1CE5EF4A-4C43-408A-B47A-ED8C62432F3C}"/>
              </a:ext>
            </a:extLst>
          </p:cNvPr>
          <p:cNvSpPr>
            <a:spLocks noGrp="1"/>
          </p:cNvSpPr>
          <p:nvPr>
            <p:ph type="sldNum" sz="quarter" idx="2"/>
          </p:nvPr>
        </p:nvSpPr>
        <p:spPr>
          <a:xfrm>
            <a:off x="4418960"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1200">
                <a:solidFill>
                  <a:srgbClr val="000000"/>
                </a:solidFill>
                <a:latin typeface="Helvetica Light"/>
                <a:ea typeface="Helvetica Light"/>
                <a:cs typeface="Helvetica Light"/>
                <a:sym typeface="Helvetica Light"/>
              </a:defRPr>
            </a:lvl1pPr>
          </a:lstStyle>
          <a:p>
            <a:pPr>
              <a:defRPr/>
            </a:pPr>
            <a:fld id="{06D22CA9-0CAE-4AF4-B1E9-BAA14287CC88}" type="slidenum">
              <a:rPr lang="en-GB" altLang="en-US"/>
              <a:pPr>
                <a:defRPr/>
              </a:pPr>
              <a:t>‹#›</a:t>
            </a:fld>
            <a:endParaRPr lang="en-GB" altLang="en-US"/>
          </a:p>
        </p:txBody>
      </p:sp>
    </p:spTree>
    <p:extLst>
      <p:ext uri="{BB962C8B-B14F-4D97-AF65-F5344CB8AC3E}">
        <p14:creationId xmlns:p14="http://schemas.microsoft.com/office/powerpoint/2010/main" val="401645295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290" name="Title Text">
            <a:extLst>
              <a:ext uri="{FF2B5EF4-FFF2-40B4-BE49-F238E27FC236}">
                <a16:creationId xmlns:a16="http://schemas.microsoft.com/office/drawing/2014/main" id="{2BE55833-6BA4-45E2-B969-FF67BF7376BB}"/>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2291" name="Body Level One…">
            <a:extLst>
              <a:ext uri="{FF2B5EF4-FFF2-40B4-BE49-F238E27FC236}">
                <a16:creationId xmlns:a16="http://schemas.microsoft.com/office/drawing/2014/main" id="{C0115419-C86D-4063-8AE6-5A577D3B9043}"/>
              </a:ext>
            </a:extLst>
          </p:cNvPr>
          <p:cNvSpPr>
            <a:spLocks noGrp="1" noChangeArrowheads="1"/>
          </p:cNvSpPr>
          <p:nvPr>
            <p:ph type="body" idx="1"/>
          </p:nvPr>
        </p:nvSpPr>
        <p:spPr bwMode="auto">
          <a:xfrm>
            <a:off x="482602"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54F073C7-7178-4118-A026-C6F6B52C914D}"/>
              </a:ext>
            </a:extLst>
          </p:cNvPr>
          <p:cNvSpPr>
            <a:spLocks noGrp="1"/>
          </p:cNvSpPr>
          <p:nvPr>
            <p:ph type="sldNum" sz="quarter" idx="2"/>
          </p:nvPr>
        </p:nvSpPr>
        <p:spPr>
          <a:xfrm>
            <a:off x="4443809" y="6505577"/>
            <a:ext cx="246862" cy="241092"/>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900" smtClean="0">
                <a:solidFill>
                  <a:srgbClr val="000000"/>
                </a:solidFill>
                <a:latin typeface="Helvetica Light"/>
                <a:ea typeface="Helvetica Light"/>
                <a:cs typeface="Helvetica Light"/>
                <a:sym typeface="Helvetica Light"/>
              </a:defRPr>
            </a:lvl1pPr>
          </a:lstStyle>
          <a:p>
            <a:pPr>
              <a:defRPr/>
            </a:pPr>
            <a:fld id="{E1D490F4-FA37-444F-81B4-A15CF9DA19F5}" type="slidenum">
              <a:rPr lang="en-US" altLang="en-US"/>
              <a:pPr>
                <a:defRPr/>
              </a:pPr>
              <a:t>‹#›</a:t>
            </a:fld>
            <a:endParaRPr lang="en-US" altLang="en-US"/>
          </a:p>
        </p:txBody>
      </p:sp>
    </p:spTree>
    <p:extLst>
      <p:ext uri="{BB962C8B-B14F-4D97-AF65-F5344CB8AC3E}">
        <p14:creationId xmlns:p14="http://schemas.microsoft.com/office/powerpoint/2010/main" val="228381437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Lst>
  <p:transition spd="med"/>
  <p:txStyles>
    <p:titleStyle>
      <a:lvl1pPr algn="l" defTabSz="307149" rtl="0" eaLnBrk="0" fontAlgn="base" hangingPunct="0">
        <a:spcBef>
          <a:spcPct val="0"/>
        </a:spcBef>
        <a:spcAft>
          <a:spcPct val="0"/>
        </a:spcAft>
        <a:defRPr sz="2250">
          <a:solidFill>
            <a:srgbClr val="FFFFFF"/>
          </a:solidFill>
          <a:latin typeface="+mn-lt"/>
          <a:ea typeface="+mn-ea"/>
          <a:cs typeface="+mn-cs"/>
          <a:sym typeface="Avenir Heavy"/>
        </a:defRPr>
      </a:lvl1pPr>
      <a:lvl2pPr algn="l" defTabSz="307149" rtl="0" eaLnBrk="0" fontAlgn="base" hangingPunct="0">
        <a:spcBef>
          <a:spcPct val="0"/>
        </a:spcBef>
        <a:spcAft>
          <a:spcPct val="0"/>
        </a:spcAft>
        <a:defRPr sz="2250">
          <a:solidFill>
            <a:srgbClr val="FFFFFF"/>
          </a:solidFill>
          <a:latin typeface="+mn-lt"/>
          <a:ea typeface="+mn-ea"/>
          <a:cs typeface="+mn-cs"/>
          <a:sym typeface="Avenir Heavy"/>
        </a:defRPr>
      </a:lvl2pPr>
      <a:lvl3pPr algn="l" defTabSz="307149" rtl="0" eaLnBrk="0" fontAlgn="base" hangingPunct="0">
        <a:spcBef>
          <a:spcPct val="0"/>
        </a:spcBef>
        <a:spcAft>
          <a:spcPct val="0"/>
        </a:spcAft>
        <a:defRPr sz="2250">
          <a:solidFill>
            <a:srgbClr val="FFFFFF"/>
          </a:solidFill>
          <a:latin typeface="+mn-lt"/>
          <a:ea typeface="+mn-ea"/>
          <a:cs typeface="+mn-cs"/>
          <a:sym typeface="Avenir Heavy"/>
        </a:defRPr>
      </a:lvl3pPr>
      <a:lvl4pPr algn="l" defTabSz="307149" rtl="0" eaLnBrk="0" fontAlgn="base" hangingPunct="0">
        <a:spcBef>
          <a:spcPct val="0"/>
        </a:spcBef>
        <a:spcAft>
          <a:spcPct val="0"/>
        </a:spcAft>
        <a:defRPr sz="2250">
          <a:solidFill>
            <a:srgbClr val="FFFFFF"/>
          </a:solidFill>
          <a:latin typeface="+mn-lt"/>
          <a:ea typeface="+mn-ea"/>
          <a:cs typeface="+mn-cs"/>
          <a:sym typeface="Avenir Heavy"/>
        </a:defRPr>
      </a:lvl4pPr>
      <a:lvl5pPr algn="l" defTabSz="307149" rtl="0" eaLnBrk="0" fontAlgn="base" hangingPunct="0">
        <a:spcBef>
          <a:spcPct val="0"/>
        </a:spcBef>
        <a:spcAft>
          <a:spcPct val="0"/>
        </a:spcAft>
        <a:defRPr sz="2250">
          <a:solidFill>
            <a:srgbClr val="FFFFFF"/>
          </a:solidFill>
          <a:latin typeface="+mn-lt"/>
          <a:ea typeface="+mn-ea"/>
          <a:cs typeface="+mn-cs"/>
          <a:sym typeface="Avenir Heavy"/>
        </a:defRPr>
      </a:lvl5pPr>
      <a:lvl6pPr marL="0" marR="0" indent="602668" algn="l" defTabSz="308030"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02" algn="l" defTabSz="308030"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37" algn="l" defTabSz="308030"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269" algn="l" defTabSz="308030"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algn="l" defTabSz="307149" rtl="0" eaLnBrk="0" fontAlgn="base" hangingPunct="0">
        <a:spcBef>
          <a:spcPct val="0"/>
        </a:spcBef>
        <a:spcAft>
          <a:spcPct val="0"/>
        </a:spcAft>
        <a:defRPr sz="1050">
          <a:solidFill>
            <a:srgbClr val="314764"/>
          </a:solidFill>
          <a:latin typeface="Avenir Book"/>
          <a:ea typeface="Avenir Book"/>
          <a:cs typeface="Avenir Book"/>
          <a:sym typeface="Avenir Book"/>
        </a:defRPr>
      </a:lvl1pPr>
      <a:lvl2pPr indent="120241" algn="l" defTabSz="307149" rtl="0" eaLnBrk="0" fontAlgn="base" hangingPunct="0">
        <a:spcBef>
          <a:spcPct val="0"/>
        </a:spcBef>
        <a:spcAft>
          <a:spcPct val="0"/>
        </a:spcAft>
        <a:defRPr sz="1050">
          <a:solidFill>
            <a:srgbClr val="314764"/>
          </a:solidFill>
          <a:latin typeface="Avenir Book"/>
          <a:ea typeface="Avenir Book"/>
          <a:cs typeface="Avenir Book"/>
          <a:sym typeface="Avenir Book"/>
        </a:defRPr>
      </a:lvl2pPr>
      <a:lvl3pPr indent="240481" algn="l" defTabSz="307149" rtl="0" eaLnBrk="0" fontAlgn="base" hangingPunct="0">
        <a:spcBef>
          <a:spcPct val="0"/>
        </a:spcBef>
        <a:spcAft>
          <a:spcPct val="0"/>
        </a:spcAft>
        <a:defRPr sz="1050">
          <a:solidFill>
            <a:srgbClr val="314764"/>
          </a:solidFill>
          <a:latin typeface="Avenir Book"/>
          <a:ea typeface="Avenir Book"/>
          <a:cs typeface="Avenir Book"/>
          <a:sym typeface="Avenir Book"/>
        </a:defRPr>
      </a:lvl3pPr>
      <a:lvl4pPr indent="360722" algn="l" defTabSz="307149" rtl="0" eaLnBrk="0" fontAlgn="base" hangingPunct="0">
        <a:spcBef>
          <a:spcPct val="0"/>
        </a:spcBef>
        <a:spcAft>
          <a:spcPct val="0"/>
        </a:spcAft>
        <a:defRPr sz="1050">
          <a:solidFill>
            <a:srgbClr val="314764"/>
          </a:solidFill>
          <a:latin typeface="Avenir Book"/>
          <a:ea typeface="Avenir Book"/>
          <a:cs typeface="Avenir Book"/>
          <a:sym typeface="Avenir Book"/>
        </a:defRPr>
      </a:lvl4pPr>
      <a:lvl5pPr indent="480961" algn="l" defTabSz="307149" rtl="0" eaLnBrk="0" fontAlgn="base" hangingPunct="0">
        <a:spcBef>
          <a:spcPct val="0"/>
        </a:spcBef>
        <a:spcAft>
          <a:spcPct val="0"/>
        </a:spcAft>
        <a:defRPr sz="1050">
          <a:solidFill>
            <a:srgbClr val="314764"/>
          </a:solidFill>
          <a:latin typeface="Avenir Book"/>
          <a:ea typeface="Avenir Book"/>
          <a:cs typeface="Avenir Book"/>
          <a:sym typeface="Avenir Book"/>
        </a:defRPr>
      </a:lvl5pPr>
      <a:lvl6pPr marL="0" marR="0" indent="602668" algn="l" defTabSz="308030"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02" algn="l" defTabSz="308030"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37" algn="l" defTabSz="308030"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269" algn="l" defTabSz="308030"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33"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67"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00"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35"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668"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02"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37"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269" algn="ctr" defTabSz="308030"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hyperlink" Target="http://www.publicdomainpictures.net/view-image.php?image=75712&amp;picture=helping-hand-clip-ar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14940" y="2683423"/>
            <a:ext cx="3592964" cy="2376487"/>
          </a:xfrm>
          <a:prstGeom prst="rect">
            <a:avLst/>
          </a:prstGeom>
        </p:spPr>
        <p:txBody>
          <a:bodyPr>
            <a:normAutofit fontScale="90000"/>
          </a:bodyPr>
          <a:lstStyle/>
          <a:p>
            <a:pPr defTabSz="832061">
              <a:defRPr sz="4004"/>
            </a:pPr>
            <a:r>
              <a:rPr lang="en-GB" b="1" dirty="0">
                <a:solidFill>
                  <a:schemeClr val="bg1"/>
                </a:solidFill>
                <a:latin typeface="+mj-lt"/>
                <a:ea typeface="Tahoma" panose="020B0604030504040204" pitchFamily="34" charset="0"/>
                <a:cs typeface="Tahoma" panose="020B0604030504040204" pitchFamily="34" charset="0"/>
              </a:rPr>
              <a:t>Peer on Peer</a:t>
            </a:r>
            <a:br>
              <a:rPr lang="en-GB" b="1" dirty="0">
                <a:solidFill>
                  <a:schemeClr val="bg1"/>
                </a:solidFill>
                <a:latin typeface="+mj-lt"/>
                <a:ea typeface="Tahoma" panose="020B0604030504040204" pitchFamily="34" charset="0"/>
                <a:cs typeface="Tahoma" panose="020B0604030504040204" pitchFamily="34" charset="0"/>
              </a:rPr>
            </a:br>
            <a:r>
              <a:rPr lang="en-GB" b="1" dirty="0">
                <a:solidFill>
                  <a:schemeClr val="bg1"/>
                </a:solidFill>
                <a:latin typeface="+mj-lt"/>
                <a:ea typeface="Tahoma" panose="020B0604030504040204" pitchFamily="34" charset="0"/>
                <a:cs typeface="Tahoma" panose="020B0604030504040204" pitchFamily="34" charset="0"/>
              </a:rPr>
              <a:t>Abuse</a:t>
            </a:r>
            <a:br>
              <a:rPr b="1" dirty="0">
                <a:solidFill>
                  <a:schemeClr val="bg1"/>
                </a:solidFill>
                <a:latin typeface="+mj-lt"/>
                <a:ea typeface="Tahoma" panose="020B0604030504040204" pitchFamily="34" charset="0"/>
                <a:cs typeface="Tahoma" panose="020B0604030504040204" pitchFamily="34" charset="0"/>
              </a:rPr>
            </a:br>
            <a:br>
              <a:rPr dirty="0">
                <a:solidFill>
                  <a:schemeClr val="bg1"/>
                </a:solidFill>
              </a:rPr>
            </a:br>
            <a:endParaRPr dirty="0">
              <a:solidFill>
                <a:schemeClr val="bg1"/>
              </a:solidFill>
            </a:endParaRPr>
          </a:p>
        </p:txBody>
      </p:sp>
      <p:sp>
        <p:nvSpPr>
          <p:cNvPr id="130" name="Shape 130"/>
          <p:cNvSpPr>
            <a:spLocks noGrp="1"/>
          </p:cNvSpPr>
          <p:nvPr>
            <p:ph type="body" sz="quarter" idx="1"/>
          </p:nvPr>
        </p:nvSpPr>
        <p:spPr>
          <a:xfrm>
            <a:off x="114940" y="4484918"/>
            <a:ext cx="5825212" cy="1530200"/>
          </a:xfrm>
          <a:prstGeom prst="rect">
            <a:avLst/>
          </a:prstGeom>
        </p:spPr>
        <p:txBody>
          <a:bodyPr>
            <a:normAutofit fontScale="92500" lnSpcReduction="10000"/>
          </a:bodyPr>
          <a:lstStyle/>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Haley Cameron: </a:t>
            </a:r>
          </a:p>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Safeguarding Manager, Cognus</a:t>
            </a:r>
          </a:p>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Steve Welding:</a:t>
            </a:r>
          </a:p>
          <a:p>
            <a:pPr>
              <a:spcBef>
                <a:spcPts val="600"/>
              </a:spcBef>
              <a:defRPr sz="2800"/>
            </a:pPr>
            <a:r>
              <a:rPr lang="en-GB" sz="2250" dirty="0" err="1">
                <a:solidFill>
                  <a:schemeClr val="bg1"/>
                </a:solidFill>
                <a:latin typeface="+mn-lt"/>
                <a:ea typeface="Tahoma" panose="020B0604030504040204" pitchFamily="34" charset="0"/>
                <a:cs typeface="Tahoma" panose="020B0604030504040204" pitchFamily="34" charset="0"/>
              </a:rPr>
              <a:t>Esafety</a:t>
            </a:r>
            <a:r>
              <a:rPr lang="en-GB" sz="2250" dirty="0">
                <a:solidFill>
                  <a:schemeClr val="bg1"/>
                </a:solidFill>
                <a:latin typeface="+mn-lt"/>
                <a:ea typeface="Tahoma" panose="020B0604030504040204" pitchFamily="34" charset="0"/>
                <a:cs typeface="Tahoma" panose="020B0604030504040204" pitchFamily="34" charset="0"/>
              </a:rPr>
              <a:t>/Prevent trainer, </a:t>
            </a:r>
            <a:r>
              <a:rPr lang="en-GB" sz="2250" dirty="0" err="1">
                <a:solidFill>
                  <a:schemeClr val="bg1"/>
                </a:solidFill>
                <a:latin typeface="+mn-lt"/>
                <a:ea typeface="Tahoma" panose="020B0604030504040204" pitchFamily="34" charset="0"/>
                <a:cs typeface="Tahoma" panose="020B0604030504040204" pitchFamily="34" charset="0"/>
              </a:rPr>
              <a:t>Cognus</a:t>
            </a:r>
            <a:endParaRPr lang="en-GB" sz="2250" dirty="0">
              <a:solidFill>
                <a:schemeClr val="bg1"/>
              </a:solidFill>
              <a:latin typeface="+mn-lt"/>
              <a:ea typeface="Tahoma" panose="020B0604030504040204" pitchFamily="34" charset="0"/>
              <a:cs typeface="Tahoma" panose="020B0604030504040204" pitchFamily="34" charset="0"/>
            </a:endParaRPr>
          </a:p>
          <a:p>
            <a:pPr>
              <a:spcBef>
                <a:spcPts val="600"/>
              </a:spcBef>
              <a:defRPr sz="2800"/>
            </a:pPr>
            <a:endParaRPr lang="en-GB" dirty="0">
              <a:solidFill>
                <a:schemeClr val="bg1"/>
              </a:solidFill>
              <a:latin typeface="+mn-lt"/>
              <a:ea typeface="Tahoma" panose="020B0604030504040204" pitchFamily="34" charset="0"/>
              <a:cs typeface="Tahoma" panose="020B0604030504040204" pitchFamily="34" charset="0"/>
            </a:endParaRPr>
          </a:p>
          <a:p>
            <a:pPr>
              <a:spcBef>
                <a:spcPts val="600"/>
              </a:spcBef>
              <a:defRPr sz="2800"/>
            </a:pPr>
            <a:endParaRPr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picture containing clipart&#10;&#10;Description automatically generated">
            <a:extLst>
              <a:ext uri="{FF2B5EF4-FFF2-40B4-BE49-F238E27FC236}">
                <a16:creationId xmlns:a16="http://schemas.microsoft.com/office/drawing/2014/main" id="{F834F1E1-97CF-4CE1-A8E1-46CE93DDC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pic>
        <p:nvPicPr>
          <p:cNvPr id="4" name="Picture 3">
            <a:extLst>
              <a:ext uri="{FF2B5EF4-FFF2-40B4-BE49-F238E27FC236}">
                <a16:creationId xmlns:a16="http://schemas.microsoft.com/office/drawing/2014/main" id="{93B54916-A7C4-4966-B5FC-B0902C0DA740}"/>
              </a:ext>
            </a:extLst>
          </p:cNvPr>
          <p:cNvPicPr>
            <a:picLocks noChangeAspect="1"/>
          </p:cNvPicPr>
          <p:nvPr/>
        </p:nvPicPr>
        <p:blipFill>
          <a:blip r:embed="rId3"/>
          <a:stretch>
            <a:fillRect/>
          </a:stretch>
        </p:blipFill>
        <p:spPr>
          <a:xfrm>
            <a:off x="3851920" y="2676803"/>
            <a:ext cx="5292080" cy="4181197"/>
          </a:xfrm>
          <a:prstGeom prst="rect">
            <a:avLst/>
          </a:prstGeom>
        </p:spPr>
      </p:pic>
    </p:spTree>
    <p:extLst>
      <p:ext uri="{BB962C8B-B14F-4D97-AF65-F5344CB8AC3E}">
        <p14:creationId xmlns:p14="http://schemas.microsoft.com/office/powerpoint/2010/main" val="428418989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BBFA-63B6-4337-9C76-C3EC3264637A}"/>
              </a:ext>
            </a:extLst>
          </p:cNvPr>
          <p:cNvSpPr>
            <a:spLocks noGrp="1"/>
          </p:cNvSpPr>
          <p:nvPr>
            <p:ph type="title"/>
          </p:nvPr>
        </p:nvSpPr>
        <p:spPr/>
        <p:txBody>
          <a:bodyPr/>
          <a:lstStyle/>
          <a:p>
            <a:r>
              <a:rPr lang="en-GB" dirty="0"/>
              <a:t>Sexual violence and sexual harassment </a:t>
            </a:r>
          </a:p>
        </p:txBody>
      </p:sp>
      <p:sp>
        <p:nvSpPr>
          <p:cNvPr id="3" name="Text Placeholder 2">
            <a:extLst>
              <a:ext uri="{FF2B5EF4-FFF2-40B4-BE49-F238E27FC236}">
                <a16:creationId xmlns:a16="http://schemas.microsoft.com/office/drawing/2014/main" id="{FD13E515-EFBA-4CEC-B7F5-04621BDC72D7}"/>
              </a:ext>
            </a:extLst>
          </p:cNvPr>
          <p:cNvSpPr>
            <a:spLocks noGrp="1"/>
          </p:cNvSpPr>
          <p:nvPr>
            <p:ph type="body" idx="1"/>
          </p:nvPr>
        </p:nvSpPr>
        <p:spPr/>
        <p:txBody>
          <a:bodyPr>
            <a:normAutofit/>
          </a:bodyPr>
          <a:lstStyle/>
          <a:p>
            <a:r>
              <a:rPr lang="en-GB" sz="2400" dirty="0"/>
              <a:t>Girlguiding's Girls' 2021 Survey found that 67% of girls and young women aged 13-18 surveyed have experienced sexual harassment at school from another student, and that 29% first experienced sexual harassment when they were just 11-13 years old.</a:t>
            </a:r>
          </a:p>
          <a:p>
            <a:endParaRPr lang="en-GB" dirty="0"/>
          </a:p>
          <a:p>
            <a:r>
              <a:rPr lang="en-GB" sz="2400" dirty="0"/>
              <a:t>Almost a quarter (24%) of female students and 4% of male students at mixed-sex schools have been subjected to unwanted physical touching of a sexual nature while at school.12</a:t>
            </a:r>
          </a:p>
          <a:p>
            <a:endParaRPr lang="en-GB" sz="2400" dirty="0"/>
          </a:p>
          <a:p>
            <a:endParaRPr lang="en-GB" sz="2400" dirty="0"/>
          </a:p>
          <a:p>
            <a:r>
              <a:rPr lang="en-GB" sz="1000" dirty="0"/>
              <a:t>Source - Girlguiding’s Girls’ Attitude Survey 2018</a:t>
            </a:r>
          </a:p>
          <a:p>
            <a:r>
              <a:rPr lang="en-GB" sz="1000" dirty="0"/>
              <a:t>NEU and </a:t>
            </a:r>
            <a:r>
              <a:rPr lang="en-GB" sz="1000" dirty="0" err="1"/>
              <a:t>UKfeminista</a:t>
            </a:r>
            <a:r>
              <a:rPr lang="en-GB" sz="1000" dirty="0"/>
              <a:t> Report It's Just Everywhere</a:t>
            </a:r>
          </a:p>
        </p:txBody>
      </p:sp>
    </p:spTree>
    <p:extLst>
      <p:ext uri="{BB962C8B-B14F-4D97-AF65-F5344CB8AC3E}">
        <p14:creationId xmlns:p14="http://schemas.microsoft.com/office/powerpoint/2010/main" val="66817905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75BA-390F-4E90-A6DA-6577007BC23F}"/>
              </a:ext>
            </a:extLst>
          </p:cNvPr>
          <p:cNvSpPr>
            <a:spLocks noGrp="1"/>
          </p:cNvSpPr>
          <p:nvPr>
            <p:ph type="title"/>
          </p:nvPr>
        </p:nvSpPr>
        <p:spPr/>
        <p:txBody>
          <a:bodyPr/>
          <a:lstStyle/>
          <a:p>
            <a:r>
              <a:rPr lang="en-GB" dirty="0"/>
              <a:t>Sexual violence and sexual harassment </a:t>
            </a:r>
          </a:p>
        </p:txBody>
      </p:sp>
      <p:sp>
        <p:nvSpPr>
          <p:cNvPr id="3" name="Text Placeholder 2">
            <a:extLst>
              <a:ext uri="{FF2B5EF4-FFF2-40B4-BE49-F238E27FC236}">
                <a16:creationId xmlns:a16="http://schemas.microsoft.com/office/drawing/2014/main" id="{29665C3C-AE92-43C3-8B35-C61C05A3FA2D}"/>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259CB0B0-812A-420C-955F-F3D09EA474E1}"/>
              </a:ext>
            </a:extLst>
          </p:cNvPr>
          <p:cNvPicPr>
            <a:picLocks noChangeAspect="1"/>
          </p:cNvPicPr>
          <p:nvPr/>
        </p:nvPicPr>
        <p:blipFill>
          <a:blip r:embed="rId2"/>
          <a:stretch>
            <a:fillRect/>
          </a:stretch>
        </p:blipFill>
        <p:spPr>
          <a:xfrm>
            <a:off x="0" y="1268760"/>
            <a:ext cx="9144000" cy="5589240"/>
          </a:xfrm>
          <a:prstGeom prst="rect">
            <a:avLst/>
          </a:prstGeom>
        </p:spPr>
      </p:pic>
    </p:spTree>
    <p:extLst>
      <p:ext uri="{BB962C8B-B14F-4D97-AF65-F5344CB8AC3E}">
        <p14:creationId xmlns:p14="http://schemas.microsoft.com/office/powerpoint/2010/main" val="38150651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AF42-87AD-40E7-BA8D-27EB106F883D}"/>
              </a:ext>
            </a:extLst>
          </p:cNvPr>
          <p:cNvSpPr>
            <a:spLocks noGrp="1"/>
          </p:cNvSpPr>
          <p:nvPr>
            <p:ph type="title"/>
          </p:nvPr>
        </p:nvSpPr>
        <p:spPr/>
        <p:txBody>
          <a:bodyPr/>
          <a:lstStyle/>
          <a:p>
            <a:r>
              <a:rPr lang="en-GB" dirty="0"/>
              <a:t>Harmful Sexual Behaviours in Schools</a:t>
            </a:r>
          </a:p>
        </p:txBody>
      </p:sp>
      <p:sp>
        <p:nvSpPr>
          <p:cNvPr id="3" name="Text Placeholder 2">
            <a:extLst>
              <a:ext uri="{FF2B5EF4-FFF2-40B4-BE49-F238E27FC236}">
                <a16:creationId xmlns:a16="http://schemas.microsoft.com/office/drawing/2014/main" id="{4F7A94EB-348A-43BD-B9C2-A413617F3EF8}"/>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28406E69-8EBA-4425-8524-51FBF0EB71F7}"/>
              </a:ext>
            </a:extLst>
          </p:cNvPr>
          <p:cNvPicPr>
            <a:picLocks noChangeAspect="1"/>
          </p:cNvPicPr>
          <p:nvPr/>
        </p:nvPicPr>
        <p:blipFill>
          <a:blip r:embed="rId2"/>
          <a:stretch>
            <a:fillRect/>
          </a:stretch>
        </p:blipFill>
        <p:spPr>
          <a:xfrm>
            <a:off x="0" y="1268760"/>
            <a:ext cx="9144000" cy="5589240"/>
          </a:xfrm>
          <a:prstGeom prst="rect">
            <a:avLst/>
          </a:prstGeom>
        </p:spPr>
      </p:pic>
    </p:spTree>
    <p:extLst>
      <p:ext uri="{BB962C8B-B14F-4D97-AF65-F5344CB8AC3E}">
        <p14:creationId xmlns:p14="http://schemas.microsoft.com/office/powerpoint/2010/main" val="283616151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BF1F-8133-4068-8C66-56210B459188}"/>
              </a:ext>
            </a:extLst>
          </p:cNvPr>
          <p:cNvSpPr>
            <a:spLocks noGrp="1"/>
          </p:cNvSpPr>
          <p:nvPr>
            <p:ph type="title"/>
          </p:nvPr>
        </p:nvSpPr>
        <p:spPr/>
        <p:txBody>
          <a:bodyPr/>
          <a:lstStyle/>
          <a:p>
            <a:r>
              <a:rPr lang="en-GB" dirty="0"/>
              <a:t>Sexual violence and sexual harassment </a:t>
            </a:r>
          </a:p>
        </p:txBody>
      </p:sp>
      <p:sp>
        <p:nvSpPr>
          <p:cNvPr id="3" name="Text Placeholder 2">
            <a:extLst>
              <a:ext uri="{FF2B5EF4-FFF2-40B4-BE49-F238E27FC236}">
                <a16:creationId xmlns:a16="http://schemas.microsoft.com/office/drawing/2014/main" id="{ABEBBE5B-CE08-4F23-BFFE-F4D8EC9688C3}"/>
              </a:ext>
            </a:extLst>
          </p:cNvPr>
          <p:cNvSpPr>
            <a:spLocks noGrp="1"/>
          </p:cNvSpPr>
          <p:nvPr>
            <p:ph type="body" idx="1"/>
          </p:nvPr>
        </p:nvSpPr>
        <p:spPr/>
        <p:txBody>
          <a:bodyPr/>
          <a:lstStyle/>
          <a:p>
            <a:endParaRPr lang="en-GB" dirty="0"/>
          </a:p>
        </p:txBody>
      </p:sp>
      <p:pic>
        <p:nvPicPr>
          <p:cNvPr id="7" name="Picture 6">
            <a:extLst>
              <a:ext uri="{FF2B5EF4-FFF2-40B4-BE49-F238E27FC236}">
                <a16:creationId xmlns:a16="http://schemas.microsoft.com/office/drawing/2014/main" id="{B99135B8-C648-478C-86EA-383E9ECA077D}"/>
              </a:ext>
            </a:extLst>
          </p:cNvPr>
          <p:cNvPicPr>
            <a:picLocks noChangeAspect="1"/>
          </p:cNvPicPr>
          <p:nvPr/>
        </p:nvPicPr>
        <p:blipFill>
          <a:blip r:embed="rId2"/>
          <a:stretch>
            <a:fillRect/>
          </a:stretch>
        </p:blipFill>
        <p:spPr>
          <a:xfrm>
            <a:off x="0" y="1268760"/>
            <a:ext cx="9144000" cy="5589240"/>
          </a:xfrm>
          <a:prstGeom prst="rect">
            <a:avLst/>
          </a:prstGeom>
        </p:spPr>
      </p:pic>
    </p:spTree>
    <p:extLst>
      <p:ext uri="{BB962C8B-B14F-4D97-AF65-F5344CB8AC3E}">
        <p14:creationId xmlns:p14="http://schemas.microsoft.com/office/powerpoint/2010/main" val="1592023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A8F6-73C8-4056-BC4C-B68F2BF1B870}"/>
              </a:ext>
            </a:extLst>
          </p:cNvPr>
          <p:cNvSpPr>
            <a:spLocks noGrp="1"/>
          </p:cNvSpPr>
          <p:nvPr>
            <p:ph type="title"/>
          </p:nvPr>
        </p:nvSpPr>
        <p:spPr/>
        <p:txBody>
          <a:bodyPr/>
          <a:lstStyle/>
          <a:p>
            <a:r>
              <a:rPr lang="en-GB" dirty="0"/>
              <a:t>Sexual violence and sexual harassment </a:t>
            </a:r>
          </a:p>
        </p:txBody>
      </p:sp>
      <p:sp>
        <p:nvSpPr>
          <p:cNvPr id="3" name="Text Placeholder 2">
            <a:extLst>
              <a:ext uri="{FF2B5EF4-FFF2-40B4-BE49-F238E27FC236}">
                <a16:creationId xmlns:a16="http://schemas.microsoft.com/office/drawing/2014/main" id="{E9A02AE9-EE40-45AD-9DB7-B55AC807966B}"/>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012C1E22-7C95-4B9E-8DB6-AF8D2EF9F6F7}"/>
              </a:ext>
            </a:extLst>
          </p:cNvPr>
          <p:cNvPicPr>
            <a:picLocks noChangeAspect="1"/>
          </p:cNvPicPr>
          <p:nvPr/>
        </p:nvPicPr>
        <p:blipFill>
          <a:blip r:embed="rId2"/>
          <a:stretch>
            <a:fillRect/>
          </a:stretch>
        </p:blipFill>
        <p:spPr>
          <a:xfrm>
            <a:off x="0" y="1268760"/>
            <a:ext cx="9144000" cy="5589240"/>
          </a:xfrm>
          <a:prstGeom prst="rect">
            <a:avLst/>
          </a:prstGeom>
        </p:spPr>
      </p:pic>
    </p:spTree>
    <p:extLst>
      <p:ext uri="{BB962C8B-B14F-4D97-AF65-F5344CB8AC3E}">
        <p14:creationId xmlns:p14="http://schemas.microsoft.com/office/powerpoint/2010/main" val="255694355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C74-28E5-455A-9384-CB95941E7FCE}"/>
              </a:ext>
            </a:extLst>
          </p:cNvPr>
          <p:cNvSpPr>
            <a:spLocks noGrp="1"/>
          </p:cNvSpPr>
          <p:nvPr>
            <p:ph type="title"/>
          </p:nvPr>
        </p:nvSpPr>
        <p:spPr/>
        <p:txBody>
          <a:bodyPr/>
          <a:lstStyle/>
          <a:p>
            <a:r>
              <a:rPr lang="en-GB" dirty="0"/>
              <a:t>Sexual violence and sexual harassment </a:t>
            </a:r>
          </a:p>
        </p:txBody>
      </p:sp>
      <p:sp>
        <p:nvSpPr>
          <p:cNvPr id="3" name="Text Placeholder 2">
            <a:extLst>
              <a:ext uri="{FF2B5EF4-FFF2-40B4-BE49-F238E27FC236}">
                <a16:creationId xmlns:a16="http://schemas.microsoft.com/office/drawing/2014/main" id="{B9EAC49F-BDD8-464A-A69B-3202D16C712B}"/>
              </a:ext>
            </a:extLst>
          </p:cNvPr>
          <p:cNvSpPr>
            <a:spLocks noGrp="1"/>
          </p:cNvSpPr>
          <p:nvPr>
            <p:ph type="body" idx="1"/>
          </p:nvPr>
        </p:nvSpPr>
        <p:spPr/>
        <p:txBody>
          <a:bodyPr>
            <a:normAutofit/>
          </a:bodyPr>
          <a:lstStyle/>
          <a:p>
            <a:r>
              <a:rPr lang="en-GB" sz="2400" dirty="0"/>
              <a:t>Ofsted’s Review of sexual abuse in schools and colleges revealed how prevalent sexual harassment and online sexual abuse is for children and young people and that, the issues are so widespread that they need addressing for all children and young people.</a:t>
            </a:r>
          </a:p>
          <a:p>
            <a:endParaRPr lang="en-GB" sz="2400" dirty="0"/>
          </a:p>
          <a:p>
            <a:r>
              <a:rPr lang="en-GB" sz="2400" dirty="0"/>
              <a:t>Nationally collected statistics show that there has been a sharp increase in reporting of child sexual abuse to the police in recent years. Figures that include all child sexual abuse cases show that the police recorded over </a:t>
            </a:r>
            <a:r>
              <a:rPr lang="en-GB" sz="2400" b="1" dirty="0"/>
              <a:t>83,000 child sexual abuse offences (including obscene publications) in the year ending March 2020.</a:t>
            </a:r>
          </a:p>
        </p:txBody>
      </p:sp>
    </p:spTree>
    <p:extLst>
      <p:ext uri="{BB962C8B-B14F-4D97-AF65-F5344CB8AC3E}">
        <p14:creationId xmlns:p14="http://schemas.microsoft.com/office/powerpoint/2010/main" val="179792016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9F6AC4-A7BC-4207-BB1C-C81C41521EA7}"/>
              </a:ext>
            </a:extLst>
          </p:cNvPr>
          <p:cNvSpPr txBox="1"/>
          <p:nvPr/>
        </p:nvSpPr>
        <p:spPr>
          <a:xfrm>
            <a:off x="224518" y="449974"/>
            <a:ext cx="8827634" cy="520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0751" hangingPunct="0">
              <a:defRPr/>
            </a:pPr>
            <a:r>
              <a:rPr lang="en-GB" sz="3023" kern="0" dirty="0">
                <a:solidFill>
                  <a:srgbClr val="FFFFFF"/>
                </a:solidFill>
                <a:latin typeface="Avenir Heavy"/>
                <a:sym typeface="Avenir Heavy"/>
              </a:rPr>
              <a:t>Sexual assault – Section 3 SOA 2003</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(1)	A person (A) commits an offence if—</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(2)	He/she </a:t>
            </a:r>
            <a:r>
              <a:rPr lang="en-GB" sz="3023" kern="0" dirty="0">
                <a:solidFill>
                  <a:srgbClr val="FF0000"/>
                </a:solidFill>
                <a:latin typeface="Avenir Heavy"/>
                <a:sym typeface="Avenir Heavy"/>
              </a:rPr>
              <a:t>intentionally</a:t>
            </a:r>
            <a:r>
              <a:rPr lang="en-GB" sz="3023" kern="0" dirty="0">
                <a:solidFill>
                  <a:srgbClr val="314764"/>
                </a:solidFill>
                <a:latin typeface="Avenir Heavy"/>
                <a:sym typeface="Avenir Heavy"/>
              </a:rPr>
              <a:t> touches another person (B),</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(3)	the touching is </a:t>
            </a:r>
            <a:r>
              <a:rPr lang="en-GB" sz="3023" kern="0" dirty="0">
                <a:solidFill>
                  <a:srgbClr val="FF0000"/>
                </a:solidFill>
                <a:latin typeface="Avenir Heavy"/>
                <a:sym typeface="Avenir Heavy"/>
              </a:rPr>
              <a:t>sexual</a:t>
            </a:r>
            <a:r>
              <a:rPr lang="en-GB" sz="3023" kern="0" dirty="0">
                <a:solidFill>
                  <a:srgbClr val="314764"/>
                </a:solidFill>
                <a:latin typeface="Avenir Heavy"/>
                <a:sym typeface="Avenir Heavy"/>
              </a:rPr>
              <a:t>,</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(4)	(B) does </a:t>
            </a:r>
            <a:r>
              <a:rPr lang="en-GB" sz="3023" kern="0" dirty="0">
                <a:solidFill>
                  <a:srgbClr val="FF0000"/>
                </a:solidFill>
                <a:latin typeface="Avenir Heavy"/>
                <a:sym typeface="Avenir Heavy"/>
              </a:rPr>
              <a:t>not consent </a:t>
            </a:r>
            <a:r>
              <a:rPr lang="en-GB" sz="3023" kern="0" dirty="0">
                <a:solidFill>
                  <a:srgbClr val="314764"/>
                </a:solidFill>
                <a:latin typeface="Avenir Heavy"/>
                <a:sym typeface="Avenir Heavy"/>
              </a:rPr>
              <a:t>to the touching, and</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(5)	(A) does </a:t>
            </a:r>
            <a:r>
              <a:rPr lang="en-GB" sz="3023" kern="0" dirty="0">
                <a:solidFill>
                  <a:srgbClr val="FF0000"/>
                </a:solidFill>
                <a:latin typeface="Avenir Heavy"/>
                <a:sym typeface="Avenir Heavy"/>
              </a:rPr>
              <a:t>not reasonably </a:t>
            </a:r>
            <a:r>
              <a:rPr lang="en-GB" sz="3023" kern="0" dirty="0">
                <a:solidFill>
                  <a:srgbClr val="314764"/>
                </a:solidFill>
                <a:latin typeface="Avenir Heavy"/>
                <a:sym typeface="Avenir Heavy"/>
              </a:rPr>
              <a:t>believe that (B) consents.</a:t>
            </a:r>
          </a:p>
        </p:txBody>
      </p:sp>
    </p:spTree>
    <p:extLst>
      <p:ext uri="{BB962C8B-B14F-4D97-AF65-F5344CB8AC3E}">
        <p14:creationId xmlns:p14="http://schemas.microsoft.com/office/powerpoint/2010/main" val="27115990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452373"/>
            <a:ext cx="4766055" cy="600075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fontAlgn="base">
              <a:spcBef>
                <a:spcPct val="0"/>
              </a:spcBef>
              <a:spcAft>
                <a:spcPct val="0"/>
              </a:spcAft>
              <a:defRPr/>
            </a:pPr>
            <a:endParaRPr lang="en-US" sz="1350">
              <a:solidFill>
                <a:prstClr val="white"/>
              </a:solidFill>
              <a:latin typeface="Calibri"/>
              <a:sym typeface="Avenir Heavy"/>
            </a:endParaRPr>
          </a:p>
        </p:txBody>
      </p:sp>
      <p:pic>
        <p:nvPicPr>
          <p:cNvPr id="17" name="Picture 11">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4286"/>
          <a:stretch/>
        </p:blipFill>
        <p:spPr>
          <a:xfrm>
            <a:off x="0" y="387399"/>
            <a:ext cx="9144000" cy="6083203"/>
          </a:xfrm>
          <a:prstGeom prst="rect">
            <a:avLst/>
          </a:prstGeom>
        </p:spPr>
      </p:pic>
      <p:sp>
        <p:nvSpPr>
          <p:cNvPr id="2" name="TextBox 1"/>
          <p:cNvSpPr txBox="1"/>
          <p:nvPr/>
        </p:nvSpPr>
        <p:spPr>
          <a:xfrm>
            <a:off x="114790" y="1716104"/>
            <a:ext cx="4320051" cy="3053242"/>
          </a:xfrm>
          <a:prstGeom prst="rect">
            <a:avLst/>
          </a:prstGeom>
        </p:spPr>
        <p:txBody>
          <a:bodyPr vert="horz" lIns="91440" tIns="45720" rIns="91440" bIns="45720" rtlCol="0" anchor="t">
            <a:normAutofit fontScale="92500" lnSpcReduction="20000"/>
          </a:bodyPr>
          <a:lstStyle/>
          <a:p>
            <a:pPr defTabSz="914353" fontAlgn="base">
              <a:lnSpc>
                <a:spcPct val="90000"/>
              </a:lnSpc>
              <a:spcBef>
                <a:spcPct val="0"/>
              </a:spcBef>
              <a:spcAft>
                <a:spcPts val="600"/>
              </a:spcAft>
              <a:defRPr/>
            </a:pPr>
            <a:r>
              <a:rPr lang="en-US" sz="1600" dirty="0">
                <a:solidFill>
                  <a:srgbClr val="FFFFFF"/>
                </a:solidFill>
                <a:latin typeface="Calibri"/>
                <a:cs typeface="Times New Roman" pitchFamily="18" charset="0"/>
                <a:sym typeface="Avenir Heavy"/>
              </a:rPr>
              <a:t>“</a:t>
            </a:r>
            <a:r>
              <a:rPr lang="en-US" sz="3900" dirty="0">
                <a:solidFill>
                  <a:srgbClr val="FFFFFF"/>
                </a:solidFill>
                <a:latin typeface="Calibri"/>
                <a:cs typeface="Times New Roman" pitchFamily="18" charset="0"/>
                <a:sym typeface="Avenir Heavy"/>
              </a:rPr>
              <a:t>Consent”</a:t>
            </a:r>
          </a:p>
          <a:p>
            <a:pPr defTabSz="914353" fontAlgn="base">
              <a:lnSpc>
                <a:spcPct val="90000"/>
              </a:lnSpc>
              <a:spcBef>
                <a:spcPct val="0"/>
              </a:spcBef>
              <a:spcAft>
                <a:spcPts val="600"/>
              </a:spcAft>
              <a:defRPr/>
            </a:pPr>
            <a:endParaRPr lang="en-US" sz="3900" dirty="0">
              <a:solidFill>
                <a:srgbClr val="FFFFFF"/>
              </a:solidFill>
              <a:latin typeface="Calibri"/>
              <a:cs typeface="Times New Roman" pitchFamily="18" charset="0"/>
              <a:sym typeface="Avenir Heavy"/>
            </a:endParaRPr>
          </a:p>
          <a:p>
            <a:pPr defTabSz="914353" fontAlgn="base">
              <a:lnSpc>
                <a:spcPct val="90000"/>
              </a:lnSpc>
              <a:spcBef>
                <a:spcPct val="0"/>
              </a:spcBef>
              <a:spcAft>
                <a:spcPts val="600"/>
              </a:spcAft>
              <a:defRPr/>
            </a:pPr>
            <a:r>
              <a:rPr lang="en-US" sz="3900" dirty="0">
                <a:solidFill>
                  <a:srgbClr val="FFFFFF"/>
                </a:solidFill>
                <a:latin typeface="Calibri"/>
                <a:cs typeface="Times New Roman" pitchFamily="18" charset="0"/>
                <a:sym typeface="Avenir Heavy"/>
              </a:rPr>
              <a:t>A person consents if he/she </a:t>
            </a:r>
            <a:r>
              <a:rPr lang="en-US" sz="3900" b="1" dirty="0">
                <a:solidFill>
                  <a:srgbClr val="FF0000"/>
                </a:solidFill>
                <a:latin typeface="Calibri"/>
                <a:cs typeface="Times New Roman" pitchFamily="18" charset="0"/>
                <a:sym typeface="Avenir Heavy"/>
              </a:rPr>
              <a:t>agrees</a:t>
            </a:r>
            <a:r>
              <a:rPr lang="en-US" sz="3900" dirty="0">
                <a:solidFill>
                  <a:srgbClr val="FFFFFF"/>
                </a:solidFill>
                <a:latin typeface="Calibri"/>
                <a:cs typeface="Times New Roman" pitchFamily="18" charset="0"/>
                <a:sym typeface="Avenir Heavy"/>
              </a:rPr>
              <a:t> by </a:t>
            </a:r>
            <a:r>
              <a:rPr lang="en-US" sz="3900" b="1" dirty="0">
                <a:solidFill>
                  <a:srgbClr val="FF0000"/>
                </a:solidFill>
                <a:latin typeface="Calibri"/>
                <a:cs typeface="Times New Roman" pitchFamily="18" charset="0"/>
                <a:sym typeface="Avenir Heavy"/>
              </a:rPr>
              <a:t>choice</a:t>
            </a:r>
            <a:r>
              <a:rPr lang="en-US" sz="3900" dirty="0">
                <a:solidFill>
                  <a:srgbClr val="FFFFFF"/>
                </a:solidFill>
                <a:latin typeface="Calibri"/>
                <a:cs typeface="Times New Roman" pitchFamily="18" charset="0"/>
                <a:sym typeface="Avenir Heavy"/>
              </a:rPr>
              <a:t>, and has the </a:t>
            </a:r>
            <a:r>
              <a:rPr lang="en-US" sz="3900" b="1" dirty="0">
                <a:solidFill>
                  <a:srgbClr val="FF0000"/>
                </a:solidFill>
                <a:latin typeface="Calibri"/>
                <a:cs typeface="Times New Roman" pitchFamily="18" charset="0"/>
                <a:sym typeface="Avenir Heavy"/>
              </a:rPr>
              <a:t>freedom</a:t>
            </a:r>
            <a:r>
              <a:rPr lang="en-US" sz="3900" dirty="0">
                <a:solidFill>
                  <a:srgbClr val="FFFFFF"/>
                </a:solidFill>
                <a:latin typeface="Calibri"/>
                <a:cs typeface="Times New Roman" pitchFamily="18" charset="0"/>
                <a:sym typeface="Avenir Heavy"/>
              </a:rPr>
              <a:t> and </a:t>
            </a:r>
            <a:r>
              <a:rPr lang="en-US" sz="3900" b="1" dirty="0">
                <a:solidFill>
                  <a:srgbClr val="FF0000"/>
                </a:solidFill>
                <a:latin typeface="Calibri"/>
                <a:cs typeface="Times New Roman" pitchFamily="18" charset="0"/>
                <a:sym typeface="Avenir Heavy"/>
              </a:rPr>
              <a:t>capacity</a:t>
            </a:r>
            <a:r>
              <a:rPr lang="en-US" sz="3900" dirty="0">
                <a:solidFill>
                  <a:srgbClr val="FFFFFF"/>
                </a:solidFill>
                <a:latin typeface="Calibri"/>
                <a:cs typeface="Times New Roman" pitchFamily="18" charset="0"/>
                <a:sym typeface="Avenir Heavy"/>
              </a:rPr>
              <a:t> to make that choice.</a:t>
            </a:r>
          </a:p>
        </p:txBody>
      </p:sp>
      <p:pic>
        <p:nvPicPr>
          <p:cNvPr id="5" name="Picture 4">
            <a:extLst>
              <a:ext uri="{FF2B5EF4-FFF2-40B4-BE49-F238E27FC236}">
                <a16:creationId xmlns:a16="http://schemas.microsoft.com/office/drawing/2014/main" id="{1CA8E32A-7084-405B-BC32-8C181B529C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75819" y="1021081"/>
            <a:ext cx="3762989" cy="4701540"/>
          </a:xfrm>
          <a:prstGeom prst="rect">
            <a:avLst/>
          </a:prstGeom>
          <a:ln w="9525">
            <a:noFill/>
          </a:ln>
        </p:spPr>
      </p:pic>
    </p:spTree>
    <p:extLst>
      <p:ext uri="{BB962C8B-B14F-4D97-AF65-F5344CB8AC3E}">
        <p14:creationId xmlns:p14="http://schemas.microsoft.com/office/powerpoint/2010/main" val="76368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3D2B-A5EB-4131-9F97-EDC22292B45C}"/>
              </a:ext>
            </a:extLst>
          </p:cNvPr>
          <p:cNvSpPr>
            <a:spLocks noGrp="1"/>
          </p:cNvSpPr>
          <p:nvPr>
            <p:ph type="title"/>
          </p:nvPr>
        </p:nvSpPr>
        <p:spPr/>
        <p:txBody>
          <a:bodyPr>
            <a:normAutofit fontScale="90000"/>
          </a:bodyPr>
          <a:lstStyle/>
          <a:p>
            <a:r>
              <a:rPr lang="en-GB" dirty="0"/>
              <a:t>Consent under 13’s</a:t>
            </a:r>
          </a:p>
        </p:txBody>
      </p:sp>
      <p:sp>
        <p:nvSpPr>
          <p:cNvPr id="3" name="Text Placeholder 2">
            <a:extLst>
              <a:ext uri="{FF2B5EF4-FFF2-40B4-BE49-F238E27FC236}">
                <a16:creationId xmlns:a16="http://schemas.microsoft.com/office/drawing/2014/main" id="{37F9A673-8E1E-4A1F-92C4-387E07952482}"/>
              </a:ext>
            </a:extLst>
          </p:cNvPr>
          <p:cNvSpPr>
            <a:spLocks noGrp="1"/>
          </p:cNvSpPr>
          <p:nvPr>
            <p:ph type="body" idx="1"/>
          </p:nvPr>
        </p:nvSpPr>
        <p:spPr/>
        <p:txBody>
          <a:bodyPr>
            <a:normAutofit/>
          </a:bodyPr>
          <a:lstStyle/>
          <a:p>
            <a:r>
              <a:rPr lang="en-GB" sz="3200" dirty="0"/>
              <a:t>Under-13’s can’t consent to sexual activity</a:t>
            </a:r>
          </a:p>
          <a:p>
            <a:endParaRPr lang="en-GB" sz="3200" dirty="0"/>
          </a:p>
          <a:p>
            <a:r>
              <a:rPr lang="en-GB" sz="3200" dirty="0"/>
              <a:t>Age of consent is 16</a:t>
            </a:r>
          </a:p>
          <a:p>
            <a:endParaRPr lang="en-GB" sz="3200" dirty="0"/>
          </a:p>
          <a:p>
            <a:r>
              <a:rPr lang="en-GB" sz="3200" dirty="0"/>
              <a:t>Sexual intercourse without consent is rape</a:t>
            </a:r>
          </a:p>
          <a:p>
            <a:endParaRPr lang="en-GB" sz="3200" dirty="0"/>
          </a:p>
          <a:p>
            <a:r>
              <a:rPr lang="en-GB" sz="3200" dirty="0"/>
              <a:t>Making and sharing sexual images of under 18’s is illegal</a:t>
            </a:r>
          </a:p>
        </p:txBody>
      </p:sp>
    </p:spTree>
    <p:extLst>
      <p:ext uri="{BB962C8B-B14F-4D97-AF65-F5344CB8AC3E}">
        <p14:creationId xmlns:p14="http://schemas.microsoft.com/office/powerpoint/2010/main" val="108063623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F5E0-AF29-4224-9A9F-195E4E86ACF3}"/>
              </a:ext>
            </a:extLst>
          </p:cNvPr>
          <p:cNvSpPr>
            <a:spLocks noGrp="1"/>
          </p:cNvSpPr>
          <p:nvPr>
            <p:ph type="title"/>
          </p:nvPr>
        </p:nvSpPr>
        <p:spPr/>
        <p:txBody>
          <a:bodyPr>
            <a:normAutofit fontScale="90000"/>
          </a:bodyPr>
          <a:lstStyle/>
          <a:p>
            <a:r>
              <a:rPr lang="en-GB" dirty="0"/>
              <a:t>Peer on Peer Abuse (part 5 KCSIE 2021</a:t>
            </a:r>
          </a:p>
        </p:txBody>
      </p:sp>
      <p:sp>
        <p:nvSpPr>
          <p:cNvPr id="3" name="Text Placeholder 2">
            <a:extLst>
              <a:ext uri="{FF2B5EF4-FFF2-40B4-BE49-F238E27FC236}">
                <a16:creationId xmlns:a16="http://schemas.microsoft.com/office/drawing/2014/main" id="{CD8BE4FA-C143-4845-AFDC-4FAA4822734B}"/>
              </a:ext>
            </a:extLst>
          </p:cNvPr>
          <p:cNvSpPr>
            <a:spLocks noGrp="1"/>
          </p:cNvSpPr>
          <p:nvPr>
            <p:ph type="body" idx="1"/>
          </p:nvPr>
        </p:nvSpPr>
        <p:spPr>
          <a:xfrm>
            <a:off x="482343" y="1608041"/>
            <a:ext cx="8482145" cy="4769047"/>
          </a:xfrm>
        </p:spPr>
        <p:txBody>
          <a:bodyPr>
            <a:normAutofit/>
          </a:bodyPr>
          <a:lstStyle/>
          <a:p>
            <a:r>
              <a:rPr lang="en-GB" sz="2400" b="1" dirty="0"/>
              <a:t>All staff should be aware of the importance of:-</a:t>
            </a:r>
          </a:p>
          <a:p>
            <a:endParaRPr lang="en-GB" sz="2400" dirty="0"/>
          </a:p>
          <a:p>
            <a:r>
              <a:rPr lang="en-GB" sz="2400" dirty="0"/>
              <a:t>The starting point regarding any report should always be that there is a zero tolerance approach to sexual violence and sexual harassment and it is never acceptable and it will not be tolerated.</a:t>
            </a:r>
          </a:p>
          <a:p>
            <a:endParaRPr lang="en-GB" sz="2400" dirty="0"/>
          </a:p>
          <a:p>
            <a:r>
              <a:rPr lang="en-GB" sz="2400" dirty="0"/>
              <a:t>It is especially important not to pass off any sexual violence or sexual harassment as </a:t>
            </a:r>
            <a:r>
              <a:rPr lang="en-GB" sz="2400" b="1" dirty="0"/>
              <a:t>“banter”, “just having a laugh”, “part of growing up” or “boys being boys” </a:t>
            </a:r>
            <a:r>
              <a:rPr lang="en-GB" sz="2400" dirty="0"/>
              <a:t>as this can lead to a culture of unacceptable behaviours and an unsafe environment for children.</a:t>
            </a:r>
          </a:p>
          <a:p>
            <a:endParaRPr lang="en-GB" sz="2400" dirty="0"/>
          </a:p>
          <a:p>
            <a:r>
              <a:rPr lang="en-GB" sz="2400" b="1" dirty="0"/>
              <a:t>Dismissing or tolerating such behaviours risks normalising them.</a:t>
            </a:r>
          </a:p>
        </p:txBody>
      </p:sp>
    </p:spTree>
    <p:extLst>
      <p:ext uri="{BB962C8B-B14F-4D97-AF65-F5344CB8AC3E}">
        <p14:creationId xmlns:p14="http://schemas.microsoft.com/office/powerpoint/2010/main" val="28093348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BC42407-690D-4AD6-8040-4889BC4DCA67}"/>
              </a:ext>
            </a:extLst>
          </p:cNvPr>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defTabSz="410730" eaLnBrk="1" fontAlgn="auto" hangingPunct="1">
              <a:spcBef>
                <a:spcPts val="0"/>
              </a:spcBef>
              <a:spcAft>
                <a:spcPts val="0"/>
              </a:spcAft>
              <a:defRPr/>
            </a:pPr>
            <a:r>
              <a:rPr lang="en-GB" altLang="en-US" sz="3600" b="1" dirty="0">
                <a:solidFill>
                  <a:schemeClr val="bg1"/>
                </a:solidFill>
                <a:latin typeface="Tahoma" panose="020B0604030504040204" pitchFamily="34" charset="0"/>
                <a:cs typeface="Tahoma" panose="020B0604030504040204" pitchFamily="34" charset="0"/>
              </a:rPr>
              <a:t>Legislation, Guidance and Procedure</a:t>
            </a:r>
          </a:p>
        </p:txBody>
      </p:sp>
      <p:pic>
        <p:nvPicPr>
          <p:cNvPr id="5" name="Picture 4">
            <a:extLst>
              <a:ext uri="{FF2B5EF4-FFF2-40B4-BE49-F238E27FC236}">
                <a16:creationId xmlns:a16="http://schemas.microsoft.com/office/drawing/2014/main" id="{D6CE3391-24E0-4A4A-B6D1-20DB57E07CF5}"/>
              </a:ext>
            </a:extLst>
          </p:cNvPr>
          <p:cNvPicPr>
            <a:picLocks noChangeAspect="1"/>
          </p:cNvPicPr>
          <p:nvPr/>
        </p:nvPicPr>
        <p:blipFill>
          <a:blip r:embed="rId3"/>
          <a:stretch>
            <a:fillRect/>
          </a:stretch>
        </p:blipFill>
        <p:spPr>
          <a:xfrm>
            <a:off x="2224088" y="5323224"/>
            <a:ext cx="5864098" cy="1303133"/>
          </a:xfrm>
          <a:prstGeom prst="rect">
            <a:avLst/>
          </a:prstGeom>
        </p:spPr>
      </p:pic>
      <p:pic>
        <p:nvPicPr>
          <p:cNvPr id="9" name="Picture 2">
            <a:extLst>
              <a:ext uri="{FF2B5EF4-FFF2-40B4-BE49-F238E27FC236}">
                <a16:creationId xmlns:a16="http://schemas.microsoft.com/office/drawing/2014/main" id="{512FC00F-DBCB-4137-A678-C822DC4848A4}"/>
              </a:ext>
            </a:extLst>
          </p:cNvPr>
          <p:cNvPicPr>
            <a:picLocks noChangeAspect="1" noChangeArrowheads="1"/>
          </p:cNvPicPr>
          <p:nvPr/>
        </p:nvPicPr>
        <p:blipFill>
          <a:blip r:embed="rId4"/>
          <a:stretch>
            <a:fillRect/>
          </a:stretch>
        </p:blipFill>
        <p:spPr bwMode="auto">
          <a:xfrm>
            <a:off x="2123728" y="1379817"/>
            <a:ext cx="2076450" cy="3160712"/>
          </a:xfrm>
          <a:prstGeom prst="rect">
            <a:avLst/>
          </a:prstGeom>
          <a:noFill/>
          <a:ln w="25400">
            <a:solidFill>
              <a:schemeClr val="tx1"/>
            </a:solidFill>
          </a:ln>
          <a:effectLst>
            <a:outerShdw blurRad="50800" dist="152400" dir="8100000" algn="tr" rotWithShape="0">
              <a:prstClr val="black">
                <a:alpha val="40000"/>
              </a:prstClr>
            </a:outerShdw>
          </a:effectLst>
        </p:spPr>
      </p:pic>
      <p:pic>
        <p:nvPicPr>
          <p:cNvPr id="2" name="Picture 1">
            <a:extLst>
              <a:ext uri="{FF2B5EF4-FFF2-40B4-BE49-F238E27FC236}">
                <a16:creationId xmlns:a16="http://schemas.microsoft.com/office/drawing/2014/main" id="{106E6C94-B52F-41DA-8D51-FC4985A9AD0B}"/>
              </a:ext>
            </a:extLst>
          </p:cNvPr>
          <p:cNvPicPr>
            <a:picLocks noChangeAspect="1"/>
          </p:cNvPicPr>
          <p:nvPr/>
        </p:nvPicPr>
        <p:blipFill>
          <a:blip r:embed="rId5"/>
          <a:stretch>
            <a:fillRect/>
          </a:stretch>
        </p:blipFill>
        <p:spPr>
          <a:xfrm>
            <a:off x="4010025" y="1577975"/>
            <a:ext cx="2387600" cy="3671887"/>
          </a:xfrm>
          <a:prstGeom prst="rect">
            <a:avLst/>
          </a:prstGeom>
          <a:ln w="28575">
            <a:solidFill>
              <a:schemeClr val="accent1"/>
            </a:solidFill>
          </a:ln>
          <a:effectLst>
            <a:outerShdw blurRad="50800" dist="152400" dir="8100000" algn="tr" rotWithShape="0">
              <a:prstClr val="black">
                <a:alpha val="40000"/>
              </a:prstClr>
            </a:outerShdw>
          </a:effectLst>
        </p:spPr>
      </p:pic>
      <p:sp>
        <p:nvSpPr>
          <p:cNvPr id="3" name="TextBox 2">
            <a:extLst>
              <a:ext uri="{FF2B5EF4-FFF2-40B4-BE49-F238E27FC236}">
                <a16:creationId xmlns:a16="http://schemas.microsoft.com/office/drawing/2014/main" id="{1890C4CF-6E0A-4CD2-95D0-C58356D3E592}"/>
              </a:ext>
            </a:extLst>
          </p:cNvPr>
          <p:cNvSpPr txBox="1"/>
          <p:nvPr/>
        </p:nvSpPr>
        <p:spPr>
          <a:xfrm>
            <a:off x="4063937" y="4406468"/>
            <a:ext cx="2184400" cy="369332"/>
          </a:xfrm>
          <a:prstGeom prst="rect">
            <a:avLst/>
          </a:prstGeom>
          <a:solidFill>
            <a:schemeClr val="accent3"/>
          </a:solidFill>
        </p:spPr>
        <p:txBody>
          <a:bodyPr>
            <a:spAutoFit/>
          </a:bodyPr>
          <a:lstStyle/>
          <a:p>
            <a:pPr marL="0" marR="0" lvl="0" indent="0" algn="ctr" defTabSz="914353"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314764"/>
                </a:solidFill>
                <a:effectLst/>
                <a:uLnTx/>
                <a:uFillTx/>
                <a:latin typeface="Arial" panose="020B0604020202020204" pitchFamily="34" charset="0"/>
                <a:ea typeface="ＭＳ Ｐゴシック" panose="020B0600070205080204" pitchFamily="34" charset="-128"/>
                <a:sym typeface="Avenir Heavy"/>
              </a:rPr>
              <a:t>September 2021</a:t>
            </a:r>
          </a:p>
        </p:txBody>
      </p:sp>
      <p:sp>
        <p:nvSpPr>
          <p:cNvPr id="126985" name="TextBox 3">
            <a:extLst>
              <a:ext uri="{FF2B5EF4-FFF2-40B4-BE49-F238E27FC236}">
                <a16:creationId xmlns:a16="http://schemas.microsoft.com/office/drawing/2014/main" id="{C6C60C5F-DC44-4AA1-87AD-2A882241A521}"/>
              </a:ext>
            </a:extLst>
          </p:cNvPr>
          <p:cNvSpPr txBox="1">
            <a:spLocks noChangeArrowheads="1"/>
          </p:cNvSpPr>
          <p:nvPr/>
        </p:nvSpPr>
        <p:spPr bwMode="auto">
          <a:xfrm>
            <a:off x="2224088" y="3659976"/>
            <a:ext cx="143986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353"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314764"/>
                </a:solidFill>
                <a:effectLst/>
                <a:uLnTx/>
                <a:uFillTx/>
                <a:latin typeface="Arial" panose="020B0604020202020204" pitchFamily="34" charset="0"/>
                <a:ea typeface="ＭＳ Ｐゴシック" panose="020B0600070205080204" pitchFamily="34" charset="-128"/>
                <a:sym typeface="Avenir Heavy"/>
              </a:rPr>
              <a:t>July 2018</a:t>
            </a:r>
          </a:p>
        </p:txBody>
      </p:sp>
      <p:pic>
        <p:nvPicPr>
          <p:cNvPr id="8" name="Picture 7">
            <a:extLst>
              <a:ext uri="{FF2B5EF4-FFF2-40B4-BE49-F238E27FC236}">
                <a16:creationId xmlns:a16="http://schemas.microsoft.com/office/drawing/2014/main" id="{F2F4FEB9-3E7A-4B9D-B1CA-6F162E0B412E}"/>
              </a:ext>
            </a:extLst>
          </p:cNvPr>
          <p:cNvPicPr>
            <a:picLocks noChangeAspect="1"/>
          </p:cNvPicPr>
          <p:nvPr/>
        </p:nvPicPr>
        <p:blipFill>
          <a:blip r:embed="rId6"/>
          <a:stretch>
            <a:fillRect/>
          </a:stretch>
        </p:blipFill>
        <p:spPr>
          <a:xfrm>
            <a:off x="6517736" y="1000416"/>
            <a:ext cx="2524210" cy="4073439"/>
          </a:xfrm>
          <a:prstGeom prst="rect">
            <a:avLst/>
          </a:prstGeom>
        </p:spPr>
      </p:pic>
      <p:pic>
        <p:nvPicPr>
          <p:cNvPr id="6" name="Picture 5">
            <a:extLst>
              <a:ext uri="{FF2B5EF4-FFF2-40B4-BE49-F238E27FC236}">
                <a16:creationId xmlns:a16="http://schemas.microsoft.com/office/drawing/2014/main" id="{6B4E1CE6-AEEA-401C-B7B7-A74C9A55573D}"/>
              </a:ext>
            </a:extLst>
          </p:cNvPr>
          <p:cNvPicPr>
            <a:picLocks noChangeAspect="1"/>
          </p:cNvPicPr>
          <p:nvPr/>
        </p:nvPicPr>
        <p:blipFill>
          <a:blip r:embed="rId7"/>
          <a:stretch>
            <a:fillRect/>
          </a:stretch>
        </p:blipFill>
        <p:spPr>
          <a:xfrm>
            <a:off x="131263" y="2060848"/>
            <a:ext cx="2092825" cy="3091148"/>
          </a:xfrm>
          <a:prstGeom prst="rect">
            <a:avLst/>
          </a:prstGeom>
        </p:spPr>
      </p:pic>
    </p:spTree>
    <p:extLst>
      <p:ext uri="{BB962C8B-B14F-4D97-AF65-F5344CB8AC3E}">
        <p14:creationId xmlns:p14="http://schemas.microsoft.com/office/powerpoint/2010/main" val="327271395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434F-377C-4DDA-937F-80810BC4636A}"/>
              </a:ext>
            </a:extLst>
          </p:cNvPr>
          <p:cNvSpPr>
            <a:spLocks noGrp="1"/>
          </p:cNvSpPr>
          <p:nvPr>
            <p:ph type="title"/>
          </p:nvPr>
        </p:nvSpPr>
        <p:spPr/>
        <p:txBody>
          <a:bodyPr>
            <a:normAutofit fontScale="90000"/>
          </a:bodyPr>
          <a:lstStyle/>
          <a:p>
            <a:r>
              <a:rPr lang="en-GB" dirty="0"/>
              <a:t>Harmful Sexual Behaviours - HSB</a:t>
            </a:r>
          </a:p>
        </p:txBody>
      </p:sp>
      <p:sp>
        <p:nvSpPr>
          <p:cNvPr id="3" name="Text Placeholder 2">
            <a:extLst>
              <a:ext uri="{FF2B5EF4-FFF2-40B4-BE49-F238E27FC236}">
                <a16:creationId xmlns:a16="http://schemas.microsoft.com/office/drawing/2014/main" id="{31A5C531-EEEA-4680-B84A-AAE3A3BE42BE}"/>
              </a:ext>
            </a:extLst>
          </p:cNvPr>
          <p:cNvSpPr>
            <a:spLocks noGrp="1"/>
          </p:cNvSpPr>
          <p:nvPr>
            <p:ph type="body" idx="1"/>
          </p:nvPr>
        </p:nvSpPr>
        <p:spPr>
          <a:xfrm>
            <a:off x="482343" y="1608041"/>
            <a:ext cx="8390070" cy="4769047"/>
          </a:xfrm>
        </p:spPr>
        <p:txBody>
          <a:bodyPr>
            <a:normAutofit/>
          </a:bodyPr>
          <a:lstStyle/>
          <a:p>
            <a:r>
              <a:rPr lang="en-GB" sz="3200" dirty="0"/>
              <a:t>Examples include:</a:t>
            </a:r>
          </a:p>
          <a:p>
            <a:endParaRPr lang="en-GB" sz="3200" dirty="0"/>
          </a:p>
          <a:p>
            <a:pPr marL="457200" indent="-457200">
              <a:buFont typeface="Arial" panose="020B0604020202020204" pitchFamily="34" charset="0"/>
              <a:buChar char="•"/>
            </a:pPr>
            <a:r>
              <a:rPr lang="en-GB" sz="3200" dirty="0"/>
              <a:t>Touching the genitals of other young people</a:t>
            </a:r>
          </a:p>
          <a:p>
            <a:pPr marL="457200" indent="-457200">
              <a:buFont typeface="Arial" panose="020B0604020202020204" pitchFamily="34" charset="0"/>
              <a:buChar char="•"/>
            </a:pPr>
            <a:r>
              <a:rPr lang="en-GB" sz="3200" dirty="0"/>
              <a:t>Forcing other into sexual activity</a:t>
            </a:r>
          </a:p>
          <a:p>
            <a:pPr marL="457200" indent="-457200">
              <a:buFont typeface="Arial" panose="020B0604020202020204" pitchFamily="34" charset="0"/>
              <a:buChar char="•"/>
            </a:pPr>
            <a:r>
              <a:rPr lang="en-GB" sz="3200" dirty="0"/>
              <a:t>Exposing themselves or masturbating in public</a:t>
            </a:r>
          </a:p>
          <a:p>
            <a:pPr marL="457200" indent="-457200">
              <a:buFont typeface="Arial" panose="020B0604020202020204" pitchFamily="34" charset="0"/>
              <a:buChar char="•"/>
            </a:pPr>
            <a:r>
              <a:rPr lang="en-GB" sz="3200" dirty="0"/>
              <a:t>Sexually explicit talk to or touching of younger children</a:t>
            </a:r>
          </a:p>
        </p:txBody>
      </p:sp>
    </p:spTree>
    <p:extLst>
      <p:ext uri="{BB962C8B-B14F-4D97-AF65-F5344CB8AC3E}">
        <p14:creationId xmlns:p14="http://schemas.microsoft.com/office/powerpoint/2010/main" val="20634287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9FA1-8726-4083-9D8D-0D54CAF26BA9}"/>
              </a:ext>
            </a:extLst>
          </p:cNvPr>
          <p:cNvSpPr>
            <a:spLocks noGrp="1"/>
          </p:cNvSpPr>
          <p:nvPr>
            <p:ph type="title"/>
          </p:nvPr>
        </p:nvSpPr>
        <p:spPr/>
        <p:txBody>
          <a:bodyPr>
            <a:normAutofit fontScale="90000"/>
          </a:bodyPr>
          <a:lstStyle/>
          <a:p>
            <a:r>
              <a:rPr lang="en-GB" dirty="0"/>
              <a:t>HSB – A continuum of behaviours</a:t>
            </a:r>
          </a:p>
        </p:txBody>
      </p:sp>
      <p:sp>
        <p:nvSpPr>
          <p:cNvPr id="3" name="Text Placeholder 2">
            <a:extLst>
              <a:ext uri="{FF2B5EF4-FFF2-40B4-BE49-F238E27FC236}">
                <a16:creationId xmlns:a16="http://schemas.microsoft.com/office/drawing/2014/main" id="{2384E38D-4331-40F5-BA17-4932A808063C}"/>
              </a:ext>
            </a:extLst>
          </p:cNvPr>
          <p:cNvSpPr>
            <a:spLocks noGrp="1"/>
          </p:cNvSpPr>
          <p:nvPr>
            <p:ph type="body" idx="1"/>
          </p:nvPr>
        </p:nvSpPr>
        <p:spPr/>
        <p:txBody>
          <a:bodyPr/>
          <a:lstStyle/>
          <a:p>
            <a:r>
              <a:rPr lang="en-GB" sz="2400" b="1" dirty="0"/>
              <a:t>It is vital for professionals to distinguish normal from abnormal sexual behaviours. A child’s sexual behaviour should be considered abnormal if it:</a:t>
            </a:r>
          </a:p>
          <a:p>
            <a:endParaRPr lang="en-GB" dirty="0"/>
          </a:p>
          <a:p>
            <a:pPr marL="285750" indent="-285750">
              <a:buFont typeface="Arial" panose="020B0604020202020204" pitchFamily="34" charset="0"/>
              <a:buChar char="•"/>
            </a:pPr>
            <a:r>
              <a:rPr lang="en-GB" sz="2000" dirty="0"/>
              <a:t>Occurs at a frequency greater than would be developmentally expected.</a:t>
            </a:r>
          </a:p>
          <a:p>
            <a:pPr marL="285750" indent="-285750">
              <a:buFont typeface="Arial" panose="020B0604020202020204" pitchFamily="34" charset="0"/>
              <a:buChar char="•"/>
            </a:pPr>
            <a:r>
              <a:rPr lang="en-GB" sz="2000" dirty="0"/>
              <a:t>Interferes with the child’s development</a:t>
            </a:r>
          </a:p>
          <a:p>
            <a:pPr marL="285750" indent="-285750">
              <a:buFont typeface="Arial" panose="020B0604020202020204" pitchFamily="34" charset="0"/>
              <a:buChar char="•"/>
            </a:pPr>
            <a:r>
              <a:rPr lang="en-GB" sz="2000" dirty="0"/>
              <a:t>Occurs with coercion, intimidation, or force</a:t>
            </a:r>
          </a:p>
          <a:p>
            <a:pPr marL="285750" indent="-285750">
              <a:buFont typeface="Arial" panose="020B0604020202020204" pitchFamily="34" charset="0"/>
              <a:buChar char="•"/>
            </a:pPr>
            <a:r>
              <a:rPr lang="en-GB" sz="2000" dirty="0"/>
              <a:t>Is associated with emotional distress</a:t>
            </a:r>
          </a:p>
          <a:p>
            <a:pPr marL="285750" indent="-285750">
              <a:buFont typeface="Arial" panose="020B0604020202020204" pitchFamily="34" charset="0"/>
              <a:buChar char="•"/>
            </a:pPr>
            <a:r>
              <a:rPr lang="en-GB" sz="2000" dirty="0"/>
              <a:t>Occurs between children of divergent ages or developmental abilities</a:t>
            </a:r>
          </a:p>
          <a:p>
            <a:pPr marL="285750" indent="-285750">
              <a:buFont typeface="Arial" panose="020B0604020202020204" pitchFamily="34" charset="0"/>
              <a:buChar char="•"/>
            </a:pPr>
            <a:r>
              <a:rPr lang="en-GB" sz="2000" dirty="0"/>
              <a:t>Repeatedly recurs in secrecy after intervention by caregivers.</a:t>
            </a:r>
          </a:p>
          <a:p>
            <a:pPr marL="285750" indent="-285750">
              <a:buFont typeface="Arial" panose="020B0604020202020204" pitchFamily="34" charset="0"/>
              <a:buChar char="•"/>
            </a:pPr>
            <a:endParaRPr lang="en-GB" sz="2000" dirty="0"/>
          </a:p>
          <a:p>
            <a:endParaRPr lang="en-GB" sz="2000" dirty="0"/>
          </a:p>
        </p:txBody>
      </p:sp>
    </p:spTree>
    <p:extLst>
      <p:ext uri="{BB962C8B-B14F-4D97-AF65-F5344CB8AC3E}">
        <p14:creationId xmlns:p14="http://schemas.microsoft.com/office/powerpoint/2010/main" val="299607587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E018-95A5-4A11-AF49-60289E8622F6}"/>
              </a:ext>
            </a:extLst>
          </p:cNvPr>
          <p:cNvSpPr>
            <a:spLocks noGrp="1"/>
          </p:cNvSpPr>
          <p:nvPr>
            <p:ph type="title"/>
          </p:nvPr>
        </p:nvSpPr>
        <p:spPr/>
        <p:txBody>
          <a:bodyPr>
            <a:normAutofit fontScale="90000"/>
          </a:bodyPr>
          <a:lstStyle/>
          <a:p>
            <a:r>
              <a:rPr lang="en-GB" dirty="0"/>
              <a:t>Continuum of Sexual Behaviour in Children</a:t>
            </a:r>
          </a:p>
        </p:txBody>
      </p:sp>
      <p:sp>
        <p:nvSpPr>
          <p:cNvPr id="3" name="Text Placeholder 2">
            <a:extLst>
              <a:ext uri="{FF2B5EF4-FFF2-40B4-BE49-F238E27FC236}">
                <a16:creationId xmlns:a16="http://schemas.microsoft.com/office/drawing/2014/main" id="{EDB6595C-CB40-4A39-B12A-503988773AE9}"/>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BFF13769-0D1C-4CEA-B5AA-EA6B6D3AB1A0}"/>
              </a:ext>
            </a:extLst>
          </p:cNvPr>
          <p:cNvPicPr>
            <a:picLocks noChangeAspect="1"/>
          </p:cNvPicPr>
          <p:nvPr/>
        </p:nvPicPr>
        <p:blipFill>
          <a:blip r:embed="rId2"/>
          <a:stretch>
            <a:fillRect/>
          </a:stretch>
        </p:blipFill>
        <p:spPr>
          <a:xfrm>
            <a:off x="0" y="1427938"/>
            <a:ext cx="9144000" cy="5129252"/>
          </a:xfrm>
          <a:prstGeom prst="rect">
            <a:avLst/>
          </a:prstGeom>
        </p:spPr>
      </p:pic>
    </p:spTree>
    <p:extLst>
      <p:ext uri="{BB962C8B-B14F-4D97-AF65-F5344CB8AC3E}">
        <p14:creationId xmlns:p14="http://schemas.microsoft.com/office/powerpoint/2010/main" val="365570383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DF3B-5413-42EB-94C7-5748B9B29323}"/>
              </a:ext>
            </a:extLst>
          </p:cNvPr>
          <p:cNvSpPr>
            <a:spLocks noGrp="1"/>
          </p:cNvSpPr>
          <p:nvPr>
            <p:ph type="title"/>
          </p:nvPr>
        </p:nvSpPr>
        <p:spPr/>
        <p:txBody>
          <a:bodyPr>
            <a:normAutofit fontScale="90000"/>
          </a:bodyPr>
          <a:lstStyle/>
          <a:p>
            <a:r>
              <a:rPr lang="en-GB" dirty="0"/>
              <a:t>Immediate response</a:t>
            </a:r>
          </a:p>
        </p:txBody>
      </p:sp>
      <p:sp>
        <p:nvSpPr>
          <p:cNvPr id="3" name="Text Placeholder 2">
            <a:extLst>
              <a:ext uri="{FF2B5EF4-FFF2-40B4-BE49-F238E27FC236}">
                <a16:creationId xmlns:a16="http://schemas.microsoft.com/office/drawing/2014/main" id="{1A5D15C5-32D2-4168-A16E-1DEEBCF1D4C7}"/>
              </a:ext>
            </a:extLst>
          </p:cNvPr>
          <p:cNvSpPr>
            <a:spLocks noGrp="1"/>
          </p:cNvSpPr>
          <p:nvPr>
            <p:ph type="body" idx="1"/>
          </p:nvPr>
        </p:nvSpPr>
        <p:spPr>
          <a:xfrm>
            <a:off x="482343" y="1608041"/>
            <a:ext cx="8390070" cy="4769047"/>
          </a:xfrm>
        </p:spPr>
        <p:txBody>
          <a:bodyPr/>
          <a:lstStyle/>
          <a:p>
            <a:r>
              <a:rPr lang="en-GB" sz="3600" b="1" dirty="0"/>
              <a:t>Children may well not directly verbalise their abuse to adults:</a:t>
            </a:r>
          </a:p>
          <a:p>
            <a:endParaRPr lang="en-GB" sz="3600" b="1" dirty="0"/>
          </a:p>
          <a:p>
            <a:endParaRPr lang="en-GB" dirty="0"/>
          </a:p>
          <a:p>
            <a:pPr marL="285750" indent="-285750">
              <a:buFont typeface="Arial" panose="020B0604020202020204" pitchFamily="34" charset="0"/>
              <a:buChar char="•"/>
            </a:pPr>
            <a:r>
              <a:rPr lang="en-GB" sz="3200" dirty="0"/>
              <a:t>May be shown in behaviour.</a:t>
            </a:r>
          </a:p>
          <a:p>
            <a:pPr marL="285750" indent="-285750">
              <a:buFont typeface="Arial" panose="020B0604020202020204" pitchFamily="34" charset="0"/>
              <a:buChar char="•"/>
            </a:pPr>
            <a:r>
              <a:rPr lang="en-GB" sz="3200" dirty="0"/>
              <a:t>Information may come from a friend: or</a:t>
            </a:r>
          </a:p>
          <a:p>
            <a:pPr marL="285750" indent="-285750">
              <a:buFont typeface="Arial" panose="020B0604020202020204" pitchFamily="34" charset="0"/>
              <a:buChar char="•"/>
            </a:pPr>
            <a:r>
              <a:rPr lang="en-GB" sz="3200" dirty="0"/>
              <a:t>An overheard conversation.</a:t>
            </a:r>
          </a:p>
        </p:txBody>
      </p:sp>
    </p:spTree>
    <p:extLst>
      <p:ext uri="{BB962C8B-B14F-4D97-AF65-F5344CB8AC3E}">
        <p14:creationId xmlns:p14="http://schemas.microsoft.com/office/powerpoint/2010/main" val="28264106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0931-7C6B-4063-9AC8-400158A3183E}"/>
              </a:ext>
            </a:extLst>
          </p:cNvPr>
          <p:cNvSpPr>
            <a:spLocks noGrp="1"/>
          </p:cNvSpPr>
          <p:nvPr>
            <p:ph type="title"/>
          </p:nvPr>
        </p:nvSpPr>
        <p:spPr/>
        <p:txBody>
          <a:bodyPr>
            <a:normAutofit fontScale="90000"/>
          </a:bodyPr>
          <a:lstStyle/>
          <a:p>
            <a:r>
              <a:rPr lang="en-GB" dirty="0"/>
              <a:t>Immediate response</a:t>
            </a:r>
          </a:p>
        </p:txBody>
      </p:sp>
      <p:sp>
        <p:nvSpPr>
          <p:cNvPr id="3" name="Text Placeholder 2">
            <a:extLst>
              <a:ext uri="{FF2B5EF4-FFF2-40B4-BE49-F238E27FC236}">
                <a16:creationId xmlns:a16="http://schemas.microsoft.com/office/drawing/2014/main" id="{241F05F6-316D-4EE4-B408-84BB9530F927}"/>
              </a:ext>
            </a:extLst>
          </p:cNvPr>
          <p:cNvSpPr>
            <a:spLocks noGrp="1"/>
          </p:cNvSpPr>
          <p:nvPr>
            <p:ph type="body" idx="1"/>
          </p:nvPr>
        </p:nvSpPr>
        <p:spPr>
          <a:xfrm>
            <a:off x="482343" y="1608041"/>
            <a:ext cx="8482145" cy="4769047"/>
          </a:xfrm>
        </p:spPr>
        <p:txBody>
          <a:bodyPr>
            <a:normAutofit fontScale="92500" lnSpcReduction="10000"/>
          </a:bodyPr>
          <a:lstStyle/>
          <a:p>
            <a:pPr marL="285750" indent="-285750">
              <a:buFont typeface="Arial" panose="020B0604020202020204" pitchFamily="34" charset="0"/>
              <a:buChar char="•"/>
            </a:pPr>
            <a:r>
              <a:rPr lang="en-GB" sz="2800" dirty="0"/>
              <a:t>Listening carefully to the child</a:t>
            </a:r>
          </a:p>
          <a:p>
            <a:pPr marL="285750" indent="-285750">
              <a:buFont typeface="Arial" panose="020B0604020202020204" pitchFamily="34" charset="0"/>
              <a:buChar char="•"/>
            </a:pPr>
            <a:r>
              <a:rPr lang="en-GB" sz="2800" dirty="0"/>
              <a:t>Reflecting back, using the child’s language</a:t>
            </a:r>
          </a:p>
          <a:p>
            <a:pPr marL="285750" indent="-285750">
              <a:buFont typeface="Arial" panose="020B0604020202020204" pitchFamily="34" charset="0"/>
              <a:buChar char="•"/>
            </a:pPr>
            <a:r>
              <a:rPr lang="en-GB" sz="2800" dirty="0"/>
              <a:t>Being non-judgmental,</a:t>
            </a:r>
          </a:p>
          <a:p>
            <a:pPr marL="285750" indent="-285750">
              <a:buFont typeface="Arial" panose="020B0604020202020204" pitchFamily="34" charset="0"/>
              <a:buChar char="•"/>
            </a:pPr>
            <a:r>
              <a:rPr lang="en-GB" sz="2800" dirty="0"/>
              <a:t>Clear about boundaries</a:t>
            </a:r>
          </a:p>
          <a:p>
            <a:pPr marL="285750" indent="-285750">
              <a:buFont typeface="Arial" panose="020B0604020202020204" pitchFamily="34" charset="0"/>
              <a:buChar char="•"/>
            </a:pPr>
            <a:r>
              <a:rPr lang="en-GB" sz="2800" dirty="0"/>
              <a:t>Give information about how the report will be progressed.</a:t>
            </a:r>
          </a:p>
          <a:p>
            <a:pPr marL="285750" indent="-285750">
              <a:buFont typeface="Arial" panose="020B0604020202020204" pitchFamily="34" charset="0"/>
              <a:buChar char="•"/>
            </a:pPr>
            <a:r>
              <a:rPr lang="en-GB" sz="2800" dirty="0"/>
              <a:t>Don’t ask leading questions</a:t>
            </a:r>
          </a:p>
          <a:p>
            <a:pPr marL="285750" indent="-285750">
              <a:buFont typeface="Arial" panose="020B0604020202020204" pitchFamily="34" charset="0"/>
              <a:buChar char="•"/>
            </a:pPr>
            <a:r>
              <a:rPr lang="en-GB" sz="2800" dirty="0"/>
              <a:t>Only prompt the child where necessary using open questions, like, where, when, what etc.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r>
              <a:rPr lang="en-GB" sz="1200" dirty="0"/>
              <a:t>Source: KCSIE (2021) </a:t>
            </a:r>
          </a:p>
        </p:txBody>
      </p:sp>
    </p:spTree>
    <p:extLst>
      <p:ext uri="{BB962C8B-B14F-4D97-AF65-F5344CB8AC3E}">
        <p14:creationId xmlns:p14="http://schemas.microsoft.com/office/powerpoint/2010/main" val="202306284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F4DF-EF28-4F37-9B3A-EFB2DF7B5412}"/>
              </a:ext>
            </a:extLst>
          </p:cNvPr>
          <p:cNvSpPr>
            <a:spLocks noGrp="1"/>
          </p:cNvSpPr>
          <p:nvPr>
            <p:ph type="title"/>
          </p:nvPr>
        </p:nvSpPr>
        <p:spPr/>
        <p:txBody>
          <a:bodyPr>
            <a:normAutofit fontScale="90000"/>
          </a:bodyPr>
          <a:lstStyle/>
          <a:p>
            <a:r>
              <a:rPr lang="en-GB" dirty="0"/>
              <a:t>Immediate response</a:t>
            </a:r>
          </a:p>
        </p:txBody>
      </p:sp>
      <p:sp>
        <p:nvSpPr>
          <p:cNvPr id="3" name="Text Placeholder 2">
            <a:extLst>
              <a:ext uri="{FF2B5EF4-FFF2-40B4-BE49-F238E27FC236}">
                <a16:creationId xmlns:a16="http://schemas.microsoft.com/office/drawing/2014/main" id="{4E1E2711-5C87-4E29-BB98-087EC531497F}"/>
              </a:ext>
            </a:extLst>
          </p:cNvPr>
          <p:cNvSpPr>
            <a:spLocks noGrp="1"/>
          </p:cNvSpPr>
          <p:nvPr>
            <p:ph type="body" idx="1"/>
          </p:nvPr>
        </p:nvSpPr>
        <p:spPr>
          <a:xfrm>
            <a:off x="257470" y="1988840"/>
            <a:ext cx="8266121" cy="4769047"/>
          </a:xfrm>
        </p:spPr>
        <p:txBody>
          <a:bodyPr>
            <a:normAutofit lnSpcReduction="10000"/>
          </a:bodyPr>
          <a:lstStyle/>
          <a:p>
            <a:r>
              <a:rPr lang="en-GB" sz="2800" b="1" dirty="0"/>
              <a:t>How the report is dealt with, will affect whether others will come forward in the future.</a:t>
            </a:r>
          </a:p>
          <a:p>
            <a:endParaRPr lang="en-GB" dirty="0"/>
          </a:p>
          <a:p>
            <a:pPr marL="285750" indent="-285750">
              <a:buFont typeface="Arial" panose="020B0604020202020204" pitchFamily="34" charset="0"/>
              <a:buChar char="•"/>
            </a:pPr>
            <a:r>
              <a:rPr lang="en-GB" sz="2400" dirty="0"/>
              <a:t>A child is likely to report to someone they trust – it could be anyone</a:t>
            </a:r>
          </a:p>
          <a:p>
            <a:pPr marL="285750" indent="-285750">
              <a:buFont typeface="Arial" panose="020B0604020202020204" pitchFamily="34" charset="0"/>
              <a:buChar char="•"/>
            </a:pPr>
            <a:r>
              <a:rPr lang="en-GB" sz="2400" dirty="0"/>
              <a:t>Victim must not feel like they’re a nuisance for reporting their concerns.</a:t>
            </a:r>
          </a:p>
          <a:p>
            <a:pPr marL="285750" indent="-285750">
              <a:buFont typeface="Arial" panose="020B0604020202020204" pitchFamily="34" charset="0"/>
              <a:buChar char="•"/>
            </a:pPr>
            <a:r>
              <a:rPr lang="en-GB" sz="2400" dirty="0"/>
              <a:t>They need to feel listened to and be taken seriously</a:t>
            </a:r>
          </a:p>
          <a:p>
            <a:pPr marL="285750" indent="-285750">
              <a:buFont typeface="Arial" panose="020B0604020202020204" pitchFamily="34" charset="0"/>
              <a:buChar char="•"/>
            </a:pPr>
            <a:r>
              <a:rPr lang="en-GB" sz="2400" dirty="0"/>
              <a:t>A written report is essential: record only the facts as reported.</a:t>
            </a:r>
          </a:p>
          <a:p>
            <a:endParaRPr lang="en-GB" dirty="0"/>
          </a:p>
          <a:p>
            <a:endParaRPr lang="en-GB" dirty="0"/>
          </a:p>
          <a:p>
            <a:endParaRPr lang="en-GB" dirty="0"/>
          </a:p>
          <a:p>
            <a:endParaRPr lang="en-GB" dirty="0"/>
          </a:p>
          <a:p>
            <a:endParaRPr lang="en-GB" dirty="0"/>
          </a:p>
          <a:p>
            <a:endParaRPr lang="en-GB" dirty="0"/>
          </a:p>
          <a:p>
            <a:r>
              <a:rPr lang="en-GB" dirty="0"/>
              <a:t>Source: KCSIE (2021)</a:t>
            </a:r>
          </a:p>
        </p:txBody>
      </p:sp>
    </p:spTree>
    <p:extLst>
      <p:ext uri="{BB962C8B-B14F-4D97-AF65-F5344CB8AC3E}">
        <p14:creationId xmlns:p14="http://schemas.microsoft.com/office/powerpoint/2010/main" val="137928867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9852-C668-4B3F-96BC-10EE922FE4D0}"/>
              </a:ext>
            </a:extLst>
          </p:cNvPr>
          <p:cNvSpPr>
            <a:spLocks noGrp="1"/>
          </p:cNvSpPr>
          <p:nvPr>
            <p:ph type="title"/>
          </p:nvPr>
        </p:nvSpPr>
        <p:spPr/>
        <p:txBody>
          <a:bodyPr>
            <a:normAutofit fontScale="90000"/>
          </a:bodyPr>
          <a:lstStyle/>
          <a:p>
            <a:r>
              <a:rPr lang="en-GB" dirty="0"/>
              <a:t>Next Steps</a:t>
            </a:r>
          </a:p>
        </p:txBody>
      </p:sp>
      <p:sp>
        <p:nvSpPr>
          <p:cNvPr id="3" name="Text Placeholder 2">
            <a:extLst>
              <a:ext uri="{FF2B5EF4-FFF2-40B4-BE49-F238E27FC236}">
                <a16:creationId xmlns:a16="http://schemas.microsoft.com/office/drawing/2014/main" id="{CFBE63F5-65AD-4A54-B130-26023B2E08E3}"/>
              </a:ext>
            </a:extLst>
          </p:cNvPr>
          <p:cNvSpPr>
            <a:spLocks noGrp="1"/>
          </p:cNvSpPr>
          <p:nvPr>
            <p:ph type="body" idx="1"/>
          </p:nvPr>
        </p:nvSpPr>
        <p:spPr/>
        <p:txBody>
          <a:bodyPr>
            <a:normAutofit lnSpcReduction="10000"/>
          </a:bodyPr>
          <a:lstStyle/>
          <a:p>
            <a:r>
              <a:rPr lang="en-GB" sz="3600" b="1" dirty="0"/>
              <a:t>Report to the school’s Designated Safeguarding Lead (DSL)</a:t>
            </a:r>
          </a:p>
          <a:p>
            <a:endParaRPr lang="en-GB" sz="3600" dirty="0"/>
          </a:p>
          <a:p>
            <a:r>
              <a:rPr lang="en-GB" sz="3600" dirty="0"/>
              <a:t>DSL will review the report; and then carry out a risk and needs assessment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Source: KCSIE (2021)</a:t>
            </a:r>
          </a:p>
        </p:txBody>
      </p:sp>
    </p:spTree>
    <p:extLst>
      <p:ext uri="{BB962C8B-B14F-4D97-AF65-F5344CB8AC3E}">
        <p14:creationId xmlns:p14="http://schemas.microsoft.com/office/powerpoint/2010/main" val="419636798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9E8E-98A9-4BC2-AA8B-35283A3EB380}"/>
              </a:ext>
            </a:extLst>
          </p:cNvPr>
          <p:cNvSpPr>
            <a:spLocks noGrp="1"/>
          </p:cNvSpPr>
          <p:nvPr>
            <p:ph type="title"/>
          </p:nvPr>
        </p:nvSpPr>
        <p:spPr/>
        <p:txBody>
          <a:bodyPr>
            <a:normAutofit fontScale="90000"/>
          </a:bodyPr>
          <a:lstStyle/>
          <a:p>
            <a:r>
              <a:rPr lang="en-GB" dirty="0"/>
              <a:t>Designated Safeguarding Lead will consider:</a:t>
            </a:r>
          </a:p>
        </p:txBody>
      </p:sp>
      <p:sp>
        <p:nvSpPr>
          <p:cNvPr id="3" name="Text Placeholder 2">
            <a:extLst>
              <a:ext uri="{FF2B5EF4-FFF2-40B4-BE49-F238E27FC236}">
                <a16:creationId xmlns:a16="http://schemas.microsoft.com/office/drawing/2014/main" id="{3317D957-2E3F-440E-A4F0-5999A3B52478}"/>
              </a:ext>
            </a:extLst>
          </p:cNvPr>
          <p:cNvSpPr>
            <a:spLocks noGrp="1"/>
          </p:cNvSpPr>
          <p:nvPr>
            <p:ph type="body" idx="1"/>
          </p:nvPr>
        </p:nvSpPr>
        <p:spPr/>
        <p:txBody>
          <a:bodyPr/>
          <a:lstStyle/>
          <a:p>
            <a:pPr marL="285750" indent="-285750">
              <a:buFont typeface="Arial" panose="020B0604020202020204" pitchFamily="34" charset="0"/>
              <a:buChar char="•"/>
            </a:pPr>
            <a:r>
              <a:rPr lang="en-GB" sz="2800" dirty="0"/>
              <a:t>Wishes of the victim</a:t>
            </a:r>
          </a:p>
          <a:p>
            <a:pPr marL="285750" indent="-285750">
              <a:buFont typeface="Arial" panose="020B0604020202020204" pitchFamily="34" charset="0"/>
              <a:buChar char="•"/>
            </a:pPr>
            <a:r>
              <a:rPr lang="en-GB" sz="2800" dirty="0"/>
              <a:t>Nature of the alleged incident</a:t>
            </a:r>
          </a:p>
          <a:p>
            <a:pPr marL="285750" indent="-285750">
              <a:buFont typeface="Arial" panose="020B0604020202020204" pitchFamily="34" charset="0"/>
              <a:buChar char="•"/>
            </a:pPr>
            <a:r>
              <a:rPr lang="en-GB" sz="2800" dirty="0"/>
              <a:t>Ages of the children involved</a:t>
            </a:r>
          </a:p>
          <a:p>
            <a:pPr marL="285750" indent="-285750">
              <a:buFont typeface="Arial" panose="020B0604020202020204" pitchFamily="34" charset="0"/>
              <a:buChar char="•"/>
            </a:pPr>
            <a:r>
              <a:rPr lang="en-GB" sz="2800" dirty="0"/>
              <a:t>Developmental stages of the children involved</a:t>
            </a:r>
          </a:p>
          <a:p>
            <a:pPr marL="285750" indent="-285750">
              <a:buFont typeface="Arial" panose="020B0604020202020204" pitchFamily="34" charset="0"/>
              <a:buChar char="•"/>
            </a:pPr>
            <a:r>
              <a:rPr lang="en-GB" sz="2800" dirty="0"/>
              <a:t>Any power imbalance between the children</a:t>
            </a:r>
          </a:p>
          <a:p>
            <a:pPr marL="285750" indent="-285750">
              <a:buFont typeface="Arial" panose="020B0604020202020204" pitchFamily="34" charset="0"/>
              <a:buChar char="•"/>
            </a:pPr>
            <a:r>
              <a:rPr lang="en-GB" sz="2800" dirty="0"/>
              <a:t>Whether this is a one-off, or a sustained pattern of behaviour</a:t>
            </a:r>
          </a:p>
          <a:p>
            <a:pPr marL="285750" indent="-285750">
              <a:buFont typeface="Arial" panose="020B0604020202020204" pitchFamily="34" charset="0"/>
              <a:buChar char="•"/>
            </a:pPr>
            <a:r>
              <a:rPr lang="en-GB" sz="2800" dirty="0"/>
              <a:t>Any on-going risks to others, children or staff</a:t>
            </a:r>
          </a:p>
          <a:p>
            <a:pPr marL="285750" indent="-285750">
              <a:buFont typeface="Arial" panose="020B0604020202020204" pitchFamily="34" charset="0"/>
              <a:buChar char="•"/>
            </a:pPr>
            <a:r>
              <a:rPr lang="en-GB" sz="2800" dirty="0"/>
              <a:t>Any potential links to sexual abuse or exploitation</a:t>
            </a:r>
          </a:p>
          <a:p>
            <a:endParaRPr lang="en-GB" dirty="0"/>
          </a:p>
          <a:p>
            <a:endParaRPr lang="en-GB" dirty="0"/>
          </a:p>
          <a:p>
            <a:r>
              <a:rPr lang="en-GB" dirty="0"/>
              <a:t>Source KCSIE (2021)</a:t>
            </a:r>
          </a:p>
        </p:txBody>
      </p:sp>
    </p:spTree>
    <p:extLst>
      <p:ext uri="{BB962C8B-B14F-4D97-AF65-F5344CB8AC3E}">
        <p14:creationId xmlns:p14="http://schemas.microsoft.com/office/powerpoint/2010/main" val="69965613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6F6E-B904-4498-B7A6-751D317A57F1}"/>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8535F4F8-3CFA-4B6A-9D51-64DA45C04463}"/>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BB89B39F-E055-4903-BB70-BD3E1DB61106}"/>
              </a:ext>
            </a:extLst>
          </p:cNvPr>
          <p:cNvPicPr>
            <a:picLocks noChangeAspect="1"/>
          </p:cNvPicPr>
          <p:nvPr/>
        </p:nvPicPr>
        <p:blipFill>
          <a:blip r:embed="rId2"/>
          <a:stretch>
            <a:fillRect/>
          </a:stretch>
        </p:blipFill>
        <p:spPr>
          <a:xfrm>
            <a:off x="0" y="1412776"/>
            <a:ext cx="9144000" cy="5357091"/>
          </a:xfrm>
          <a:prstGeom prst="rect">
            <a:avLst/>
          </a:prstGeom>
        </p:spPr>
      </p:pic>
    </p:spTree>
    <p:extLst>
      <p:ext uri="{BB962C8B-B14F-4D97-AF65-F5344CB8AC3E}">
        <p14:creationId xmlns:p14="http://schemas.microsoft.com/office/powerpoint/2010/main" val="271380181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BDDD6-7675-4A53-96DD-3B0A88FFC116}"/>
              </a:ext>
            </a:extLst>
          </p:cNvPr>
          <p:cNvSpPr>
            <a:spLocks noGrp="1"/>
          </p:cNvSpPr>
          <p:nvPr>
            <p:ph type="title"/>
          </p:nvPr>
        </p:nvSpPr>
        <p:spPr/>
        <p:txBody>
          <a:bodyPr>
            <a:normAutofit fontScale="90000"/>
          </a:bodyPr>
          <a:lstStyle/>
          <a:p>
            <a:r>
              <a:rPr lang="en-GB" dirty="0"/>
              <a:t>Relationships Education &amp; Relationships &amp; Sex Education</a:t>
            </a:r>
          </a:p>
        </p:txBody>
      </p:sp>
      <p:sp>
        <p:nvSpPr>
          <p:cNvPr id="3" name="Text Placeholder 2">
            <a:extLst>
              <a:ext uri="{FF2B5EF4-FFF2-40B4-BE49-F238E27FC236}">
                <a16:creationId xmlns:a16="http://schemas.microsoft.com/office/drawing/2014/main" id="{7DC686CA-14FF-4903-8B71-8FA8DE1DD3A1}"/>
              </a:ext>
            </a:extLst>
          </p:cNvPr>
          <p:cNvSpPr>
            <a:spLocks noGrp="1"/>
          </p:cNvSpPr>
          <p:nvPr>
            <p:ph type="body" idx="1"/>
          </p:nvPr>
        </p:nvSpPr>
        <p:spPr>
          <a:xfrm>
            <a:off x="482343" y="1608041"/>
            <a:ext cx="8122105" cy="4769047"/>
          </a:xfrm>
        </p:spPr>
        <p:txBody>
          <a:bodyPr>
            <a:normAutofit/>
          </a:bodyPr>
          <a:lstStyle/>
          <a:p>
            <a:pPr marL="342900" indent="-342900">
              <a:buFont typeface="Arial" panose="020B0604020202020204" pitchFamily="34" charset="0"/>
              <a:buChar char="•"/>
            </a:pPr>
            <a:r>
              <a:rPr lang="en-GB" sz="2000" b="1" dirty="0"/>
              <a:t>Caring Friendships </a:t>
            </a:r>
            <a:r>
              <a:rPr lang="en-GB" sz="2000" dirty="0"/>
              <a:t>- </a:t>
            </a:r>
            <a:r>
              <a:rPr lang="en-GB" sz="2000" dirty="0">
                <a:solidFill>
                  <a:srgbClr val="FF0000"/>
                </a:solidFill>
              </a:rPr>
              <a:t>Pupils should know</a:t>
            </a:r>
            <a:r>
              <a:rPr lang="en-GB" sz="2000" dirty="0"/>
              <a:t>…. how to recognise who to trust and who not to trust, how to judge when a friendship is making them feel unhappy or uncomfortable.</a:t>
            </a:r>
          </a:p>
          <a:p>
            <a:pPr marL="342900" indent="-342900">
              <a:buFont typeface="Arial" panose="020B0604020202020204" pitchFamily="34" charset="0"/>
              <a:buChar char="•"/>
            </a:pPr>
            <a:r>
              <a:rPr lang="en-GB" sz="2000" b="1" dirty="0"/>
              <a:t>Respectful relationships </a:t>
            </a:r>
            <a:r>
              <a:rPr lang="en-GB" sz="2000" dirty="0"/>
              <a:t>- </a:t>
            </a:r>
            <a:r>
              <a:rPr lang="en-GB" sz="2000" dirty="0">
                <a:solidFill>
                  <a:srgbClr val="FF0000"/>
                </a:solidFill>
              </a:rPr>
              <a:t>Pupils should know </a:t>
            </a:r>
            <a:r>
              <a:rPr lang="en-GB" sz="2000" dirty="0"/>
              <a:t>…. The importance of permission-seeking and giving in relationships with friends, peers and adults.</a:t>
            </a:r>
          </a:p>
          <a:p>
            <a:pPr marL="342900" indent="-342900">
              <a:buFont typeface="Arial" panose="020B0604020202020204" pitchFamily="34" charset="0"/>
              <a:buChar char="•"/>
            </a:pPr>
            <a:r>
              <a:rPr lang="en-GB" sz="2000" b="1" dirty="0"/>
              <a:t>Online relationships </a:t>
            </a:r>
            <a:r>
              <a:rPr lang="en-GB" sz="2000" dirty="0"/>
              <a:t>– </a:t>
            </a:r>
            <a:r>
              <a:rPr lang="en-GB" sz="2000" dirty="0">
                <a:solidFill>
                  <a:srgbClr val="FF0000"/>
                </a:solidFill>
              </a:rPr>
              <a:t>Pupils should know </a:t>
            </a:r>
            <a:r>
              <a:rPr lang="en-GB" sz="2000" dirty="0"/>
              <a:t>…. That the same principles apply to online relationships as to face-to-face relationships, including the importance of respect for other online.</a:t>
            </a:r>
          </a:p>
          <a:p>
            <a:pPr marL="342900" indent="-342900">
              <a:buFont typeface="Arial" panose="020B0604020202020204" pitchFamily="34" charset="0"/>
              <a:buChar char="•"/>
            </a:pPr>
            <a:r>
              <a:rPr lang="en-GB" sz="2000" b="1" dirty="0"/>
              <a:t>Being safe </a:t>
            </a:r>
            <a:r>
              <a:rPr lang="en-GB" sz="2000" dirty="0"/>
              <a:t>– </a:t>
            </a:r>
            <a:r>
              <a:rPr lang="en-GB" sz="2000" dirty="0">
                <a:solidFill>
                  <a:srgbClr val="FF0000"/>
                </a:solidFill>
              </a:rPr>
              <a:t>Pupils should know </a:t>
            </a:r>
            <a:r>
              <a:rPr lang="en-GB" sz="2000" dirty="0"/>
              <a:t>…. That each person’s body belongs to them, and the differences between appropriate and inappropriate or unsafe physical, and other contact.</a:t>
            </a:r>
          </a:p>
          <a:p>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1100" dirty="0"/>
              <a:t>Source – Relationships &amp; Sex Education (RSE) &amp; Health Education (DfE 2019)</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261498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7262-03F2-40F5-AD73-A453562A8994}"/>
              </a:ext>
            </a:extLst>
          </p:cNvPr>
          <p:cNvSpPr>
            <a:spLocks noGrp="1"/>
          </p:cNvSpPr>
          <p:nvPr>
            <p:ph type="title"/>
          </p:nvPr>
        </p:nvSpPr>
        <p:spPr/>
        <p:txBody>
          <a:bodyPr>
            <a:normAutofit fontScale="90000"/>
          </a:bodyPr>
          <a:lstStyle/>
          <a:p>
            <a:r>
              <a:rPr lang="en-GB" dirty="0"/>
              <a:t>Sexual Violence &amp; Sexual Harassment Sept 2021</a:t>
            </a:r>
          </a:p>
        </p:txBody>
      </p:sp>
      <p:sp>
        <p:nvSpPr>
          <p:cNvPr id="3" name="Text Placeholder 2">
            <a:extLst>
              <a:ext uri="{FF2B5EF4-FFF2-40B4-BE49-F238E27FC236}">
                <a16:creationId xmlns:a16="http://schemas.microsoft.com/office/drawing/2014/main" id="{6FBD32BA-76F5-4777-8BA5-56E9B23CD684}"/>
              </a:ext>
            </a:extLst>
          </p:cNvPr>
          <p:cNvSpPr>
            <a:spLocks noGrp="1"/>
          </p:cNvSpPr>
          <p:nvPr>
            <p:ph type="body" idx="1"/>
          </p:nvPr>
        </p:nvSpPr>
        <p:spPr>
          <a:xfrm>
            <a:off x="204057" y="1471399"/>
            <a:ext cx="8816261" cy="4769047"/>
          </a:xfrm>
        </p:spPr>
        <p:txBody>
          <a:bodyPr>
            <a:normAutofit/>
          </a:bodyPr>
          <a:lstStyle/>
          <a:p>
            <a:r>
              <a:rPr lang="en-GB" sz="2812" dirty="0"/>
              <a:t>Sexual violence and sexual abuse can happen anywhere, and all staff working with children are advised to maintain an attitude of </a:t>
            </a:r>
            <a:r>
              <a:rPr lang="en-GB" sz="2812" b="1" dirty="0"/>
              <a:t>‘it could happen here’. </a:t>
            </a:r>
            <a:r>
              <a:rPr lang="en-GB" sz="2812" dirty="0"/>
              <a:t>Schools and colleges should be aware of, and respond appropriately to all reports and concerns, including those outside the school or college, and or online.</a:t>
            </a:r>
          </a:p>
        </p:txBody>
      </p:sp>
      <p:pic>
        <p:nvPicPr>
          <p:cNvPr id="5" name="Picture 4">
            <a:extLst>
              <a:ext uri="{FF2B5EF4-FFF2-40B4-BE49-F238E27FC236}">
                <a16:creationId xmlns:a16="http://schemas.microsoft.com/office/drawing/2014/main" id="{380DF61A-A815-452B-94C5-70F66B7E4CD5}"/>
              </a:ext>
            </a:extLst>
          </p:cNvPr>
          <p:cNvPicPr>
            <a:picLocks noChangeAspect="1"/>
          </p:cNvPicPr>
          <p:nvPr/>
        </p:nvPicPr>
        <p:blipFill>
          <a:blip r:embed="rId2"/>
          <a:stretch>
            <a:fillRect/>
          </a:stretch>
        </p:blipFill>
        <p:spPr>
          <a:xfrm>
            <a:off x="1199511" y="4222277"/>
            <a:ext cx="6803622" cy="2405366"/>
          </a:xfrm>
          <a:prstGeom prst="rect">
            <a:avLst/>
          </a:prstGeom>
        </p:spPr>
      </p:pic>
    </p:spTree>
    <p:extLst>
      <p:ext uri="{BB962C8B-B14F-4D97-AF65-F5344CB8AC3E}">
        <p14:creationId xmlns:p14="http://schemas.microsoft.com/office/powerpoint/2010/main" val="18894810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99" y="110489"/>
            <a:ext cx="8600825" cy="537595"/>
          </a:xfrm>
        </p:spPr>
        <p:txBody>
          <a:bodyPr>
            <a:normAutofit fontScale="90000"/>
          </a:bodyPr>
          <a:lstStyle/>
          <a:p>
            <a:pPr algn="ctr"/>
            <a:br>
              <a:rPr lang="en-GB" dirty="0"/>
            </a:br>
            <a:r>
              <a:rPr lang="en-GB" dirty="0"/>
              <a:t>At a glance reminders  (All Safeguarding concerns)</a:t>
            </a:r>
          </a:p>
        </p:txBody>
      </p:sp>
      <p:sp>
        <p:nvSpPr>
          <p:cNvPr id="3" name="Text Placeholder 2"/>
          <p:cNvSpPr>
            <a:spLocks noGrp="1"/>
          </p:cNvSpPr>
          <p:nvPr>
            <p:ph type="body" idx="1"/>
          </p:nvPr>
        </p:nvSpPr>
        <p:spPr>
          <a:xfrm>
            <a:off x="227999" y="1332559"/>
            <a:ext cx="8600824" cy="5434770"/>
          </a:xfrm>
        </p:spPr>
        <p:txBody>
          <a:bodyPr>
            <a:normAutofit fontScale="92500" lnSpcReduction="20000"/>
          </a:bodyPr>
          <a:lstStyle/>
          <a:p>
            <a:pPr marL="321457" indent="-321457">
              <a:buClr>
                <a:srgbClr val="FF0066"/>
              </a:buClr>
              <a:buFont typeface="Arial" panose="020B0604020202020204" pitchFamily="34" charset="0"/>
              <a:buChar char="•"/>
            </a:pPr>
            <a:r>
              <a:rPr lang="en-GB" sz="2250" dirty="0">
                <a:latin typeface="+mn-lt"/>
              </a:rPr>
              <a:t>Always remember the child and look beyond their behaviour and consider why they are behaving like this.</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Always listen to what the child is telling you. </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Make a record of what the child has said (as soon as possible)</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Don’t dismiss what a child tells you.</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Be professionally curious if the situation doesn’t look or feel right to you then it probably isn’t right.</a:t>
            </a:r>
          </a:p>
          <a:p>
            <a:pPr>
              <a:buClr>
                <a:srgbClr val="FF0066"/>
              </a:buCl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If in doubt always seek advice and support.</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Share information with the School/Organisation Designated Safeguarding Lead.</a:t>
            </a:r>
          </a:p>
          <a:p>
            <a:pPr>
              <a:buClr>
                <a:srgbClr val="FF0066"/>
              </a:buCl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Always share with your manager if you have a concern regarding a colleague’s behaviour towards a child.</a:t>
            </a:r>
          </a:p>
          <a:p>
            <a:pPr>
              <a:buClr>
                <a:srgbClr val="FF0066"/>
              </a:buClr>
            </a:pPr>
            <a:endParaRPr lang="en-GB" sz="2250" dirty="0"/>
          </a:p>
          <a:p>
            <a:pPr marL="321457" indent="-321457">
              <a:buClr>
                <a:srgbClr val="FF0066"/>
              </a:buClr>
              <a:buFont typeface="Arial" panose="020B0604020202020204" pitchFamily="34" charset="0"/>
              <a:buChar char="•"/>
            </a:pPr>
            <a:endParaRPr lang="en-GB" sz="2250" dirty="0"/>
          </a:p>
          <a:p>
            <a:endParaRPr lang="en-GB" dirty="0"/>
          </a:p>
        </p:txBody>
      </p:sp>
    </p:spTree>
    <p:extLst>
      <p:ext uri="{BB962C8B-B14F-4D97-AF65-F5344CB8AC3E}">
        <p14:creationId xmlns:p14="http://schemas.microsoft.com/office/powerpoint/2010/main" val="44384688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8675-7560-4E15-ADF0-E4CE5CC0FBA3}"/>
              </a:ext>
            </a:extLst>
          </p:cNvPr>
          <p:cNvSpPr>
            <a:spLocks noGrp="1"/>
          </p:cNvSpPr>
          <p:nvPr>
            <p:ph type="title"/>
          </p:nvPr>
        </p:nvSpPr>
        <p:spPr/>
        <p:txBody>
          <a:bodyPr>
            <a:normAutofit/>
          </a:bodyPr>
          <a:lstStyle/>
          <a:p>
            <a:pPr defTabSz="308030" eaLnBrk="1" fontAlgn="auto" hangingPunct="1">
              <a:spcBef>
                <a:spcPts val="0"/>
              </a:spcBef>
              <a:spcAft>
                <a:spcPts val="0"/>
              </a:spcAft>
              <a:defRPr/>
            </a:pPr>
            <a:r>
              <a:rPr lang="en-GB" sz="2267" dirty="0"/>
              <a:t>Key messages for all staff</a:t>
            </a:r>
          </a:p>
        </p:txBody>
      </p:sp>
      <p:sp>
        <p:nvSpPr>
          <p:cNvPr id="3" name="Text Placeholder 2">
            <a:extLst>
              <a:ext uri="{FF2B5EF4-FFF2-40B4-BE49-F238E27FC236}">
                <a16:creationId xmlns:a16="http://schemas.microsoft.com/office/drawing/2014/main" id="{63F8F7BD-86C3-47C4-8269-C71A38DF0B7C}"/>
              </a:ext>
            </a:extLst>
          </p:cNvPr>
          <p:cNvSpPr>
            <a:spLocks noGrp="1"/>
          </p:cNvSpPr>
          <p:nvPr>
            <p:ph type="body" idx="1"/>
          </p:nvPr>
        </p:nvSpPr>
        <p:spPr>
          <a:xfrm>
            <a:off x="1301354" y="2050257"/>
            <a:ext cx="6496050" cy="3577828"/>
          </a:xfrm>
        </p:spPr>
        <p:txBody>
          <a:bodyPr>
            <a:normAutofit/>
          </a:bodyPr>
          <a:lstStyle/>
          <a:p>
            <a:pPr algn="ctr" defTabSz="308030" eaLnBrk="1" fontAlgn="auto" hangingPunct="1">
              <a:spcBef>
                <a:spcPts val="0"/>
              </a:spcBef>
              <a:spcAft>
                <a:spcPts val="0"/>
              </a:spcAft>
              <a:defRPr/>
            </a:pPr>
            <a:r>
              <a:rPr lang="en-GB" sz="3164" b="1" dirty="0">
                <a:latin typeface="+mn-lt"/>
              </a:rPr>
              <a:t>REMEMBER ‘it could happen here’</a:t>
            </a:r>
          </a:p>
          <a:p>
            <a:pPr algn="ctr" defTabSz="308030" eaLnBrk="1" fontAlgn="auto" hangingPunct="1">
              <a:spcBef>
                <a:spcPts val="0"/>
              </a:spcBef>
              <a:spcAft>
                <a:spcPts val="0"/>
              </a:spcAft>
              <a:defRPr/>
            </a:pPr>
            <a:endParaRPr lang="en-GB" sz="3164" b="1" dirty="0">
              <a:latin typeface="+mn-lt"/>
            </a:endParaRPr>
          </a:p>
          <a:p>
            <a:pPr algn="ctr" defTabSz="308030" eaLnBrk="1" fontAlgn="auto" hangingPunct="1">
              <a:spcBef>
                <a:spcPts val="0"/>
              </a:spcBef>
              <a:spcAft>
                <a:spcPts val="0"/>
              </a:spcAft>
              <a:defRPr/>
            </a:pPr>
            <a:r>
              <a:rPr lang="en-GB" sz="3164" b="1" dirty="0">
                <a:latin typeface="+mn-lt"/>
              </a:rPr>
              <a:t>Always act in the </a:t>
            </a:r>
            <a:r>
              <a:rPr lang="en-GB" sz="3164" b="1" u="sng" dirty="0">
                <a:latin typeface="+mn-lt"/>
              </a:rPr>
              <a:t>best</a:t>
            </a:r>
            <a:r>
              <a:rPr lang="en-GB" sz="3164" b="1" dirty="0">
                <a:latin typeface="+mn-lt"/>
              </a:rPr>
              <a:t> interest of the child</a:t>
            </a:r>
          </a:p>
        </p:txBody>
      </p:sp>
      <p:pic>
        <p:nvPicPr>
          <p:cNvPr id="4" name="Picture 3">
            <a:extLst>
              <a:ext uri="{FF2B5EF4-FFF2-40B4-BE49-F238E27FC236}">
                <a16:creationId xmlns:a16="http://schemas.microsoft.com/office/drawing/2014/main" id="{05B77645-83B6-405B-BCDE-930039FFB206}"/>
              </a:ext>
            </a:extLst>
          </p:cNvPr>
          <p:cNvPicPr>
            <a:picLocks noChangeAspect="1"/>
          </p:cNvPicPr>
          <p:nvPr/>
        </p:nvPicPr>
        <p:blipFill>
          <a:blip r:embed="rId2"/>
          <a:stretch>
            <a:fillRect/>
          </a:stretch>
        </p:blipFill>
        <p:spPr>
          <a:xfrm>
            <a:off x="1469571" y="3988062"/>
            <a:ext cx="6572250" cy="2533162"/>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BC42407-690D-4AD6-8040-4889BC4DCA67}"/>
              </a:ext>
            </a:extLst>
          </p:cNvPr>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defTabSz="410730" eaLnBrk="1" fontAlgn="auto" hangingPunct="1">
              <a:spcBef>
                <a:spcPts val="0"/>
              </a:spcBef>
              <a:spcAft>
                <a:spcPts val="0"/>
              </a:spcAft>
              <a:defRPr/>
            </a:pPr>
            <a:r>
              <a:rPr lang="en-GB" altLang="en-US" sz="3600" b="1" dirty="0">
                <a:solidFill>
                  <a:schemeClr val="bg1"/>
                </a:solidFill>
                <a:latin typeface="Tahoma" panose="020B0604030504040204" pitchFamily="34" charset="0"/>
                <a:cs typeface="Tahoma" panose="020B0604030504040204" pitchFamily="34" charset="0"/>
              </a:rPr>
              <a:t>Legislation, Guidance and Procedure</a:t>
            </a:r>
          </a:p>
        </p:txBody>
      </p:sp>
      <p:pic>
        <p:nvPicPr>
          <p:cNvPr id="5" name="Picture 4">
            <a:extLst>
              <a:ext uri="{FF2B5EF4-FFF2-40B4-BE49-F238E27FC236}">
                <a16:creationId xmlns:a16="http://schemas.microsoft.com/office/drawing/2014/main" id="{D6CE3391-24E0-4A4A-B6D1-20DB57E07CF5}"/>
              </a:ext>
            </a:extLst>
          </p:cNvPr>
          <p:cNvPicPr>
            <a:picLocks noChangeAspect="1"/>
          </p:cNvPicPr>
          <p:nvPr/>
        </p:nvPicPr>
        <p:blipFill>
          <a:blip r:embed="rId3"/>
          <a:stretch>
            <a:fillRect/>
          </a:stretch>
        </p:blipFill>
        <p:spPr>
          <a:xfrm>
            <a:off x="2224088" y="5323224"/>
            <a:ext cx="5864098" cy="1303133"/>
          </a:xfrm>
          <a:prstGeom prst="rect">
            <a:avLst/>
          </a:prstGeom>
        </p:spPr>
      </p:pic>
      <p:pic>
        <p:nvPicPr>
          <p:cNvPr id="9" name="Picture 2">
            <a:extLst>
              <a:ext uri="{FF2B5EF4-FFF2-40B4-BE49-F238E27FC236}">
                <a16:creationId xmlns:a16="http://schemas.microsoft.com/office/drawing/2014/main" id="{512FC00F-DBCB-4137-A678-C822DC4848A4}"/>
              </a:ext>
            </a:extLst>
          </p:cNvPr>
          <p:cNvPicPr>
            <a:picLocks noChangeAspect="1" noChangeArrowheads="1"/>
          </p:cNvPicPr>
          <p:nvPr/>
        </p:nvPicPr>
        <p:blipFill>
          <a:blip r:embed="rId4"/>
          <a:stretch>
            <a:fillRect/>
          </a:stretch>
        </p:blipFill>
        <p:spPr bwMode="auto">
          <a:xfrm>
            <a:off x="2123728" y="1379817"/>
            <a:ext cx="2076450" cy="3160712"/>
          </a:xfrm>
          <a:prstGeom prst="rect">
            <a:avLst/>
          </a:prstGeom>
          <a:noFill/>
          <a:ln w="25400">
            <a:solidFill>
              <a:schemeClr val="tx1"/>
            </a:solidFill>
          </a:ln>
          <a:effectLst>
            <a:outerShdw blurRad="50800" dist="152400" dir="8100000" algn="tr" rotWithShape="0">
              <a:prstClr val="black">
                <a:alpha val="40000"/>
              </a:prstClr>
            </a:outerShdw>
          </a:effectLst>
        </p:spPr>
      </p:pic>
      <p:pic>
        <p:nvPicPr>
          <p:cNvPr id="2" name="Picture 1">
            <a:extLst>
              <a:ext uri="{FF2B5EF4-FFF2-40B4-BE49-F238E27FC236}">
                <a16:creationId xmlns:a16="http://schemas.microsoft.com/office/drawing/2014/main" id="{106E6C94-B52F-41DA-8D51-FC4985A9AD0B}"/>
              </a:ext>
            </a:extLst>
          </p:cNvPr>
          <p:cNvPicPr>
            <a:picLocks noChangeAspect="1"/>
          </p:cNvPicPr>
          <p:nvPr/>
        </p:nvPicPr>
        <p:blipFill>
          <a:blip r:embed="rId5"/>
          <a:stretch>
            <a:fillRect/>
          </a:stretch>
        </p:blipFill>
        <p:spPr>
          <a:xfrm>
            <a:off x="4010025" y="1577975"/>
            <a:ext cx="2387600" cy="3671887"/>
          </a:xfrm>
          <a:prstGeom prst="rect">
            <a:avLst/>
          </a:prstGeom>
          <a:ln w="28575">
            <a:solidFill>
              <a:schemeClr val="accent1"/>
            </a:solidFill>
          </a:ln>
          <a:effectLst>
            <a:outerShdw blurRad="50800" dist="152400" dir="8100000" algn="tr" rotWithShape="0">
              <a:prstClr val="black">
                <a:alpha val="40000"/>
              </a:prstClr>
            </a:outerShdw>
          </a:effectLst>
        </p:spPr>
      </p:pic>
      <p:sp>
        <p:nvSpPr>
          <p:cNvPr id="3" name="TextBox 2">
            <a:extLst>
              <a:ext uri="{FF2B5EF4-FFF2-40B4-BE49-F238E27FC236}">
                <a16:creationId xmlns:a16="http://schemas.microsoft.com/office/drawing/2014/main" id="{1890C4CF-6E0A-4CD2-95D0-C58356D3E592}"/>
              </a:ext>
            </a:extLst>
          </p:cNvPr>
          <p:cNvSpPr txBox="1"/>
          <p:nvPr/>
        </p:nvSpPr>
        <p:spPr>
          <a:xfrm>
            <a:off x="4063937" y="4406468"/>
            <a:ext cx="2184400" cy="369332"/>
          </a:xfrm>
          <a:prstGeom prst="rect">
            <a:avLst/>
          </a:prstGeom>
          <a:solidFill>
            <a:schemeClr val="accent3"/>
          </a:solidFill>
        </p:spPr>
        <p:txBody>
          <a:bodyPr>
            <a:spAutoFit/>
          </a:bodyPr>
          <a:lstStyle/>
          <a:p>
            <a:pPr algn="ctr" defTabSz="914353" eaLnBrk="0" fontAlgn="base" hangingPunct="0">
              <a:spcBef>
                <a:spcPct val="0"/>
              </a:spcBef>
              <a:spcAft>
                <a:spcPct val="0"/>
              </a:spcAft>
              <a:defRPr/>
            </a:pPr>
            <a:r>
              <a:rPr lang="en-GB" b="1" dirty="0">
                <a:solidFill>
                  <a:srgbClr val="314764"/>
                </a:solidFill>
                <a:latin typeface="Arial" panose="020B0604020202020204" pitchFamily="34" charset="0"/>
                <a:ea typeface="ＭＳ Ｐゴシック" panose="020B0600070205080204" pitchFamily="34" charset="-128"/>
                <a:sym typeface="Avenir Heavy"/>
              </a:rPr>
              <a:t>September 2021</a:t>
            </a:r>
          </a:p>
        </p:txBody>
      </p:sp>
      <p:sp>
        <p:nvSpPr>
          <p:cNvPr id="126985" name="TextBox 3">
            <a:extLst>
              <a:ext uri="{FF2B5EF4-FFF2-40B4-BE49-F238E27FC236}">
                <a16:creationId xmlns:a16="http://schemas.microsoft.com/office/drawing/2014/main" id="{C6C60C5F-DC44-4AA1-87AD-2A882241A521}"/>
              </a:ext>
            </a:extLst>
          </p:cNvPr>
          <p:cNvSpPr txBox="1">
            <a:spLocks noChangeArrowheads="1"/>
          </p:cNvSpPr>
          <p:nvPr/>
        </p:nvSpPr>
        <p:spPr bwMode="auto">
          <a:xfrm>
            <a:off x="2224088" y="3659976"/>
            <a:ext cx="143986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353" eaLnBrk="0" fontAlgn="base" hangingPunct="0">
              <a:spcBef>
                <a:spcPct val="0"/>
              </a:spcBef>
              <a:spcAft>
                <a:spcPct val="0"/>
              </a:spcAft>
              <a:defRPr/>
            </a:pPr>
            <a:r>
              <a:rPr lang="en-GB" altLang="en-US" sz="1800" b="1" dirty="0">
                <a:solidFill>
                  <a:srgbClr val="314764"/>
                </a:solidFill>
                <a:sym typeface="Avenir Heavy"/>
              </a:rPr>
              <a:t>July 2018</a:t>
            </a:r>
          </a:p>
        </p:txBody>
      </p:sp>
      <p:pic>
        <p:nvPicPr>
          <p:cNvPr id="8" name="Picture 7">
            <a:extLst>
              <a:ext uri="{FF2B5EF4-FFF2-40B4-BE49-F238E27FC236}">
                <a16:creationId xmlns:a16="http://schemas.microsoft.com/office/drawing/2014/main" id="{F2F4FEB9-3E7A-4B9D-B1CA-6F162E0B412E}"/>
              </a:ext>
            </a:extLst>
          </p:cNvPr>
          <p:cNvPicPr>
            <a:picLocks noChangeAspect="1"/>
          </p:cNvPicPr>
          <p:nvPr/>
        </p:nvPicPr>
        <p:blipFill>
          <a:blip r:embed="rId6"/>
          <a:stretch>
            <a:fillRect/>
          </a:stretch>
        </p:blipFill>
        <p:spPr>
          <a:xfrm>
            <a:off x="6517736" y="1000416"/>
            <a:ext cx="2524210" cy="4073439"/>
          </a:xfrm>
          <a:prstGeom prst="rect">
            <a:avLst/>
          </a:prstGeom>
        </p:spPr>
      </p:pic>
      <p:pic>
        <p:nvPicPr>
          <p:cNvPr id="6" name="Picture 5">
            <a:extLst>
              <a:ext uri="{FF2B5EF4-FFF2-40B4-BE49-F238E27FC236}">
                <a16:creationId xmlns:a16="http://schemas.microsoft.com/office/drawing/2014/main" id="{6B4E1CE6-AEEA-401C-B7B7-A74C9A55573D}"/>
              </a:ext>
            </a:extLst>
          </p:cNvPr>
          <p:cNvPicPr>
            <a:picLocks noChangeAspect="1"/>
          </p:cNvPicPr>
          <p:nvPr/>
        </p:nvPicPr>
        <p:blipFill>
          <a:blip r:embed="rId7"/>
          <a:stretch>
            <a:fillRect/>
          </a:stretch>
        </p:blipFill>
        <p:spPr>
          <a:xfrm>
            <a:off x="131263" y="2060848"/>
            <a:ext cx="2092825" cy="3091148"/>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14940" y="2683423"/>
            <a:ext cx="3592964" cy="2376487"/>
          </a:xfrm>
          <a:prstGeom prst="rect">
            <a:avLst/>
          </a:prstGeom>
        </p:spPr>
        <p:txBody>
          <a:bodyPr>
            <a:normAutofit fontScale="90000"/>
          </a:bodyPr>
          <a:lstStyle/>
          <a:p>
            <a:pPr defTabSz="832061">
              <a:defRPr sz="4004"/>
            </a:pPr>
            <a:r>
              <a:rPr lang="en-GB" b="1" dirty="0">
                <a:solidFill>
                  <a:schemeClr val="bg1"/>
                </a:solidFill>
                <a:latin typeface="+mj-lt"/>
                <a:ea typeface="Tahoma" panose="020B0604030504040204" pitchFamily="34" charset="0"/>
                <a:cs typeface="Tahoma" panose="020B0604030504040204" pitchFamily="34" charset="0"/>
              </a:rPr>
              <a:t>Peer on Peer</a:t>
            </a:r>
            <a:br>
              <a:rPr lang="en-GB" b="1" dirty="0">
                <a:solidFill>
                  <a:schemeClr val="bg1"/>
                </a:solidFill>
                <a:latin typeface="+mj-lt"/>
                <a:ea typeface="Tahoma" panose="020B0604030504040204" pitchFamily="34" charset="0"/>
                <a:cs typeface="Tahoma" panose="020B0604030504040204" pitchFamily="34" charset="0"/>
              </a:rPr>
            </a:br>
            <a:r>
              <a:rPr lang="en-GB" b="1" dirty="0">
                <a:solidFill>
                  <a:schemeClr val="bg1"/>
                </a:solidFill>
                <a:latin typeface="+mj-lt"/>
                <a:ea typeface="Tahoma" panose="020B0604030504040204" pitchFamily="34" charset="0"/>
                <a:cs typeface="Tahoma" panose="020B0604030504040204" pitchFamily="34" charset="0"/>
              </a:rPr>
              <a:t>Abuse</a:t>
            </a:r>
            <a:br>
              <a:rPr b="1" dirty="0">
                <a:solidFill>
                  <a:schemeClr val="bg1"/>
                </a:solidFill>
                <a:latin typeface="+mj-lt"/>
                <a:ea typeface="Tahoma" panose="020B0604030504040204" pitchFamily="34" charset="0"/>
                <a:cs typeface="Tahoma" panose="020B0604030504040204" pitchFamily="34" charset="0"/>
              </a:rPr>
            </a:br>
            <a:br>
              <a:rPr dirty="0">
                <a:solidFill>
                  <a:schemeClr val="bg1"/>
                </a:solidFill>
              </a:rPr>
            </a:br>
            <a:endParaRPr dirty="0">
              <a:solidFill>
                <a:schemeClr val="bg1"/>
              </a:solidFill>
            </a:endParaRPr>
          </a:p>
        </p:txBody>
      </p:sp>
      <p:sp>
        <p:nvSpPr>
          <p:cNvPr id="130" name="Shape 130"/>
          <p:cNvSpPr>
            <a:spLocks noGrp="1"/>
          </p:cNvSpPr>
          <p:nvPr>
            <p:ph type="body" sz="quarter" idx="1"/>
          </p:nvPr>
        </p:nvSpPr>
        <p:spPr>
          <a:xfrm>
            <a:off x="114940" y="4484918"/>
            <a:ext cx="5825212" cy="1530200"/>
          </a:xfrm>
          <a:prstGeom prst="rect">
            <a:avLst/>
          </a:prstGeom>
        </p:spPr>
        <p:txBody>
          <a:bodyPr>
            <a:normAutofit fontScale="92500" lnSpcReduction="10000"/>
          </a:bodyPr>
          <a:lstStyle/>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Haley Cameron: </a:t>
            </a:r>
          </a:p>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Safeguarding Manager, Cognus</a:t>
            </a:r>
          </a:p>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Steve Welding:</a:t>
            </a:r>
          </a:p>
          <a:p>
            <a:pPr>
              <a:spcBef>
                <a:spcPts val="600"/>
              </a:spcBef>
              <a:defRPr sz="2800"/>
            </a:pPr>
            <a:r>
              <a:rPr lang="en-GB" sz="2250" dirty="0" err="1">
                <a:solidFill>
                  <a:schemeClr val="bg1"/>
                </a:solidFill>
                <a:latin typeface="+mn-lt"/>
                <a:ea typeface="Tahoma" panose="020B0604030504040204" pitchFamily="34" charset="0"/>
                <a:cs typeface="Tahoma" panose="020B0604030504040204" pitchFamily="34" charset="0"/>
              </a:rPr>
              <a:t>Esafety</a:t>
            </a:r>
            <a:r>
              <a:rPr lang="en-GB" sz="2250" dirty="0">
                <a:solidFill>
                  <a:schemeClr val="bg1"/>
                </a:solidFill>
                <a:latin typeface="+mn-lt"/>
                <a:ea typeface="Tahoma" panose="020B0604030504040204" pitchFamily="34" charset="0"/>
                <a:cs typeface="Tahoma" panose="020B0604030504040204" pitchFamily="34" charset="0"/>
              </a:rPr>
              <a:t>/Prevent trainer, </a:t>
            </a:r>
            <a:r>
              <a:rPr lang="en-GB" sz="2250" dirty="0" err="1">
                <a:solidFill>
                  <a:schemeClr val="bg1"/>
                </a:solidFill>
                <a:latin typeface="+mn-lt"/>
                <a:ea typeface="Tahoma" panose="020B0604030504040204" pitchFamily="34" charset="0"/>
                <a:cs typeface="Tahoma" panose="020B0604030504040204" pitchFamily="34" charset="0"/>
              </a:rPr>
              <a:t>Cognus</a:t>
            </a:r>
            <a:endParaRPr lang="en-GB" sz="2250" dirty="0">
              <a:solidFill>
                <a:schemeClr val="bg1"/>
              </a:solidFill>
              <a:latin typeface="+mn-lt"/>
              <a:ea typeface="Tahoma" panose="020B0604030504040204" pitchFamily="34" charset="0"/>
              <a:cs typeface="Tahoma" panose="020B0604030504040204" pitchFamily="34" charset="0"/>
            </a:endParaRPr>
          </a:p>
          <a:p>
            <a:pPr>
              <a:spcBef>
                <a:spcPts val="600"/>
              </a:spcBef>
              <a:defRPr sz="2800"/>
            </a:pPr>
            <a:endParaRPr lang="en-GB" dirty="0">
              <a:solidFill>
                <a:schemeClr val="bg1"/>
              </a:solidFill>
              <a:latin typeface="+mn-lt"/>
              <a:ea typeface="Tahoma" panose="020B0604030504040204" pitchFamily="34" charset="0"/>
              <a:cs typeface="Tahoma" panose="020B0604030504040204" pitchFamily="34" charset="0"/>
            </a:endParaRPr>
          </a:p>
          <a:p>
            <a:pPr>
              <a:spcBef>
                <a:spcPts val="600"/>
              </a:spcBef>
              <a:defRPr sz="2800"/>
            </a:pPr>
            <a:endParaRPr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picture containing clipart&#10;&#10;Description automatically generated">
            <a:extLst>
              <a:ext uri="{FF2B5EF4-FFF2-40B4-BE49-F238E27FC236}">
                <a16:creationId xmlns:a16="http://schemas.microsoft.com/office/drawing/2014/main" id="{F834F1E1-97CF-4CE1-A8E1-46CE93DDC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pic>
        <p:nvPicPr>
          <p:cNvPr id="4" name="Picture 3">
            <a:extLst>
              <a:ext uri="{FF2B5EF4-FFF2-40B4-BE49-F238E27FC236}">
                <a16:creationId xmlns:a16="http://schemas.microsoft.com/office/drawing/2014/main" id="{93B54916-A7C4-4966-B5FC-B0902C0DA740}"/>
              </a:ext>
            </a:extLst>
          </p:cNvPr>
          <p:cNvPicPr>
            <a:picLocks noChangeAspect="1"/>
          </p:cNvPicPr>
          <p:nvPr/>
        </p:nvPicPr>
        <p:blipFill>
          <a:blip r:embed="rId3"/>
          <a:stretch>
            <a:fillRect/>
          </a:stretch>
        </p:blipFill>
        <p:spPr>
          <a:xfrm>
            <a:off x="3851920" y="2676803"/>
            <a:ext cx="5292080" cy="4181197"/>
          </a:xfrm>
          <a:prstGeom prst="rect">
            <a:avLst/>
          </a:prstGeom>
        </p:spPr>
      </p:pic>
    </p:spTree>
    <p:extLst>
      <p:ext uri="{BB962C8B-B14F-4D97-AF65-F5344CB8AC3E}">
        <p14:creationId xmlns:p14="http://schemas.microsoft.com/office/powerpoint/2010/main" val="193889979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2A2C-98A3-42DD-A026-114102132F01}"/>
              </a:ext>
            </a:extLst>
          </p:cNvPr>
          <p:cNvSpPr>
            <a:spLocks noGrp="1"/>
          </p:cNvSpPr>
          <p:nvPr>
            <p:ph type="title"/>
          </p:nvPr>
        </p:nvSpPr>
        <p:spPr/>
        <p:txBody>
          <a:bodyPr>
            <a:noAutofit/>
          </a:bodyPr>
          <a:lstStyle/>
          <a:p>
            <a:r>
              <a:rPr lang="en-GB" sz="3200" dirty="0"/>
              <a:t>Definitions</a:t>
            </a:r>
          </a:p>
        </p:txBody>
      </p:sp>
      <p:sp>
        <p:nvSpPr>
          <p:cNvPr id="3" name="Text Placeholder 2">
            <a:extLst>
              <a:ext uri="{FF2B5EF4-FFF2-40B4-BE49-F238E27FC236}">
                <a16:creationId xmlns:a16="http://schemas.microsoft.com/office/drawing/2014/main" id="{8337CA2C-AC83-45F9-ADA9-98B5D99C8DBF}"/>
              </a:ext>
            </a:extLst>
          </p:cNvPr>
          <p:cNvSpPr>
            <a:spLocks noGrp="1"/>
          </p:cNvSpPr>
          <p:nvPr>
            <p:ph type="body" idx="1"/>
          </p:nvPr>
        </p:nvSpPr>
        <p:spPr/>
        <p:txBody>
          <a:bodyPr/>
          <a:lstStyle/>
          <a:p>
            <a:r>
              <a:rPr lang="en-GB" sz="2400" b="1" dirty="0"/>
              <a:t>Peer-on-Peer ABUSE</a:t>
            </a:r>
          </a:p>
          <a:p>
            <a:r>
              <a:rPr lang="en-GB" sz="2400" dirty="0"/>
              <a:t>Any kind of abuse between peers, but has come to refer to sexual abuse.</a:t>
            </a:r>
          </a:p>
          <a:p>
            <a:endParaRPr lang="en-GB" sz="2400" dirty="0"/>
          </a:p>
          <a:p>
            <a:r>
              <a:rPr lang="en-GB" sz="2400" b="1" dirty="0"/>
              <a:t>Sexual Violence and Sexual Harassment</a:t>
            </a:r>
          </a:p>
          <a:p>
            <a:r>
              <a:rPr lang="en-GB" sz="2400" dirty="0"/>
              <a:t>Specifically sexual abuse across a spectrum of behaviours</a:t>
            </a:r>
          </a:p>
          <a:p>
            <a:endParaRPr lang="en-GB" sz="2400" dirty="0"/>
          </a:p>
          <a:p>
            <a:r>
              <a:rPr lang="en-GB" sz="2400" b="1" dirty="0"/>
              <a:t>Harmful Sexual Behaviour</a:t>
            </a:r>
          </a:p>
          <a:p>
            <a:r>
              <a:rPr lang="en-GB" sz="2400" dirty="0"/>
              <a:t>Developmentally inappropriate sexual behaviour displayed by children which may be harmful or abusive.</a:t>
            </a:r>
          </a:p>
          <a:p>
            <a:endParaRPr lang="en-GB" dirty="0"/>
          </a:p>
        </p:txBody>
      </p:sp>
    </p:spTree>
    <p:extLst>
      <p:ext uri="{BB962C8B-B14F-4D97-AF65-F5344CB8AC3E}">
        <p14:creationId xmlns:p14="http://schemas.microsoft.com/office/powerpoint/2010/main" val="15968176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1C3E-BBB2-4C6D-AB1A-9FD2624AFC72}"/>
              </a:ext>
            </a:extLst>
          </p:cNvPr>
          <p:cNvSpPr>
            <a:spLocks noGrp="1"/>
          </p:cNvSpPr>
          <p:nvPr>
            <p:ph type="title"/>
          </p:nvPr>
        </p:nvSpPr>
        <p:spPr/>
        <p:txBody>
          <a:bodyPr>
            <a:noAutofit/>
          </a:bodyPr>
          <a:lstStyle/>
          <a:p>
            <a:r>
              <a:rPr lang="en-GB" sz="3200" dirty="0"/>
              <a:t>Peer on peer abuse</a:t>
            </a:r>
          </a:p>
        </p:txBody>
      </p:sp>
      <p:sp>
        <p:nvSpPr>
          <p:cNvPr id="3" name="Text Placeholder 2">
            <a:extLst>
              <a:ext uri="{FF2B5EF4-FFF2-40B4-BE49-F238E27FC236}">
                <a16:creationId xmlns:a16="http://schemas.microsoft.com/office/drawing/2014/main" id="{9B50E502-60F9-4285-8B1B-E9C85849079F}"/>
              </a:ext>
            </a:extLst>
          </p:cNvPr>
          <p:cNvSpPr>
            <a:spLocks noGrp="1"/>
          </p:cNvSpPr>
          <p:nvPr>
            <p:ph type="body" idx="1"/>
          </p:nvPr>
        </p:nvSpPr>
        <p:spPr>
          <a:xfrm>
            <a:off x="271614" y="1608044"/>
            <a:ext cx="8692874" cy="4769047"/>
          </a:xfrm>
        </p:spPr>
        <p:txBody>
          <a:bodyPr>
            <a:noAutofit/>
          </a:bodyPr>
          <a:lstStyle/>
          <a:p>
            <a:r>
              <a:rPr lang="en-GB" sz="2000" b="1" dirty="0"/>
              <a:t>Peer on peer/ child on child abuse Children can abuse other children (often referred to as peer on peer abuse) and it can take many forms.</a:t>
            </a:r>
          </a:p>
          <a:p>
            <a:r>
              <a:rPr lang="en-GB" sz="2000" b="1" dirty="0"/>
              <a:t> It can happen both inside and outside of school/college and online. It is important that all staff recognise the indicators and signs of peer on peer abuse and know how to identify it and respond to reports. </a:t>
            </a:r>
          </a:p>
          <a:p>
            <a:r>
              <a:rPr lang="en-GB" sz="2000" dirty="0"/>
              <a:t>This can include (but is not limited to): bullying (including cyberbullying, prejudice-based and discriminatory bullying); abuse within intimate partner relationships; physical abuse such as hitting, kicking, shaking, biting, hair pulling, or otherwise causing physical harm; sexual violence and sexual harassment; consensual and non-consensual sharing of nude and semi-nude images and/or videos; causing someone to engage in sexual activity without consent, such as forcing someone to strip, touch themselves sexually, or to engage in sexual activity with a third party;</a:t>
            </a:r>
          </a:p>
          <a:p>
            <a:r>
              <a:rPr lang="en-GB" sz="2000" dirty="0" err="1"/>
              <a:t>upskirting</a:t>
            </a:r>
            <a:r>
              <a:rPr lang="en-GB" sz="2000" dirty="0"/>
              <a:t> and initiation/hazing type violence and rituals. Addressing inappropriate behaviour (even if it appears to be relatively innocuous) can be an important intervention that helps prevent problematic, abusive and/or violent behaviour in the future.</a:t>
            </a:r>
          </a:p>
        </p:txBody>
      </p:sp>
    </p:spTree>
    <p:extLst>
      <p:ext uri="{BB962C8B-B14F-4D97-AF65-F5344CB8AC3E}">
        <p14:creationId xmlns:p14="http://schemas.microsoft.com/office/powerpoint/2010/main" val="6194908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F922C-5F2B-48B7-A6D6-3B96FC19EC7B}"/>
              </a:ext>
            </a:extLst>
          </p:cNvPr>
          <p:cNvSpPr>
            <a:spLocks noGrp="1"/>
          </p:cNvSpPr>
          <p:nvPr>
            <p:ph type="title"/>
          </p:nvPr>
        </p:nvSpPr>
        <p:spPr/>
        <p:txBody>
          <a:bodyPr/>
          <a:lstStyle/>
          <a:p>
            <a:r>
              <a:rPr lang="en-GB" dirty="0"/>
              <a:t>Sexual Violence &amp; Sexual Harassment</a:t>
            </a:r>
          </a:p>
        </p:txBody>
      </p:sp>
      <p:sp>
        <p:nvSpPr>
          <p:cNvPr id="3" name="Text Placeholder 2">
            <a:extLst>
              <a:ext uri="{FF2B5EF4-FFF2-40B4-BE49-F238E27FC236}">
                <a16:creationId xmlns:a16="http://schemas.microsoft.com/office/drawing/2014/main" id="{FC645006-BF4F-4A28-AA1C-7E04D775ABD6}"/>
              </a:ext>
            </a:extLst>
          </p:cNvPr>
          <p:cNvSpPr>
            <a:spLocks noGrp="1"/>
          </p:cNvSpPr>
          <p:nvPr>
            <p:ph type="body" idx="1"/>
          </p:nvPr>
        </p:nvSpPr>
        <p:spPr>
          <a:xfrm>
            <a:off x="451985" y="1424441"/>
            <a:ext cx="7648575" cy="4768850"/>
          </a:xfrm>
        </p:spPr>
        <p:txBody>
          <a:bodyPr/>
          <a:lstStyle/>
          <a:p>
            <a:r>
              <a:rPr lang="en-GB" sz="2250" b="1" dirty="0"/>
              <a:t>When referring to sexual violence </a:t>
            </a:r>
            <a:r>
              <a:rPr lang="en-GB" sz="2250" dirty="0"/>
              <a:t>we are referring to sexual violence offences under the Sexual Offences Act 2003 as described below:</a:t>
            </a:r>
          </a:p>
          <a:p>
            <a:pPr marL="321457" indent="-321457">
              <a:buFont typeface="Arial" panose="020B0604020202020204" pitchFamily="34" charset="0"/>
              <a:buChar char="•"/>
            </a:pPr>
            <a:r>
              <a:rPr lang="en-GB" sz="2250" dirty="0"/>
              <a:t>Rape</a:t>
            </a:r>
          </a:p>
          <a:p>
            <a:pPr marL="321457" indent="-321457">
              <a:buFont typeface="Arial" panose="020B0604020202020204" pitchFamily="34" charset="0"/>
              <a:buChar char="•"/>
            </a:pPr>
            <a:r>
              <a:rPr lang="en-GB" sz="2250" dirty="0"/>
              <a:t>Assault by penetration</a:t>
            </a:r>
          </a:p>
          <a:p>
            <a:pPr marL="321457" indent="-321457">
              <a:buFont typeface="Arial" panose="020B0604020202020204" pitchFamily="34" charset="0"/>
              <a:buChar char="•"/>
            </a:pPr>
            <a:r>
              <a:rPr lang="en-GB" sz="2250" dirty="0"/>
              <a:t>Sexual Assault</a:t>
            </a:r>
          </a:p>
          <a:p>
            <a:endParaRPr lang="en-GB" sz="2250" dirty="0"/>
          </a:p>
          <a:p>
            <a:r>
              <a:rPr lang="en-GB" sz="2250" b="1" dirty="0"/>
              <a:t>Sexual harassment </a:t>
            </a:r>
            <a:r>
              <a:rPr lang="en-GB" sz="2250" dirty="0"/>
              <a:t>is likely to: violate a child’s dignity, and/or make them feel intimidated, degraded or humiliated and/or create a hostile, offensive or sexualised environment.</a:t>
            </a:r>
          </a:p>
          <a:p>
            <a:pPr marL="321457" indent="-321457">
              <a:buFont typeface="Arial" panose="020B0604020202020204" pitchFamily="34" charset="0"/>
              <a:buChar char="•"/>
            </a:pPr>
            <a:r>
              <a:rPr lang="en-GB" sz="2250" dirty="0"/>
              <a:t>Sexual Comments/Remarks/Sexual Jokes</a:t>
            </a:r>
          </a:p>
          <a:p>
            <a:pPr marL="321457" indent="-321457">
              <a:buFont typeface="Arial" panose="020B0604020202020204" pitchFamily="34" charset="0"/>
              <a:buChar char="•"/>
            </a:pPr>
            <a:r>
              <a:rPr lang="en-GB" sz="2250" dirty="0"/>
              <a:t>deliberately brushing against someone, interfering with someone’s clothes</a:t>
            </a:r>
          </a:p>
          <a:p>
            <a:pPr marL="321457" indent="-321457">
              <a:buFont typeface="Arial" panose="020B0604020202020204" pitchFamily="34" charset="0"/>
              <a:buChar char="•"/>
            </a:pPr>
            <a:r>
              <a:rPr lang="en-GB" sz="2250" dirty="0" err="1"/>
              <a:t>Upskirting</a:t>
            </a:r>
            <a:r>
              <a:rPr lang="en-GB" sz="2250" dirty="0"/>
              <a:t>, Sharing sexual images, online sexual bullying</a:t>
            </a:r>
          </a:p>
        </p:txBody>
      </p:sp>
    </p:spTree>
    <p:extLst>
      <p:ext uri="{BB962C8B-B14F-4D97-AF65-F5344CB8AC3E}">
        <p14:creationId xmlns:p14="http://schemas.microsoft.com/office/powerpoint/2010/main" val="294998918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F870-4601-4765-AC4B-81DD8A03508E}"/>
              </a:ext>
            </a:extLst>
          </p:cNvPr>
          <p:cNvSpPr>
            <a:spLocks noGrp="1"/>
          </p:cNvSpPr>
          <p:nvPr>
            <p:ph type="title"/>
          </p:nvPr>
        </p:nvSpPr>
        <p:spPr/>
        <p:txBody>
          <a:bodyPr>
            <a:normAutofit/>
          </a:bodyPr>
          <a:lstStyle/>
          <a:p>
            <a:r>
              <a:rPr lang="en-GB" sz="2800" dirty="0"/>
              <a:t>Sexual violence and sexual harassment – Sept 2021 </a:t>
            </a:r>
          </a:p>
        </p:txBody>
      </p:sp>
      <p:sp>
        <p:nvSpPr>
          <p:cNvPr id="3" name="Text Placeholder 2">
            <a:extLst>
              <a:ext uri="{FF2B5EF4-FFF2-40B4-BE49-F238E27FC236}">
                <a16:creationId xmlns:a16="http://schemas.microsoft.com/office/drawing/2014/main" id="{1768FF0C-236F-49CA-A78A-9B7C2D922978}"/>
              </a:ext>
            </a:extLst>
          </p:cNvPr>
          <p:cNvSpPr>
            <a:spLocks noGrp="1"/>
          </p:cNvSpPr>
          <p:nvPr>
            <p:ph type="body" idx="1"/>
          </p:nvPr>
        </p:nvSpPr>
        <p:spPr>
          <a:xfrm>
            <a:off x="376966" y="1858594"/>
            <a:ext cx="8390067" cy="4769047"/>
          </a:xfrm>
        </p:spPr>
        <p:txBody>
          <a:bodyPr>
            <a:normAutofit/>
          </a:bodyPr>
          <a:lstStyle/>
          <a:p>
            <a:pPr marL="342900" indent="-342900">
              <a:buFont typeface="Arial" panose="020B0604020202020204" pitchFamily="34" charset="0"/>
              <a:buChar char="•"/>
            </a:pPr>
            <a:r>
              <a:rPr lang="en-GB" sz="2400" dirty="0"/>
              <a:t>Sexual violence and sexual harassment can occur between two children of any age and sex from primary through to secondary stage and into colleges.</a:t>
            </a:r>
          </a:p>
          <a:p>
            <a:pPr marL="342900" indent="-342900">
              <a:buFont typeface="Arial" panose="020B0604020202020204" pitchFamily="34" charset="0"/>
              <a:buChar char="•"/>
            </a:pPr>
            <a:r>
              <a:rPr lang="en-GB" sz="2400" dirty="0"/>
              <a:t>It can occur through a group of children sexually assaulting or sexually harassing a single child or group of children.</a:t>
            </a:r>
          </a:p>
          <a:p>
            <a:pPr marL="342900" indent="-342900">
              <a:buFont typeface="Arial" panose="020B0604020202020204" pitchFamily="34" charset="0"/>
              <a:buChar char="•"/>
            </a:pPr>
            <a:r>
              <a:rPr lang="en-GB" sz="2400" dirty="0"/>
              <a:t>Sexual violence and sexual harassment exist on a continuum and may overlap; they can occur online and face to face (both physically and verbally) and are never acceptable.</a:t>
            </a:r>
          </a:p>
          <a:p>
            <a:pPr marL="342900" indent="-342900">
              <a:buFont typeface="Arial" panose="020B0604020202020204" pitchFamily="34" charset="0"/>
              <a:buChar char="•"/>
            </a:pPr>
            <a:r>
              <a:rPr lang="en-GB" sz="2400" dirty="0"/>
              <a:t>As set out in Part one of Keeping children safe in education (KCSIE), all staff working with children are advised to maintain an attitude of </a:t>
            </a:r>
            <a:r>
              <a:rPr lang="en-GB" sz="2400" b="1" dirty="0"/>
              <a:t>‘it could happen here’.</a:t>
            </a:r>
          </a:p>
          <a:p>
            <a:pPr marL="342900" indent="-342900">
              <a:buFont typeface="Arial" panose="020B0604020202020204" pitchFamily="34" charset="0"/>
              <a:buChar char="•"/>
            </a:pPr>
            <a:endParaRPr lang="en-GB" sz="1400" b="1" dirty="0"/>
          </a:p>
          <a:p>
            <a:r>
              <a:rPr lang="en-GB" sz="1400" b="1" dirty="0"/>
              <a:t>Source - Sexual violence and sexual harassment between children in schools and colleges (DofE Sept 21)</a:t>
            </a:r>
          </a:p>
        </p:txBody>
      </p:sp>
    </p:spTree>
    <p:extLst>
      <p:ext uri="{BB962C8B-B14F-4D97-AF65-F5344CB8AC3E}">
        <p14:creationId xmlns:p14="http://schemas.microsoft.com/office/powerpoint/2010/main" val="319161563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A6E3-8C5F-499D-8B32-677201343B38}"/>
              </a:ext>
            </a:extLst>
          </p:cNvPr>
          <p:cNvSpPr>
            <a:spLocks noGrp="1"/>
          </p:cNvSpPr>
          <p:nvPr>
            <p:ph type="title"/>
          </p:nvPr>
        </p:nvSpPr>
        <p:spPr/>
        <p:txBody>
          <a:bodyPr/>
          <a:lstStyle/>
          <a:p>
            <a:r>
              <a:rPr lang="en-GB" dirty="0"/>
              <a:t>Sexual violence and sexual harassment </a:t>
            </a:r>
          </a:p>
        </p:txBody>
      </p:sp>
      <p:sp>
        <p:nvSpPr>
          <p:cNvPr id="3" name="Text Placeholder 2">
            <a:extLst>
              <a:ext uri="{FF2B5EF4-FFF2-40B4-BE49-F238E27FC236}">
                <a16:creationId xmlns:a16="http://schemas.microsoft.com/office/drawing/2014/main" id="{755598CF-3B24-448C-867E-385F47842C94}"/>
              </a:ext>
            </a:extLst>
          </p:cNvPr>
          <p:cNvSpPr>
            <a:spLocks noGrp="1"/>
          </p:cNvSpPr>
          <p:nvPr>
            <p:ph type="body" idx="1"/>
          </p:nvPr>
        </p:nvSpPr>
        <p:spPr/>
        <p:txBody>
          <a:bodyPr>
            <a:normAutofit/>
          </a:bodyPr>
          <a:lstStyle/>
          <a:p>
            <a:r>
              <a:rPr lang="en-GB" sz="2400" dirty="0"/>
              <a:t>In the year ending March 2019, the police recorded 73,260 sexual offences where there are data to identify the victim was a child. Around one-quarter (27%) of these were rape offences. These totals are likely to be a significant under-representation of the true number of offences against young people in this age group.</a:t>
            </a:r>
          </a:p>
          <a:p>
            <a:endParaRPr lang="en-GB" sz="2400" dirty="0"/>
          </a:p>
          <a:p>
            <a:r>
              <a:rPr lang="en-GB" sz="2400" dirty="0"/>
              <a:t>Police recorded crime data (England and Wales) for year ending March 2020 indicated that 51.9% of female victims and 62.4% of male victims of sexual offences were aged between 5 and 19.</a:t>
            </a:r>
          </a:p>
        </p:txBody>
      </p:sp>
    </p:spTree>
    <p:extLst>
      <p:ext uri="{BB962C8B-B14F-4D97-AF65-F5344CB8AC3E}">
        <p14:creationId xmlns:p14="http://schemas.microsoft.com/office/powerpoint/2010/main" val="97034919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45541-5B80-4B18-A758-ABF3D2A45CDE}"/>
              </a:ext>
            </a:extLst>
          </p:cNvPr>
          <p:cNvSpPr>
            <a:spLocks noGrp="1"/>
          </p:cNvSpPr>
          <p:nvPr>
            <p:ph type="title"/>
          </p:nvPr>
        </p:nvSpPr>
        <p:spPr/>
        <p:txBody>
          <a:bodyPr/>
          <a:lstStyle/>
          <a:p>
            <a:r>
              <a:rPr lang="en-GB" dirty="0"/>
              <a:t>Sexual violence and sexual harassment </a:t>
            </a:r>
          </a:p>
        </p:txBody>
      </p:sp>
      <p:sp>
        <p:nvSpPr>
          <p:cNvPr id="3" name="Text Placeholder 2">
            <a:extLst>
              <a:ext uri="{FF2B5EF4-FFF2-40B4-BE49-F238E27FC236}">
                <a16:creationId xmlns:a16="http://schemas.microsoft.com/office/drawing/2014/main" id="{C4C9B0A1-9B17-494C-AD29-E4F31F368911}"/>
              </a:ext>
            </a:extLst>
          </p:cNvPr>
          <p:cNvSpPr>
            <a:spLocks noGrp="1"/>
          </p:cNvSpPr>
          <p:nvPr>
            <p:ph type="body" idx="1"/>
          </p:nvPr>
        </p:nvSpPr>
        <p:spPr/>
        <p:txBody>
          <a:bodyPr>
            <a:normAutofit/>
          </a:bodyPr>
          <a:lstStyle/>
          <a:p>
            <a:r>
              <a:rPr lang="en-GB" sz="2400" dirty="0"/>
              <a:t>NSPCC’s how safe are our children report 2020 found that girls are particularly vulnerable to sexual abuse, accounting for around 90% of victims of recorded rape offences against 13- to 15-year-olds in England, Wales and Scotland.</a:t>
            </a:r>
          </a:p>
          <a:p>
            <a:endParaRPr lang="en-GB" sz="2400" dirty="0"/>
          </a:p>
          <a:p>
            <a:r>
              <a:rPr lang="en-GB" sz="2400" dirty="0"/>
              <a:t>The Women and Equalities committee (WEC) state that a number of large-scale surveys found that girls are consistently reporting high levels of sexual harassment and sexual violence in schools and colleges.</a:t>
            </a:r>
          </a:p>
        </p:txBody>
      </p:sp>
    </p:spTree>
    <p:extLst>
      <p:ext uri="{BB962C8B-B14F-4D97-AF65-F5344CB8AC3E}">
        <p14:creationId xmlns:p14="http://schemas.microsoft.com/office/powerpoint/2010/main" val="400172836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6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5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2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5383</TotalTime>
  <Words>1952</Words>
  <Application>Microsoft Office PowerPoint</Application>
  <PresentationFormat>On-screen Show (4:3)</PresentationFormat>
  <Paragraphs>216</Paragraphs>
  <Slides>33</Slides>
  <Notes>2</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33</vt:i4>
      </vt:variant>
    </vt:vector>
  </HeadingPairs>
  <TitlesOfParts>
    <vt:vector size="46" baseType="lpstr">
      <vt:lpstr>Arial</vt:lpstr>
      <vt:lpstr>Avenir Book</vt:lpstr>
      <vt:lpstr>Avenir Heavy</vt:lpstr>
      <vt:lpstr>Calibri</vt:lpstr>
      <vt:lpstr>Helvetica Light</vt:lpstr>
      <vt:lpstr>Tahoma</vt:lpstr>
      <vt:lpstr>Trebuchet MS</vt:lpstr>
      <vt:lpstr>White</vt:lpstr>
      <vt:lpstr>3_White</vt:lpstr>
      <vt:lpstr>10_Office Theme</vt:lpstr>
      <vt:lpstr>26_White</vt:lpstr>
      <vt:lpstr>5_White</vt:lpstr>
      <vt:lpstr>23_White</vt:lpstr>
      <vt:lpstr>Peer on Peer Abuse  </vt:lpstr>
      <vt:lpstr>Legislation, Guidance and Procedure</vt:lpstr>
      <vt:lpstr>Sexual Violence &amp; Sexual Harassment Sept 2021</vt:lpstr>
      <vt:lpstr>Definitions</vt:lpstr>
      <vt:lpstr>Peer on peer abuse</vt:lpstr>
      <vt:lpstr>Sexual Violence &amp; Sexual Harassment</vt:lpstr>
      <vt:lpstr>Sexual violence and sexual harassment – Sept 2021 </vt:lpstr>
      <vt:lpstr>Sexual violence and sexual harassment </vt:lpstr>
      <vt:lpstr>Sexual violence and sexual harassment </vt:lpstr>
      <vt:lpstr>Sexual violence and sexual harassment </vt:lpstr>
      <vt:lpstr>Sexual violence and sexual harassment </vt:lpstr>
      <vt:lpstr>Harmful Sexual Behaviours in Schools</vt:lpstr>
      <vt:lpstr>Sexual violence and sexual harassment </vt:lpstr>
      <vt:lpstr>Sexual violence and sexual harassment </vt:lpstr>
      <vt:lpstr>Sexual violence and sexual harassment </vt:lpstr>
      <vt:lpstr>PowerPoint Presentation</vt:lpstr>
      <vt:lpstr>PowerPoint Presentation</vt:lpstr>
      <vt:lpstr>Consent under 13’s</vt:lpstr>
      <vt:lpstr>Peer on Peer Abuse (part 5 KCSIE 2021</vt:lpstr>
      <vt:lpstr>Harmful Sexual Behaviours - HSB</vt:lpstr>
      <vt:lpstr>HSB – A continuum of behaviours</vt:lpstr>
      <vt:lpstr>Continuum of Sexual Behaviour in Children</vt:lpstr>
      <vt:lpstr>Immediate response</vt:lpstr>
      <vt:lpstr>Immediate response</vt:lpstr>
      <vt:lpstr>Immediate response</vt:lpstr>
      <vt:lpstr>Next Steps</vt:lpstr>
      <vt:lpstr>Designated Safeguarding Lead will consider:</vt:lpstr>
      <vt:lpstr>PowerPoint Presentation</vt:lpstr>
      <vt:lpstr>Relationships Education &amp; Relationships &amp; Sex Education</vt:lpstr>
      <vt:lpstr> At a glance reminders  (All Safeguarding concerns)</vt:lpstr>
      <vt:lpstr>Key messages for all staff</vt:lpstr>
      <vt:lpstr>Legislation, Guidance and Procedure</vt:lpstr>
      <vt:lpstr>Peer on Peer Abuse  </vt:lpstr>
    </vt:vector>
  </TitlesOfParts>
  <Company>London Borough of Sutton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FGM and radicalisation issues for primary schools</dc:title>
  <dc:creator>jennyrowley</dc:creator>
  <cp:lastModifiedBy>Hayley Cameron</cp:lastModifiedBy>
  <cp:revision>206</cp:revision>
  <cp:lastPrinted>2015-11-17T16:28:36Z</cp:lastPrinted>
  <dcterms:created xsi:type="dcterms:W3CDTF">2015-05-14T16:19:33Z</dcterms:created>
  <dcterms:modified xsi:type="dcterms:W3CDTF">2021-10-06T09:52:38Z</dcterms:modified>
</cp:coreProperties>
</file>