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2"/>
    <p:sldMasterId id="2147483718" r:id="rId3"/>
    <p:sldMasterId id="2147483722" r:id="rId4"/>
    <p:sldMasterId id="2147483728" r:id="rId5"/>
    <p:sldMasterId id="2147483733" r:id="rId6"/>
    <p:sldMasterId id="2147483737" r:id="rId7"/>
  </p:sldMasterIdLst>
  <p:notesMasterIdLst>
    <p:notesMasterId r:id="rId26"/>
  </p:notesMasterIdLst>
  <p:handoutMasterIdLst>
    <p:handoutMasterId r:id="rId27"/>
  </p:handoutMasterIdLst>
  <p:sldIdLst>
    <p:sldId id="256" r:id="rId8"/>
    <p:sldId id="988" r:id="rId9"/>
    <p:sldId id="989" r:id="rId10"/>
    <p:sldId id="348" r:id="rId11"/>
    <p:sldId id="1022" r:id="rId12"/>
    <p:sldId id="1025" r:id="rId13"/>
    <p:sldId id="423" r:id="rId14"/>
    <p:sldId id="1026" r:id="rId15"/>
    <p:sldId id="1010" r:id="rId16"/>
    <p:sldId id="784" r:id="rId17"/>
    <p:sldId id="774" r:id="rId18"/>
    <p:sldId id="776" r:id="rId19"/>
    <p:sldId id="435" r:id="rId20"/>
    <p:sldId id="1023" r:id="rId21"/>
    <p:sldId id="679" r:id="rId22"/>
    <p:sldId id="286" r:id="rId23"/>
    <p:sldId id="314" r:id="rId24"/>
    <p:sldId id="684" r:id="rId25"/>
  </p:sldIdLst>
  <p:sldSz cx="13004800" cy="9753600"/>
  <p:notesSz cx="6669088"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1pPr>
    <a:lvl2pPr marL="0" marR="0" indent="2286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2pPr>
    <a:lvl3pPr marL="0" marR="0" indent="4572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3pPr>
    <a:lvl4pPr marL="0" marR="0" indent="6858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4pPr>
    <a:lvl5pPr marL="0" marR="0" indent="9144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5pPr>
    <a:lvl6pPr marL="0" marR="0" indent="11430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6pPr>
    <a:lvl7pPr marL="0" marR="0" indent="13716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7pPr>
    <a:lvl8pPr marL="0" marR="0" indent="16002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8pPr>
    <a:lvl9pPr marL="0" marR="0" indent="182880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D7D"/>
    <a:srgbClr val="B41E69"/>
    <a:srgbClr val="7B1B3D"/>
    <a:srgbClr val="842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68" autoAdjust="0"/>
    <p:restoredTop sz="92922" autoAdjust="0"/>
  </p:normalViewPr>
  <p:slideViewPr>
    <p:cSldViewPr snapToGrid="0">
      <p:cViewPr varScale="1">
        <p:scale>
          <a:sx n="29" d="100"/>
          <a:sy n="29" d="100"/>
        </p:scale>
        <p:origin x="844" y="12"/>
      </p:cViewPr>
      <p:guideLst/>
    </p:cSldViewPr>
  </p:slideViewPr>
  <p:notesTextViewPr>
    <p:cViewPr>
      <p:scale>
        <a:sx n="3" d="2"/>
        <a:sy n="3" d="2"/>
      </p:scale>
      <p:origin x="0" y="0"/>
    </p:cViewPr>
  </p:notesTextViewPr>
  <p:sorterViewPr>
    <p:cViewPr varScale="1">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90665" cy="496888"/>
          </a:xfrm>
          <a:prstGeom prst="rect">
            <a:avLst/>
          </a:prstGeom>
        </p:spPr>
        <p:txBody>
          <a:bodyPr vert="horz" lIns="90434" tIns="45217" rIns="90434" bIns="45217" rtlCol="0"/>
          <a:lstStyle>
            <a:lvl1pPr algn="l">
              <a:defRPr sz="1200"/>
            </a:lvl1pPr>
          </a:lstStyle>
          <a:p>
            <a:endParaRPr lang="en-GB"/>
          </a:p>
        </p:txBody>
      </p:sp>
      <p:sp>
        <p:nvSpPr>
          <p:cNvPr id="3" name="Date Placeholder 2"/>
          <p:cNvSpPr>
            <a:spLocks noGrp="1"/>
          </p:cNvSpPr>
          <p:nvPr>
            <p:ph type="dt" sz="quarter" idx="1"/>
          </p:nvPr>
        </p:nvSpPr>
        <p:spPr>
          <a:xfrm>
            <a:off x="3776869" y="0"/>
            <a:ext cx="2890665" cy="496888"/>
          </a:xfrm>
          <a:prstGeom prst="rect">
            <a:avLst/>
          </a:prstGeom>
        </p:spPr>
        <p:txBody>
          <a:bodyPr vert="horz" lIns="90434" tIns="45217" rIns="90434" bIns="45217" rtlCol="0"/>
          <a:lstStyle>
            <a:lvl1pPr algn="r">
              <a:defRPr sz="1200"/>
            </a:lvl1pPr>
          </a:lstStyle>
          <a:p>
            <a:fld id="{775522CF-83E7-4390-88FD-9CD985E08A9E}" type="datetimeFigureOut">
              <a:rPr lang="en-GB" smtClean="0"/>
              <a:t>01/12/2021</a:t>
            </a:fld>
            <a:endParaRPr lang="en-GB"/>
          </a:p>
        </p:txBody>
      </p:sp>
      <p:sp>
        <p:nvSpPr>
          <p:cNvPr id="4" name="Footer Placeholder 3"/>
          <p:cNvSpPr>
            <a:spLocks noGrp="1"/>
          </p:cNvSpPr>
          <p:nvPr>
            <p:ph type="ftr" sz="quarter" idx="2"/>
          </p:nvPr>
        </p:nvSpPr>
        <p:spPr>
          <a:xfrm>
            <a:off x="3" y="9429750"/>
            <a:ext cx="2890665" cy="496888"/>
          </a:xfrm>
          <a:prstGeom prst="rect">
            <a:avLst/>
          </a:prstGeom>
        </p:spPr>
        <p:txBody>
          <a:bodyPr vert="horz" lIns="90434" tIns="45217" rIns="90434" bIns="45217" rtlCol="0" anchor="b"/>
          <a:lstStyle>
            <a:lvl1pPr algn="l">
              <a:defRPr sz="1200"/>
            </a:lvl1pPr>
          </a:lstStyle>
          <a:p>
            <a:endParaRPr lang="en-GB"/>
          </a:p>
        </p:txBody>
      </p:sp>
      <p:sp>
        <p:nvSpPr>
          <p:cNvPr id="5" name="Slide Number Placeholder 4"/>
          <p:cNvSpPr>
            <a:spLocks noGrp="1"/>
          </p:cNvSpPr>
          <p:nvPr>
            <p:ph type="sldNum" sz="quarter" idx="3"/>
          </p:nvPr>
        </p:nvSpPr>
        <p:spPr>
          <a:xfrm>
            <a:off x="3776869" y="9429750"/>
            <a:ext cx="2890665" cy="496888"/>
          </a:xfrm>
          <a:prstGeom prst="rect">
            <a:avLst/>
          </a:prstGeom>
        </p:spPr>
        <p:txBody>
          <a:bodyPr vert="horz" lIns="90434" tIns="45217" rIns="90434" bIns="45217" rtlCol="0" anchor="b"/>
          <a:lstStyle>
            <a:lvl1pPr algn="r">
              <a:defRPr sz="1200"/>
            </a:lvl1pPr>
          </a:lstStyle>
          <a:p>
            <a:fld id="{18ADC662-3ACA-443F-8ADA-E26968659BEF}" type="slidenum">
              <a:rPr lang="en-GB" smtClean="0"/>
              <a:t>‹#›</a:t>
            </a:fld>
            <a:endParaRPr lang="en-GB"/>
          </a:p>
        </p:txBody>
      </p:sp>
    </p:spTree>
    <p:extLst>
      <p:ext uri="{BB962C8B-B14F-4D97-AF65-F5344CB8AC3E}">
        <p14:creationId xmlns:p14="http://schemas.microsoft.com/office/powerpoint/2010/main" val="1367166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854075" y="744538"/>
            <a:ext cx="4960938" cy="3722687"/>
          </a:xfrm>
          <a:prstGeom prst="rect">
            <a:avLst/>
          </a:prstGeom>
        </p:spPr>
        <p:txBody>
          <a:bodyPr lIns="90434" tIns="45217" rIns="90434" bIns="45217"/>
          <a:lstStyle/>
          <a:p>
            <a:endParaRPr/>
          </a:p>
        </p:txBody>
      </p:sp>
      <p:sp>
        <p:nvSpPr>
          <p:cNvPr id="66" name="Shape 66"/>
          <p:cNvSpPr>
            <a:spLocks noGrp="1"/>
          </p:cNvSpPr>
          <p:nvPr>
            <p:ph type="body" sz="quarter" idx="1"/>
          </p:nvPr>
        </p:nvSpPr>
        <p:spPr>
          <a:xfrm>
            <a:off x="889213" y="4715153"/>
            <a:ext cx="4890665" cy="4466987"/>
          </a:xfrm>
          <a:prstGeom prst="rect">
            <a:avLst/>
          </a:prstGeom>
        </p:spPr>
        <p:txBody>
          <a:bodyPr lIns="90434" tIns="45217" rIns="90434" bIns="45217"/>
          <a:lstStyle/>
          <a:p>
            <a:endParaRPr/>
          </a:p>
        </p:txBody>
      </p:sp>
    </p:spTree>
    <p:extLst>
      <p:ext uri="{BB962C8B-B14F-4D97-AF65-F5344CB8AC3E}">
        <p14:creationId xmlns:p14="http://schemas.microsoft.com/office/powerpoint/2010/main" val="30399406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637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4" y="4368875"/>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61" y="5932488"/>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453702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018415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38" y="5916593"/>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517089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108372" y="-101600"/>
            <a:ext cx="13223805" cy="9959058"/>
          </a:xfrm>
          <a:prstGeom prst="rect">
            <a:avLst/>
          </a:prstGeom>
          <a:noFill/>
          <a:ln w="9525">
            <a:noFill/>
            <a:miter lim="800000"/>
            <a:headEnd/>
            <a:tailEnd/>
          </a:ln>
        </p:spPr>
      </p:pic>
    </p:spTree>
    <p:extLst>
      <p:ext uri="{BB962C8B-B14F-4D97-AF65-F5344CB8AC3E}">
        <p14:creationId xmlns:p14="http://schemas.microsoft.com/office/powerpoint/2010/main" val="1507643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6335756" y="9251951"/>
            <a:ext cx="320588" cy="31032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21640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0" y="4368800"/>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9" y="5932414"/>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8BC42988-8EAB-4EA0-A9EE-6AFA45B88DB2}"/>
              </a:ext>
            </a:extLst>
          </p:cNvPr>
          <p:cNvSpPr>
            <a:spLocks noGrp="1"/>
          </p:cNvSpPr>
          <p:nvPr>
            <p:ph type="sldNum" sz="quarter" idx="10"/>
          </p:nvPr>
        </p:nvSpPr>
        <p:spPr/>
        <p:txBody>
          <a:bodyPr/>
          <a:lstStyle>
            <a:lvl1pPr eaLnBrk="0">
              <a:defRPr smtClean="0"/>
            </a:lvl1pPr>
          </a:lstStyle>
          <a:p>
            <a:pPr>
              <a:defRPr/>
            </a:pPr>
            <a:fld id="{79AE8284-B022-41D3-B96C-61AC2D50C50F}" type="slidenum">
              <a:rPr lang="en-US" altLang="en-US"/>
              <a:pPr>
                <a:defRPr/>
              </a:pPr>
              <a:t>‹#›</a:t>
            </a:fld>
            <a:endParaRPr lang="en-US" altLang="en-US"/>
          </a:p>
        </p:txBody>
      </p:sp>
    </p:spTree>
    <p:extLst>
      <p:ext uri="{BB962C8B-B14F-4D97-AF65-F5344CB8AC3E}">
        <p14:creationId xmlns:p14="http://schemas.microsoft.com/office/powerpoint/2010/main" val="33491800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89E316C3-7D0B-44D3-9699-909F6ED9BE04}"/>
              </a:ext>
            </a:extLst>
          </p:cNvPr>
          <p:cNvSpPr>
            <a:spLocks noGrp="1"/>
          </p:cNvSpPr>
          <p:nvPr>
            <p:ph type="sldNum" sz="quarter" idx="10"/>
          </p:nvPr>
        </p:nvSpPr>
        <p:spPr/>
        <p:txBody>
          <a:bodyPr/>
          <a:lstStyle>
            <a:lvl1pPr eaLnBrk="0">
              <a:defRPr smtClean="0"/>
            </a:lvl1pPr>
          </a:lstStyle>
          <a:p>
            <a:pPr>
              <a:defRPr/>
            </a:pPr>
            <a:fld id="{86F408D6-DC18-451F-86DF-5BF2848AA170}" type="slidenum">
              <a:rPr lang="en-US" altLang="en-US"/>
              <a:pPr>
                <a:defRPr/>
              </a:pPr>
              <a:t>‹#›</a:t>
            </a:fld>
            <a:endParaRPr lang="en-US" altLang="en-US"/>
          </a:p>
        </p:txBody>
      </p:sp>
    </p:spTree>
    <p:extLst>
      <p:ext uri="{BB962C8B-B14F-4D97-AF65-F5344CB8AC3E}">
        <p14:creationId xmlns:p14="http://schemas.microsoft.com/office/powerpoint/2010/main" val="180027832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1" y="5916515"/>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4701877E-B206-48B9-95A9-7B35128A7B96}"/>
              </a:ext>
            </a:extLst>
          </p:cNvPr>
          <p:cNvSpPr>
            <a:spLocks noGrp="1"/>
          </p:cNvSpPr>
          <p:nvPr>
            <p:ph type="sldNum" sz="quarter" idx="10"/>
          </p:nvPr>
        </p:nvSpPr>
        <p:spPr/>
        <p:txBody>
          <a:bodyPr/>
          <a:lstStyle>
            <a:lvl1pPr eaLnBrk="0">
              <a:defRPr smtClean="0"/>
            </a:lvl1pPr>
          </a:lstStyle>
          <a:p>
            <a:pPr>
              <a:defRPr/>
            </a:pPr>
            <a:fld id="{9BCD6897-D0E8-41A8-A86E-CD89A6B6FD18}" type="slidenum">
              <a:rPr lang="en-US" altLang="en-US"/>
              <a:pPr>
                <a:defRPr/>
              </a:pPr>
              <a:t>‹#›</a:t>
            </a:fld>
            <a:endParaRPr lang="en-US" altLang="en-US"/>
          </a:p>
        </p:txBody>
      </p:sp>
    </p:spTree>
    <p:extLst>
      <p:ext uri="{BB962C8B-B14F-4D97-AF65-F5344CB8AC3E}">
        <p14:creationId xmlns:p14="http://schemas.microsoft.com/office/powerpoint/2010/main" val="35064353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38FA9884-56BF-4CC3-B98C-66CBC55FB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3" y="-101600"/>
            <a:ext cx="13223805" cy="99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046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699" y="4368800"/>
            <a:ext cx="3883225"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8" y="5932413"/>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03130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240" y="2275841"/>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2945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0" y="5916513"/>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323858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335122" y="9067633"/>
            <a:ext cx="2485038" cy="495590"/>
          </a:xfrm>
          <a:prstGeom prst="rect">
            <a:avLst/>
          </a:prstGeom>
        </p:spPr>
        <p:txBody>
          <a:bodyPr/>
          <a:lstStyle/>
          <a:p>
            <a:fld id="{689D3EB4-1058-48E2-A2F1-4D1C2D6128ED}" type="datetimeFigureOut">
              <a:rPr lang="en-GB" smtClean="0"/>
              <a:pPr/>
              <a:t>01/12/2021</a:t>
            </a:fld>
            <a:endParaRPr lang="en-GB" dirty="0"/>
          </a:p>
        </p:txBody>
      </p:sp>
      <p:sp>
        <p:nvSpPr>
          <p:cNvPr id="5" name="Footer Placeholder 4"/>
          <p:cNvSpPr>
            <a:spLocks noGrp="1"/>
          </p:cNvSpPr>
          <p:nvPr>
            <p:ph type="ftr" sz="quarter" idx="11"/>
          </p:nvPr>
        </p:nvSpPr>
        <p:spPr>
          <a:xfrm>
            <a:off x="4307840" y="9067632"/>
            <a:ext cx="4389120" cy="491799"/>
          </a:xfrm>
          <a:prstGeom prst="rect">
            <a:avLst/>
          </a:prstGeom>
        </p:spPr>
        <p:txBody>
          <a:bodyPr/>
          <a:lstStyle/>
          <a:p>
            <a:endParaRPr lang="en-GB" dirty="0"/>
          </a:p>
        </p:txBody>
      </p:sp>
      <p:sp>
        <p:nvSpPr>
          <p:cNvPr id="6" name="Slide Number Placeholder 5"/>
          <p:cNvSpPr>
            <a:spLocks noGrp="1"/>
          </p:cNvSpPr>
          <p:nvPr>
            <p:ph type="sldNum" sz="quarter" idx="12"/>
          </p:nvPr>
        </p:nvSpPr>
        <p:spPr>
          <a:xfrm>
            <a:off x="6303690" y="9251950"/>
            <a:ext cx="384721" cy="379591"/>
          </a:xfrm>
        </p:spPr>
        <p:txBody>
          <a:bodyPr/>
          <a:lstStyle/>
          <a:p>
            <a:fld id="{FBE1029B-A778-4711-838F-A3A412FCF63F}" type="slidenum">
              <a:rPr lang="en-GB" smtClean="0"/>
              <a:pPr/>
              <a:t>‹#›</a:t>
            </a:fld>
            <a:endParaRPr lang="en-GB" dirty="0"/>
          </a:p>
        </p:txBody>
      </p:sp>
    </p:spTree>
    <p:extLst>
      <p:ext uri="{BB962C8B-B14F-4D97-AF65-F5344CB8AC3E}">
        <p14:creationId xmlns:p14="http://schemas.microsoft.com/office/powerpoint/2010/main" val="276922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0" y="4368800"/>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9" y="5932414"/>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AE112503-B199-4AA3-A280-3CEE85654AFE}"/>
              </a:ext>
            </a:extLst>
          </p:cNvPr>
          <p:cNvSpPr>
            <a:spLocks noGrp="1"/>
          </p:cNvSpPr>
          <p:nvPr>
            <p:ph type="sldNum" sz="quarter" idx="10"/>
          </p:nvPr>
        </p:nvSpPr>
        <p:spPr/>
        <p:txBody>
          <a:bodyPr/>
          <a:lstStyle>
            <a:lvl1pPr>
              <a:defRPr smtClean="0"/>
            </a:lvl1pPr>
          </a:lstStyle>
          <a:p>
            <a:pPr>
              <a:defRPr/>
            </a:pPr>
            <a:fld id="{88300AC8-6DC2-4B56-AC12-CEBB4DB3180E}" type="slidenum">
              <a:rPr lang="en-US" altLang="en-US"/>
              <a:pPr>
                <a:defRPr/>
              </a:pPr>
              <a:t>‹#›</a:t>
            </a:fld>
            <a:endParaRPr lang="en-US" altLang="en-US"/>
          </a:p>
        </p:txBody>
      </p:sp>
    </p:spTree>
    <p:extLst>
      <p:ext uri="{BB962C8B-B14F-4D97-AF65-F5344CB8AC3E}">
        <p14:creationId xmlns:p14="http://schemas.microsoft.com/office/powerpoint/2010/main" val="190796976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240" y="2275842"/>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0200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6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755700" y="4368800"/>
            <a:ext cx="3883226" cy="720428"/>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849859" y="5932414"/>
            <a:ext cx="3355182" cy="34767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39126360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36035200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1" y="5916515"/>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2385559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3" y="-101600"/>
            <a:ext cx="13223805" cy="99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40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546101" y="5916516"/>
            <a:ext cx="3591818" cy="34560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0245866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240" y="2275844"/>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868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258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58" y="327620"/>
            <a:ext cx="12232284" cy="7645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685998" y="2286992"/>
            <a:ext cx="10878047" cy="67826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711" r:id="rId2"/>
  </p:sldLayoutIdLst>
  <p:transition spd="med"/>
  <p:txStyles>
    <p:titleStyle>
      <a:lvl1pPr marL="0" marR="0" indent="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1pPr>
      <a:lvl2pPr marL="0" marR="0" indent="228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2pPr>
      <a:lvl3pPr marL="0" marR="0" indent="457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3pPr>
      <a:lvl4pPr marL="0" marR="0" indent="685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4pPr>
      <a:lvl5pPr marL="0" marR="0" indent="9144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5pPr>
      <a:lvl6pPr marL="0" marR="0" indent="11430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6pPr>
      <a:lvl7pPr marL="0" marR="0" indent="1371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7pPr>
      <a:lvl8pPr marL="0" marR="0" indent="1600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8pPr>
      <a:lvl9pPr marL="0" marR="0" indent="1828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1pPr>
      <a:lvl2pPr marL="0" marR="0" indent="228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2pPr>
      <a:lvl3pPr marL="0" marR="0" indent="457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3pPr>
      <a:lvl4pPr marL="0" marR="0" indent="685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4pPr>
      <a:lvl5pPr marL="0" marR="0" indent="9144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5pPr>
      <a:lvl6pPr marL="0" marR="0" indent="11430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386081" y="327378"/>
            <a:ext cx="12232640" cy="7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686365" y="2287130"/>
            <a:ext cx="10877973" cy="67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6306472" y="9252374"/>
            <a:ext cx="378309" cy="365293"/>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707">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26881434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ransition spd="med"/>
  <p:txStyles>
    <p:titleStyle>
      <a:lvl1pPr algn="l" defTabSz="582498" rtl="0" eaLnBrk="0" fontAlgn="base" hangingPunct="0">
        <a:spcBef>
          <a:spcPct val="0"/>
        </a:spcBef>
        <a:spcAft>
          <a:spcPct val="0"/>
        </a:spcAft>
        <a:defRPr sz="4267">
          <a:solidFill>
            <a:srgbClr val="FFFFFF"/>
          </a:solidFill>
          <a:latin typeface="+mn-lt"/>
          <a:ea typeface="+mn-ea"/>
          <a:cs typeface="+mn-cs"/>
          <a:sym typeface="Avenir Heavy"/>
        </a:defRPr>
      </a:lvl1pPr>
      <a:lvl2pPr algn="l" defTabSz="582498" rtl="0" eaLnBrk="0" fontAlgn="base" hangingPunct="0">
        <a:spcBef>
          <a:spcPct val="0"/>
        </a:spcBef>
        <a:spcAft>
          <a:spcPct val="0"/>
        </a:spcAft>
        <a:defRPr sz="4267">
          <a:solidFill>
            <a:srgbClr val="FFFFFF"/>
          </a:solidFill>
          <a:latin typeface="+mn-lt"/>
          <a:ea typeface="+mn-ea"/>
          <a:cs typeface="+mn-cs"/>
          <a:sym typeface="Avenir Heavy"/>
        </a:defRPr>
      </a:lvl2pPr>
      <a:lvl3pPr algn="l" defTabSz="582498" rtl="0" eaLnBrk="0" fontAlgn="base" hangingPunct="0">
        <a:spcBef>
          <a:spcPct val="0"/>
        </a:spcBef>
        <a:spcAft>
          <a:spcPct val="0"/>
        </a:spcAft>
        <a:defRPr sz="4267">
          <a:solidFill>
            <a:srgbClr val="FFFFFF"/>
          </a:solidFill>
          <a:latin typeface="+mn-lt"/>
          <a:ea typeface="+mn-ea"/>
          <a:cs typeface="+mn-cs"/>
          <a:sym typeface="Avenir Heavy"/>
        </a:defRPr>
      </a:lvl3pPr>
      <a:lvl4pPr algn="l" defTabSz="582498" rtl="0" eaLnBrk="0" fontAlgn="base" hangingPunct="0">
        <a:spcBef>
          <a:spcPct val="0"/>
        </a:spcBef>
        <a:spcAft>
          <a:spcPct val="0"/>
        </a:spcAft>
        <a:defRPr sz="4267">
          <a:solidFill>
            <a:srgbClr val="FFFFFF"/>
          </a:solidFill>
          <a:latin typeface="+mn-lt"/>
          <a:ea typeface="+mn-ea"/>
          <a:cs typeface="+mn-cs"/>
          <a:sym typeface="Avenir Heavy"/>
        </a:defRPr>
      </a:lvl4pPr>
      <a:lvl5pPr algn="l" defTabSz="582498" rtl="0" eaLnBrk="0" fontAlgn="base" hangingPunct="0">
        <a:spcBef>
          <a:spcPct val="0"/>
        </a:spcBef>
        <a:spcAft>
          <a:spcPct val="0"/>
        </a:spcAft>
        <a:defRPr sz="4267">
          <a:solidFill>
            <a:srgbClr val="FFFFFF"/>
          </a:solidFill>
          <a:latin typeface="+mn-lt"/>
          <a:ea typeface="+mn-ea"/>
          <a:cs typeface="+mn-cs"/>
          <a:sym typeface="Avenir Heavy"/>
        </a:defRPr>
      </a:lvl5pPr>
      <a:lvl6pPr marL="0" marR="0" indent="1142941"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6pPr>
      <a:lvl7pPr marL="0" marR="0" indent="1371530"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7pPr>
      <a:lvl8pPr marL="0" marR="0" indent="1600119"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8pPr>
      <a:lvl9pPr marL="0" marR="0" indent="1828706"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9pPr>
    </p:titleStyle>
    <p:bodyStyle>
      <a:lvl1pPr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1pPr>
      <a:lvl2pPr indent="228033"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2pPr>
      <a:lvl3pPr indent="456064"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3pPr>
      <a:lvl4pPr indent="684097"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4pPr>
      <a:lvl5pPr indent="912128"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5pPr>
      <a:lvl6pPr marL="0" marR="0" indent="1142941"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530"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119"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706"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59" y="327622"/>
            <a:ext cx="12232284" cy="7645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686000" y="2286994"/>
            <a:ext cx="10878047" cy="67826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38956" y="9251952"/>
            <a:ext cx="314189" cy="310341"/>
          </a:xfrm>
          <a:prstGeom prst="rect">
            <a:avLst/>
          </a:prstGeom>
          <a:ln w="12700">
            <a:miter lim="400000"/>
          </a:ln>
        </p:spPr>
        <p:txBody>
          <a:bodyPr wrap="none" lIns="50800" tIns="50800" rIns="50800" bIns="50800">
            <a:spAutoFit/>
          </a:bodyPr>
          <a:lstStyle>
            <a:lvl1pPr algn="ctr">
              <a:defRPr sz="1350">
                <a:solidFill>
                  <a:srgbClr val="000000"/>
                </a:solidFill>
                <a:latin typeface="Helvetica Light"/>
                <a:ea typeface="Helvetica Light"/>
                <a:cs typeface="Helvetica Light"/>
                <a:sym typeface="Helvetica Light"/>
              </a:defRPr>
            </a:lvl1pPr>
          </a:lstStyle>
          <a:p>
            <a:pPr defTabSz="438127"/>
            <a:fld id="{86CB4B4D-7CA3-9044-876B-883B54F8677D}" type="slidenum">
              <a:rPr lang="en-GB" smtClean="0"/>
              <a:pPr defTabSz="438127"/>
              <a:t>‹#›</a:t>
            </a:fld>
            <a:endParaRPr lang="en-GB"/>
          </a:p>
        </p:txBody>
      </p:sp>
    </p:spTree>
    <p:extLst>
      <p:ext uri="{BB962C8B-B14F-4D97-AF65-F5344CB8AC3E}">
        <p14:creationId xmlns:p14="http://schemas.microsoft.com/office/powerpoint/2010/main" val="357841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ransition spd="med"/>
  <p:txStyles>
    <p:titleStyle>
      <a:lvl1pPr marL="0" marR="0" indent="0"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1pPr>
      <a:lvl2pPr marL="0" marR="0" indent="171442"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2pPr>
      <a:lvl3pPr marL="0" marR="0" indent="342882"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3pPr>
      <a:lvl4pPr marL="0" marR="0" indent="514324"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4pPr>
      <a:lvl5pPr marL="0" marR="0" indent="685765"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5pPr>
      <a:lvl6pPr marL="0" marR="0" indent="857205"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6pPr>
      <a:lvl7pPr marL="0" marR="0" indent="1028647"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7pPr>
      <a:lvl8pPr marL="0" marR="0" indent="1200089"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8pPr>
      <a:lvl9pPr marL="0" marR="0" indent="1371530" algn="l" defTabSz="438127"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1pPr>
      <a:lvl2pPr marL="0" marR="0" indent="171442"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2pPr>
      <a:lvl3pPr marL="0" marR="0" indent="342882"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3pPr>
      <a:lvl4pPr marL="0" marR="0" indent="514324"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4pPr>
      <a:lvl5pPr marL="0" marR="0" indent="685765"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5pPr>
      <a:lvl6pPr marL="0" marR="0" indent="857205"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6pPr>
      <a:lvl7pPr marL="0" marR="0" indent="1028647"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7pPr>
      <a:lvl8pPr marL="0" marR="0" indent="1200089"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8pPr>
      <a:lvl9pPr marL="0" marR="0" indent="1371530" algn="l" defTabSz="438127"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1pPr>
      <a:lvl2pPr marL="0" marR="0" indent="171442"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2pPr>
      <a:lvl3pPr marL="0" marR="0" indent="342882"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3pPr>
      <a:lvl4pPr marL="0" marR="0" indent="514324"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4pPr>
      <a:lvl5pPr marL="0" marR="0" indent="685765"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5pPr>
      <a:lvl6pPr marL="0" marR="0" indent="857205"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6pPr>
      <a:lvl7pPr marL="0" marR="0" indent="1028647"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7pPr>
      <a:lvl8pPr marL="0" marR="0" indent="1200089"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8pPr>
      <a:lvl9pPr marL="0" marR="0" indent="1371530" algn="ctr" defTabSz="438127"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96" y="327622"/>
            <a:ext cx="12232284" cy="764580"/>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686041" y="2286996"/>
            <a:ext cx="10878047" cy="678264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35795" y="9252027"/>
            <a:ext cx="320588" cy="310329"/>
          </a:xfrm>
          <a:prstGeom prst="rect">
            <a:avLst/>
          </a:prstGeom>
          <a:ln w="12700">
            <a:miter lim="400000"/>
          </a:ln>
        </p:spPr>
        <p:txBody>
          <a:bodyPr wrap="none" lIns="50794" tIns="50794" rIns="50794" bIns="50794">
            <a:spAutoFit/>
          </a:bodyPr>
          <a:lstStyle>
            <a:lvl1pPr algn="ctr">
              <a:defRPr sz="1350">
                <a:solidFill>
                  <a:srgbClr val="000000"/>
                </a:solidFill>
                <a:latin typeface="Helvetica Light"/>
                <a:ea typeface="Helvetica Light"/>
                <a:cs typeface="Helvetica Light"/>
                <a:sym typeface="Helvetica Light"/>
              </a:defRPr>
            </a:lvl1pPr>
          </a:lstStyle>
          <a:p>
            <a:pPr defTabSz="438060"/>
            <a:fld id="{86CB4B4D-7CA3-9044-876B-883B54F8677D}" type="slidenum">
              <a:rPr lang="en-GB" smtClean="0"/>
              <a:pPr defTabSz="438060"/>
              <a:t>‹#›</a:t>
            </a:fld>
            <a:endParaRPr lang="en-GB"/>
          </a:p>
        </p:txBody>
      </p:sp>
    </p:spTree>
    <p:extLst>
      <p:ext uri="{BB962C8B-B14F-4D97-AF65-F5344CB8AC3E}">
        <p14:creationId xmlns:p14="http://schemas.microsoft.com/office/powerpoint/2010/main" val="302556347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ransition spd="med"/>
  <p:txStyles>
    <p:titleStyle>
      <a:lvl1pPr marL="0" marR="0" indent="0"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1pPr>
      <a:lvl2pPr marL="0" marR="0" indent="171415"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2pPr>
      <a:lvl3pPr marL="0" marR="0" indent="342830"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3pPr>
      <a:lvl4pPr marL="0" marR="0" indent="514243"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4pPr>
      <a:lvl5pPr marL="0" marR="0" indent="685660"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5pPr>
      <a:lvl6pPr marL="0" marR="0" indent="857075"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6pPr>
      <a:lvl7pPr marL="0" marR="0" indent="1028491"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7pPr>
      <a:lvl8pPr marL="0" marR="0" indent="1199906"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8pPr>
      <a:lvl9pPr marL="0" marR="0" indent="1371319" algn="l" defTabSz="438060" rtl="0" latinLnBrk="0">
        <a:lnSpc>
          <a:spcPct val="100000"/>
        </a:lnSpc>
        <a:spcBef>
          <a:spcPts val="0"/>
        </a:spcBef>
        <a:spcAft>
          <a:spcPts val="0"/>
        </a:spcAft>
        <a:buClrTx/>
        <a:buSzTx/>
        <a:buFontTx/>
        <a:buNone/>
        <a:tabLst/>
        <a:defRPr sz="3224"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1pPr>
      <a:lvl2pPr marL="0" marR="0" indent="171415"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2pPr>
      <a:lvl3pPr marL="0" marR="0" indent="342830"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3pPr>
      <a:lvl4pPr marL="0" marR="0" indent="514243"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4pPr>
      <a:lvl5pPr marL="0" marR="0" indent="685660"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5pPr>
      <a:lvl6pPr marL="0" marR="0" indent="857075"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6pPr>
      <a:lvl7pPr marL="0" marR="0" indent="1028491"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7pPr>
      <a:lvl8pPr marL="0" marR="0" indent="1199906"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8pPr>
      <a:lvl9pPr marL="0" marR="0" indent="1371319" algn="l" defTabSz="438060" rtl="0" latinLnBrk="0">
        <a:lnSpc>
          <a:spcPct val="100000"/>
        </a:lnSpc>
        <a:spcBef>
          <a:spcPts val="0"/>
        </a:spcBef>
        <a:spcAft>
          <a:spcPts val="0"/>
        </a:spcAft>
        <a:buClrTx/>
        <a:buSzTx/>
        <a:buFontTx/>
        <a:buNone/>
        <a:tabLst/>
        <a:defRPr sz="15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1pPr>
      <a:lvl2pPr marL="0" marR="0" indent="171415"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2pPr>
      <a:lvl3pPr marL="0" marR="0" indent="342830"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3pPr>
      <a:lvl4pPr marL="0" marR="0" indent="514243"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4pPr>
      <a:lvl5pPr marL="0" marR="0" indent="685660"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5pPr>
      <a:lvl6pPr marL="0" marR="0" indent="857075"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6pPr>
      <a:lvl7pPr marL="0" marR="0" indent="1028491"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7pPr>
      <a:lvl8pPr marL="0" marR="0" indent="1199906"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8pPr>
      <a:lvl9pPr marL="0" marR="0" indent="1371319" algn="ctr" defTabSz="43806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9891C3C4-157E-472E-A05D-CC4F3D75493F}"/>
              </a:ext>
            </a:extLst>
          </p:cNvPr>
          <p:cNvSpPr>
            <a:spLocks noGrp="1" noChangeArrowheads="1"/>
          </p:cNvSpPr>
          <p:nvPr>
            <p:ph type="title"/>
          </p:nvPr>
        </p:nvSpPr>
        <p:spPr bwMode="auto">
          <a:xfrm>
            <a:off x="386081" y="327378"/>
            <a:ext cx="12232640" cy="7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9D9291EE-7D11-4EEA-82D0-11498B5DE54A}"/>
              </a:ext>
            </a:extLst>
          </p:cNvPr>
          <p:cNvSpPr>
            <a:spLocks noGrp="1" noChangeArrowheads="1"/>
          </p:cNvSpPr>
          <p:nvPr>
            <p:ph type="body" idx="1"/>
          </p:nvPr>
        </p:nvSpPr>
        <p:spPr bwMode="auto">
          <a:xfrm>
            <a:off x="686365" y="2287130"/>
            <a:ext cx="10877973" cy="67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4D5F956-E85E-412F-8709-A1FE6D9DEB2F}"/>
              </a:ext>
            </a:extLst>
          </p:cNvPr>
          <p:cNvSpPr>
            <a:spLocks noGrp="1"/>
          </p:cNvSpPr>
          <p:nvPr>
            <p:ph type="sldNum" sz="quarter" idx="2"/>
          </p:nvPr>
        </p:nvSpPr>
        <p:spPr>
          <a:xfrm>
            <a:off x="6306472" y="9252374"/>
            <a:ext cx="378309" cy="365293"/>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707" smtClean="0">
                <a:solidFill>
                  <a:srgbClr val="000000"/>
                </a:solidFill>
                <a:latin typeface="Helvetica Light"/>
                <a:ea typeface="Helvetica Light"/>
                <a:cs typeface="Helvetica Light"/>
                <a:sym typeface="Helvetica Light"/>
              </a:defRPr>
            </a:lvl1pPr>
          </a:lstStyle>
          <a:p>
            <a:pPr>
              <a:defRPr/>
            </a:pPr>
            <a:fld id="{C6120C96-403C-4D06-898D-1A24CE676F84}" type="slidenum">
              <a:rPr lang="en-GB" altLang="en-US"/>
              <a:pPr>
                <a:defRPr/>
              </a:pPr>
              <a:t>‹#›</a:t>
            </a:fld>
            <a:endParaRPr lang="en-GB" altLang="en-US"/>
          </a:p>
        </p:txBody>
      </p:sp>
    </p:spTree>
    <p:extLst>
      <p:ext uri="{BB962C8B-B14F-4D97-AF65-F5344CB8AC3E}">
        <p14:creationId xmlns:p14="http://schemas.microsoft.com/office/powerpoint/2010/main" val="36792785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ransition spd="med"/>
  <p:txStyles>
    <p:titleStyle>
      <a:lvl1pPr algn="l" defTabSz="582498" rtl="0" eaLnBrk="0" fontAlgn="base" hangingPunct="0">
        <a:spcBef>
          <a:spcPct val="0"/>
        </a:spcBef>
        <a:spcAft>
          <a:spcPct val="0"/>
        </a:spcAft>
        <a:defRPr sz="4267">
          <a:solidFill>
            <a:srgbClr val="FFFFFF"/>
          </a:solidFill>
          <a:latin typeface="+mn-lt"/>
          <a:ea typeface="+mn-ea"/>
          <a:cs typeface="+mn-cs"/>
          <a:sym typeface="Avenir Heavy"/>
        </a:defRPr>
      </a:lvl1pPr>
      <a:lvl2pPr algn="l" defTabSz="582498" rtl="0" eaLnBrk="0" fontAlgn="base" hangingPunct="0">
        <a:spcBef>
          <a:spcPct val="0"/>
        </a:spcBef>
        <a:spcAft>
          <a:spcPct val="0"/>
        </a:spcAft>
        <a:defRPr sz="4267">
          <a:solidFill>
            <a:srgbClr val="FFFFFF"/>
          </a:solidFill>
          <a:latin typeface="+mn-lt"/>
          <a:ea typeface="+mn-ea"/>
          <a:cs typeface="+mn-cs"/>
          <a:sym typeface="Avenir Heavy"/>
        </a:defRPr>
      </a:lvl2pPr>
      <a:lvl3pPr algn="l" defTabSz="582498" rtl="0" eaLnBrk="0" fontAlgn="base" hangingPunct="0">
        <a:spcBef>
          <a:spcPct val="0"/>
        </a:spcBef>
        <a:spcAft>
          <a:spcPct val="0"/>
        </a:spcAft>
        <a:defRPr sz="4267">
          <a:solidFill>
            <a:srgbClr val="FFFFFF"/>
          </a:solidFill>
          <a:latin typeface="+mn-lt"/>
          <a:ea typeface="+mn-ea"/>
          <a:cs typeface="+mn-cs"/>
          <a:sym typeface="Avenir Heavy"/>
        </a:defRPr>
      </a:lvl3pPr>
      <a:lvl4pPr algn="l" defTabSz="582498" rtl="0" eaLnBrk="0" fontAlgn="base" hangingPunct="0">
        <a:spcBef>
          <a:spcPct val="0"/>
        </a:spcBef>
        <a:spcAft>
          <a:spcPct val="0"/>
        </a:spcAft>
        <a:defRPr sz="4267">
          <a:solidFill>
            <a:srgbClr val="FFFFFF"/>
          </a:solidFill>
          <a:latin typeface="+mn-lt"/>
          <a:ea typeface="+mn-ea"/>
          <a:cs typeface="+mn-cs"/>
          <a:sym typeface="Avenir Heavy"/>
        </a:defRPr>
      </a:lvl4pPr>
      <a:lvl5pPr algn="l" defTabSz="582498" rtl="0" eaLnBrk="0" fontAlgn="base" hangingPunct="0">
        <a:spcBef>
          <a:spcPct val="0"/>
        </a:spcBef>
        <a:spcAft>
          <a:spcPct val="0"/>
        </a:spcAft>
        <a:defRPr sz="4267">
          <a:solidFill>
            <a:srgbClr val="FFFFFF"/>
          </a:solidFill>
          <a:latin typeface="+mn-lt"/>
          <a:ea typeface="+mn-ea"/>
          <a:cs typeface="+mn-cs"/>
          <a:sym typeface="Avenir Heavy"/>
        </a:defRPr>
      </a:lvl5pPr>
      <a:lvl6pPr marL="0" marR="0" indent="1142941"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6pPr>
      <a:lvl7pPr marL="0" marR="0" indent="1371530"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7pPr>
      <a:lvl8pPr marL="0" marR="0" indent="1600119"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8pPr>
      <a:lvl9pPr marL="0" marR="0" indent="1828706"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9pPr>
    </p:titleStyle>
    <p:bodyStyle>
      <a:lvl1pPr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1pPr>
      <a:lvl2pPr indent="228033"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2pPr>
      <a:lvl3pPr indent="456064"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3pPr>
      <a:lvl4pPr indent="684097"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4pPr>
      <a:lvl5pPr indent="912128"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5pPr>
      <a:lvl6pPr marL="0" marR="0" indent="1142941"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530"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119"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706"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6258" y="327620"/>
            <a:ext cx="12232284" cy="7645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685998" y="2286992"/>
            <a:ext cx="10878047" cy="67826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41219673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ransition spd="med"/>
  <p:txStyles>
    <p:titleStyle>
      <a:lvl1pPr marL="0" marR="0" indent="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1pPr>
      <a:lvl2pPr marL="0" marR="0" indent="228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2pPr>
      <a:lvl3pPr marL="0" marR="0" indent="457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3pPr>
      <a:lvl4pPr marL="0" marR="0" indent="685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4pPr>
      <a:lvl5pPr marL="0" marR="0" indent="9144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5pPr>
      <a:lvl6pPr marL="0" marR="0" indent="11430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6pPr>
      <a:lvl7pPr marL="0" marR="0" indent="13716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7pPr>
      <a:lvl8pPr marL="0" marR="0" indent="16002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8pPr>
      <a:lvl9pPr marL="0" marR="0" indent="1828800" algn="l" defTabSz="584200" rtl="0" latinLnBrk="0">
        <a:lnSpc>
          <a:spcPct val="100000"/>
        </a:lnSpc>
        <a:spcBef>
          <a:spcPts val="0"/>
        </a:spcBef>
        <a:spcAft>
          <a:spcPts val="0"/>
        </a:spcAft>
        <a:buClrTx/>
        <a:buSzTx/>
        <a:buFontTx/>
        <a:buNone/>
        <a:tabLst/>
        <a:defRPr sz="43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1pPr>
      <a:lvl2pPr marL="0" marR="0" indent="228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2pPr>
      <a:lvl3pPr marL="0" marR="0" indent="457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3pPr>
      <a:lvl4pPr marL="0" marR="0" indent="685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4pPr>
      <a:lvl5pPr marL="0" marR="0" indent="9144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5pPr>
      <a:lvl6pPr marL="0" marR="0" indent="11430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6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2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800" algn="l" defTabSz="58420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Title Text">
            <a:extLst>
              <a:ext uri="{FF2B5EF4-FFF2-40B4-BE49-F238E27FC236}">
                <a16:creationId xmlns:a16="http://schemas.microsoft.com/office/drawing/2014/main" id="{15B32BFE-E428-453F-B650-998E82EB53CA}"/>
              </a:ext>
            </a:extLst>
          </p:cNvPr>
          <p:cNvSpPr>
            <a:spLocks noGrp="1" noChangeArrowheads="1"/>
          </p:cNvSpPr>
          <p:nvPr>
            <p:ph type="title"/>
          </p:nvPr>
        </p:nvSpPr>
        <p:spPr bwMode="auto">
          <a:xfrm>
            <a:off x="386081" y="327378"/>
            <a:ext cx="12232640" cy="7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4099" name="Body Level One…">
            <a:extLst>
              <a:ext uri="{FF2B5EF4-FFF2-40B4-BE49-F238E27FC236}">
                <a16:creationId xmlns:a16="http://schemas.microsoft.com/office/drawing/2014/main" id="{CDF5B66D-2635-4025-8898-F64CF34C8CED}"/>
              </a:ext>
            </a:extLst>
          </p:cNvPr>
          <p:cNvSpPr>
            <a:spLocks noGrp="1" noChangeArrowheads="1"/>
          </p:cNvSpPr>
          <p:nvPr>
            <p:ph type="body" idx="1"/>
          </p:nvPr>
        </p:nvSpPr>
        <p:spPr bwMode="auto">
          <a:xfrm>
            <a:off x="686365" y="2287130"/>
            <a:ext cx="10877973" cy="67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24BF409D-D7D5-4AF0-82C1-562F8F6CED70}"/>
              </a:ext>
            </a:extLst>
          </p:cNvPr>
          <p:cNvSpPr>
            <a:spLocks noGrp="1"/>
          </p:cNvSpPr>
          <p:nvPr>
            <p:ph type="sldNum" sz="quarter" idx="2"/>
          </p:nvPr>
        </p:nvSpPr>
        <p:spPr>
          <a:xfrm>
            <a:off x="6306473" y="9252374"/>
            <a:ext cx="378309" cy="365293"/>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707" smtClean="0">
                <a:solidFill>
                  <a:srgbClr val="000000"/>
                </a:solidFill>
                <a:latin typeface="Helvetica Light"/>
                <a:ea typeface="Helvetica Light"/>
                <a:cs typeface="Helvetica Light"/>
                <a:sym typeface="Helvetica Light"/>
              </a:defRPr>
            </a:lvl1pPr>
          </a:lstStyle>
          <a:p>
            <a:pPr>
              <a:defRPr/>
            </a:pPr>
            <a:fld id="{71AACAE9-3935-4300-9503-F4BFF362FF94}" type="slidenum">
              <a:rPr lang="en-US" altLang="en-US"/>
              <a:pPr>
                <a:defRPr/>
              </a:pPr>
              <a:t>‹#›</a:t>
            </a:fld>
            <a:endParaRPr lang="en-US" altLang="en-US"/>
          </a:p>
        </p:txBody>
      </p:sp>
    </p:spTree>
    <p:extLst>
      <p:ext uri="{BB962C8B-B14F-4D97-AF65-F5344CB8AC3E}">
        <p14:creationId xmlns:p14="http://schemas.microsoft.com/office/powerpoint/2010/main" val="22002680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ransition spd="med"/>
  <p:txStyles>
    <p:titleStyle>
      <a:lvl1pPr algn="l" defTabSz="582498" rtl="0" eaLnBrk="0" fontAlgn="base" hangingPunct="0">
        <a:spcBef>
          <a:spcPct val="0"/>
        </a:spcBef>
        <a:spcAft>
          <a:spcPct val="0"/>
        </a:spcAft>
        <a:defRPr sz="4267">
          <a:solidFill>
            <a:srgbClr val="FFFFFF"/>
          </a:solidFill>
          <a:latin typeface="+mn-lt"/>
          <a:ea typeface="+mn-ea"/>
          <a:cs typeface="+mn-cs"/>
          <a:sym typeface="Avenir Heavy"/>
        </a:defRPr>
      </a:lvl1pPr>
      <a:lvl2pPr algn="l" defTabSz="582498" rtl="0" eaLnBrk="0" fontAlgn="base" hangingPunct="0">
        <a:spcBef>
          <a:spcPct val="0"/>
        </a:spcBef>
        <a:spcAft>
          <a:spcPct val="0"/>
        </a:spcAft>
        <a:defRPr sz="4267">
          <a:solidFill>
            <a:srgbClr val="FFFFFF"/>
          </a:solidFill>
          <a:latin typeface="+mn-lt"/>
          <a:ea typeface="+mn-ea"/>
          <a:cs typeface="+mn-cs"/>
          <a:sym typeface="Avenir Heavy"/>
        </a:defRPr>
      </a:lvl2pPr>
      <a:lvl3pPr algn="l" defTabSz="582498" rtl="0" eaLnBrk="0" fontAlgn="base" hangingPunct="0">
        <a:spcBef>
          <a:spcPct val="0"/>
        </a:spcBef>
        <a:spcAft>
          <a:spcPct val="0"/>
        </a:spcAft>
        <a:defRPr sz="4267">
          <a:solidFill>
            <a:srgbClr val="FFFFFF"/>
          </a:solidFill>
          <a:latin typeface="+mn-lt"/>
          <a:ea typeface="+mn-ea"/>
          <a:cs typeface="+mn-cs"/>
          <a:sym typeface="Avenir Heavy"/>
        </a:defRPr>
      </a:lvl3pPr>
      <a:lvl4pPr algn="l" defTabSz="582498" rtl="0" eaLnBrk="0" fontAlgn="base" hangingPunct="0">
        <a:spcBef>
          <a:spcPct val="0"/>
        </a:spcBef>
        <a:spcAft>
          <a:spcPct val="0"/>
        </a:spcAft>
        <a:defRPr sz="4267">
          <a:solidFill>
            <a:srgbClr val="FFFFFF"/>
          </a:solidFill>
          <a:latin typeface="+mn-lt"/>
          <a:ea typeface="+mn-ea"/>
          <a:cs typeface="+mn-cs"/>
          <a:sym typeface="Avenir Heavy"/>
        </a:defRPr>
      </a:lvl4pPr>
      <a:lvl5pPr algn="l" defTabSz="582498" rtl="0" eaLnBrk="0" fontAlgn="base" hangingPunct="0">
        <a:spcBef>
          <a:spcPct val="0"/>
        </a:spcBef>
        <a:spcAft>
          <a:spcPct val="0"/>
        </a:spcAft>
        <a:defRPr sz="4267">
          <a:solidFill>
            <a:srgbClr val="FFFFFF"/>
          </a:solidFill>
          <a:latin typeface="+mn-lt"/>
          <a:ea typeface="+mn-ea"/>
          <a:cs typeface="+mn-cs"/>
          <a:sym typeface="Avenir Heavy"/>
        </a:defRPr>
      </a:lvl5pPr>
      <a:lvl6pPr marL="0" marR="0" indent="1142941"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6pPr>
      <a:lvl7pPr marL="0" marR="0" indent="1371530"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7pPr>
      <a:lvl8pPr marL="0" marR="0" indent="1600119"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8pPr>
      <a:lvl9pPr marL="0" marR="0" indent="1828706" algn="l" defTabSz="584170" rtl="0" latinLnBrk="0">
        <a:lnSpc>
          <a:spcPct val="100000"/>
        </a:lnSpc>
        <a:spcBef>
          <a:spcPts val="0"/>
        </a:spcBef>
        <a:spcAft>
          <a:spcPts val="0"/>
        </a:spcAft>
        <a:buClrTx/>
        <a:buSzTx/>
        <a:buFontTx/>
        <a:buNone/>
        <a:tabLst/>
        <a:defRPr sz="4299" b="0" i="0" u="none" strike="noStrike" cap="none" spc="0" baseline="0">
          <a:ln>
            <a:noFill/>
          </a:ln>
          <a:solidFill>
            <a:srgbClr val="FFFFFF"/>
          </a:solidFill>
          <a:uFillTx/>
          <a:latin typeface="+mn-lt"/>
          <a:ea typeface="+mn-ea"/>
          <a:cs typeface="+mn-cs"/>
          <a:sym typeface="Avenir Heavy"/>
        </a:defRPr>
      </a:lvl9pPr>
    </p:titleStyle>
    <p:bodyStyle>
      <a:lvl1pPr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1pPr>
      <a:lvl2pPr indent="228033"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2pPr>
      <a:lvl3pPr indent="456064"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3pPr>
      <a:lvl4pPr indent="684097"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4pPr>
      <a:lvl5pPr indent="912128" algn="l" defTabSz="582498" rtl="0" eaLnBrk="0" fontAlgn="base" hangingPunct="0">
        <a:spcBef>
          <a:spcPct val="0"/>
        </a:spcBef>
        <a:spcAft>
          <a:spcPct val="0"/>
        </a:spcAft>
        <a:defRPr sz="1991">
          <a:solidFill>
            <a:srgbClr val="314764"/>
          </a:solidFill>
          <a:latin typeface="Avenir Book"/>
          <a:ea typeface="Avenir Book"/>
          <a:cs typeface="Avenir Book"/>
          <a:sym typeface="Avenir Book"/>
        </a:defRPr>
      </a:lvl5pPr>
      <a:lvl6pPr marL="0" marR="0" indent="1142941"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6pPr>
      <a:lvl7pPr marL="0" marR="0" indent="1371530"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7pPr>
      <a:lvl8pPr marL="0" marR="0" indent="1600119"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8pPr>
      <a:lvl9pPr marL="0" marR="0" indent="1828706" algn="l" defTabSz="584170" rtl="0" latinLnBrk="0">
        <a:lnSpc>
          <a:spcPct val="100000"/>
        </a:lnSpc>
        <a:spcBef>
          <a:spcPts val="0"/>
        </a:spcBef>
        <a:spcAft>
          <a:spcPts val="0"/>
        </a:spcAft>
        <a:buClrTx/>
        <a:buSzTx/>
        <a:buFontTx/>
        <a:buNone/>
        <a:tabLst/>
        <a:defRPr sz="2000"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983542" y="5226165"/>
            <a:ext cx="11037716" cy="720428"/>
          </a:xfrm>
          <a:prstGeom prst="rect">
            <a:avLst/>
          </a:prstGeom>
        </p:spPr>
        <p:txBody>
          <a:bodyPr>
            <a:noAutofit/>
          </a:bodyPr>
          <a:lstStyle/>
          <a:p>
            <a:pPr algn="ctr" defTabSz="438150">
              <a:defRPr sz="3225"/>
            </a:pPr>
            <a:r>
              <a:rPr lang="en-GB" sz="4000" b="1" dirty="0">
                <a:solidFill>
                  <a:schemeClr val="bg1"/>
                </a:solidFill>
              </a:rPr>
              <a:t>Safeguarding children, young people</a:t>
            </a:r>
            <a:br>
              <a:rPr lang="en-GB" sz="4000" b="1" dirty="0">
                <a:solidFill>
                  <a:schemeClr val="bg1"/>
                </a:solidFill>
              </a:rPr>
            </a:br>
            <a:br>
              <a:rPr lang="en-GB" sz="4000" b="1" dirty="0">
                <a:solidFill>
                  <a:schemeClr val="bg1"/>
                </a:solidFill>
              </a:rPr>
            </a:br>
            <a:r>
              <a:rPr lang="en-GB" sz="4000" b="1" dirty="0">
                <a:solidFill>
                  <a:schemeClr val="bg1"/>
                </a:solidFill>
              </a:rPr>
              <a:t>Low Level Concerns</a:t>
            </a:r>
            <a:endParaRPr sz="4000" b="1" dirty="0">
              <a:solidFill>
                <a:schemeClr val="bg1"/>
              </a:solidFill>
            </a:endParaRPr>
          </a:p>
        </p:txBody>
      </p:sp>
      <p:sp>
        <p:nvSpPr>
          <p:cNvPr id="69" name="Body"/>
          <p:cNvSpPr>
            <a:spLocks noGrp="1"/>
          </p:cNvSpPr>
          <p:nvPr>
            <p:ph type="subTitle" sz="quarter" idx="1"/>
          </p:nvPr>
        </p:nvSpPr>
        <p:spPr>
          <a:xfrm>
            <a:off x="3097242" y="7774581"/>
            <a:ext cx="12068973" cy="3476774"/>
          </a:xfrm>
          <a:prstGeom prst="rect">
            <a:avLst/>
          </a:prstGeom>
        </p:spPr>
        <p:txBody>
          <a:bodyPr>
            <a:normAutofit/>
          </a:bodyPr>
          <a:lstStyle/>
          <a:p>
            <a:r>
              <a:rPr lang="en-GB" sz="2400" b="1" dirty="0">
                <a:solidFill>
                  <a:schemeClr val="bg1"/>
                </a:solidFill>
              </a:rPr>
              <a:t>Hayley Cameron: Education Safeguarding Manager</a:t>
            </a:r>
          </a:p>
          <a:p>
            <a:r>
              <a:rPr lang="en-GB" sz="2400" b="1" dirty="0">
                <a:solidFill>
                  <a:schemeClr val="bg1"/>
                </a:solidFill>
              </a:rPr>
              <a:t>Stephen Welding: </a:t>
            </a:r>
            <a:r>
              <a:rPr lang="en-GB" sz="2400" b="1" dirty="0" err="1">
                <a:solidFill>
                  <a:schemeClr val="bg1"/>
                </a:solidFill>
              </a:rPr>
              <a:t>Esafety</a:t>
            </a:r>
            <a:r>
              <a:rPr lang="en-GB" sz="2400" b="1" dirty="0">
                <a:solidFill>
                  <a:schemeClr val="bg1"/>
                </a:solidFill>
              </a:rPr>
              <a:t> Adviser/Prevent Trainer</a:t>
            </a:r>
          </a:p>
          <a:p>
            <a:r>
              <a:rPr lang="en-GB" sz="2400" b="1" dirty="0">
                <a:solidFill>
                  <a:schemeClr val="bg1"/>
                </a:solidFill>
              </a:rPr>
              <a:t>Gill Bush: Education Lead, MASH</a:t>
            </a:r>
          </a:p>
          <a:p>
            <a:r>
              <a:rPr lang="en-GB" sz="2400" b="1" dirty="0">
                <a:solidFill>
                  <a:schemeClr val="bg1"/>
                </a:solidFill>
              </a:rPr>
              <a:t>Mick Bradshaw: Outdoor Education Adviser</a:t>
            </a:r>
            <a:endParaRPr sz="2400"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380700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Confidentiality</a:t>
            </a:r>
          </a:p>
        </p:txBody>
      </p:sp>
      <p:sp>
        <p:nvSpPr>
          <p:cNvPr id="3" name="Text Placeholder 2"/>
          <p:cNvSpPr>
            <a:spLocks noGrp="1"/>
          </p:cNvSpPr>
          <p:nvPr>
            <p:ph type="body" idx="1"/>
          </p:nvPr>
        </p:nvSpPr>
        <p:spPr/>
        <p:txBody>
          <a:bodyPr>
            <a:normAutofit lnSpcReduction="10000"/>
          </a:bodyPr>
          <a:lstStyle/>
          <a:p>
            <a:r>
              <a:rPr lang="en-GB" sz="3200" dirty="0">
                <a:latin typeface="Tahoma" pitchFamily="34" charset="0"/>
                <a:cs typeface="Tahoma" pitchFamily="34" charset="0"/>
              </a:rPr>
              <a:t>The school/setting should have a discussion with the LADO, police and children’s social care services to agree the following: </a:t>
            </a:r>
          </a:p>
          <a:p>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who needs to know and, importantly, exactly what information can be shared; </a:t>
            </a:r>
          </a:p>
          <a:p>
            <a:pPr>
              <a:buClr>
                <a:srgbClr val="FF0066"/>
              </a:buClr>
            </a:pPr>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how to manage speculation, leaks and gossip; </a:t>
            </a:r>
          </a:p>
          <a:p>
            <a:pPr>
              <a:buClr>
                <a:srgbClr val="FF0066"/>
              </a:buClr>
            </a:pPr>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what, if any information can be reasonably given to the wider community to reduce speculation; and </a:t>
            </a:r>
          </a:p>
          <a:p>
            <a:pPr>
              <a:buClr>
                <a:srgbClr val="FF0066"/>
              </a:buClr>
            </a:pPr>
            <a:endParaRPr lang="en-GB" sz="3200" dirty="0">
              <a:latin typeface="Tahoma" pitchFamily="34" charset="0"/>
              <a:cs typeface="Tahoma" pitchFamily="34" charset="0"/>
            </a:endParaRPr>
          </a:p>
          <a:p>
            <a:pPr marL="457200" indent="-457200">
              <a:buClr>
                <a:srgbClr val="FF0066"/>
              </a:buClr>
              <a:buFont typeface="Arial" panose="020B0604020202020204" pitchFamily="34" charset="0"/>
              <a:buChar char="•"/>
            </a:pPr>
            <a:r>
              <a:rPr lang="en-GB" sz="3200" dirty="0">
                <a:latin typeface="Tahoma" pitchFamily="34" charset="0"/>
                <a:cs typeface="Tahoma" pitchFamily="34" charset="0"/>
              </a:rPr>
              <a:t>how to manage press interest if and when it should arise. </a:t>
            </a:r>
          </a:p>
          <a:p>
            <a:pPr>
              <a:buClr>
                <a:srgbClr val="FF0066"/>
              </a:buClr>
            </a:pPr>
            <a:endParaRPr lang="en-GB" sz="3200" dirty="0"/>
          </a:p>
        </p:txBody>
      </p:sp>
    </p:spTree>
    <p:extLst>
      <p:ext uri="{BB962C8B-B14F-4D97-AF65-F5344CB8AC3E}">
        <p14:creationId xmlns:p14="http://schemas.microsoft.com/office/powerpoint/2010/main" val="24163269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99F8-6CE5-461E-8867-FE2850706A3A}"/>
              </a:ext>
            </a:extLst>
          </p:cNvPr>
          <p:cNvSpPr>
            <a:spLocks noGrp="1"/>
          </p:cNvSpPr>
          <p:nvPr>
            <p:ph type="title"/>
          </p:nvPr>
        </p:nvSpPr>
        <p:spPr/>
        <p:txBody>
          <a:bodyPr/>
          <a:lstStyle/>
          <a:p>
            <a:r>
              <a:rPr lang="en-GB" dirty="0"/>
              <a:t>The role of the setting and HR</a:t>
            </a:r>
          </a:p>
        </p:txBody>
      </p:sp>
      <p:sp>
        <p:nvSpPr>
          <p:cNvPr id="3" name="Text Placeholder 2">
            <a:extLst>
              <a:ext uri="{FF2B5EF4-FFF2-40B4-BE49-F238E27FC236}">
                <a16:creationId xmlns:a16="http://schemas.microsoft.com/office/drawing/2014/main" id="{2F49C001-E333-4A79-9861-9B91A10820BB}"/>
              </a:ext>
            </a:extLst>
          </p:cNvPr>
          <p:cNvSpPr>
            <a:spLocks noGrp="1"/>
          </p:cNvSpPr>
          <p:nvPr>
            <p:ph type="body" idx="1"/>
          </p:nvPr>
        </p:nvSpPr>
        <p:spPr>
          <a:xfrm>
            <a:off x="685998" y="2286992"/>
            <a:ext cx="11767259" cy="6782644"/>
          </a:xfrm>
        </p:spPr>
        <p:txBody>
          <a:bodyPr>
            <a:normAutofit/>
          </a:bodyPr>
          <a:lstStyle/>
          <a:p>
            <a:r>
              <a:rPr lang="en-GB" sz="4000" dirty="0"/>
              <a:t>It is essential that any allegation of abuse made against a member of staff or volunteer in any organisation, is dealt with very quickly, in a fair and consistent way that provides effective protection for the child/children and, at the same time supports the person who is the subject of the allegation.</a:t>
            </a:r>
          </a:p>
        </p:txBody>
      </p:sp>
      <p:pic>
        <p:nvPicPr>
          <p:cNvPr id="5" name="Picture 4">
            <a:extLst>
              <a:ext uri="{FF2B5EF4-FFF2-40B4-BE49-F238E27FC236}">
                <a16:creationId xmlns:a16="http://schemas.microsoft.com/office/drawing/2014/main" id="{8C59812A-BCC4-4C75-9B74-1467ED5412CB}"/>
              </a:ext>
            </a:extLst>
          </p:cNvPr>
          <p:cNvPicPr>
            <a:picLocks noChangeAspect="1"/>
          </p:cNvPicPr>
          <p:nvPr/>
        </p:nvPicPr>
        <p:blipFill>
          <a:blip r:embed="rId2"/>
          <a:stretch>
            <a:fillRect/>
          </a:stretch>
        </p:blipFill>
        <p:spPr>
          <a:xfrm>
            <a:off x="2173287" y="6489949"/>
            <a:ext cx="8658225" cy="2579687"/>
          </a:xfrm>
          <a:prstGeom prst="rect">
            <a:avLst/>
          </a:prstGeom>
        </p:spPr>
      </p:pic>
    </p:spTree>
    <p:extLst>
      <p:ext uri="{BB962C8B-B14F-4D97-AF65-F5344CB8AC3E}">
        <p14:creationId xmlns:p14="http://schemas.microsoft.com/office/powerpoint/2010/main" val="13774895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A6B7-001A-43A8-B27E-0F97D9EB65B9}"/>
              </a:ext>
            </a:extLst>
          </p:cNvPr>
          <p:cNvSpPr>
            <a:spLocks noGrp="1"/>
          </p:cNvSpPr>
          <p:nvPr>
            <p:ph type="title"/>
          </p:nvPr>
        </p:nvSpPr>
        <p:spPr/>
        <p:txBody>
          <a:bodyPr/>
          <a:lstStyle/>
          <a:p>
            <a:r>
              <a:rPr lang="en-GB" dirty="0"/>
              <a:t>Early years settings </a:t>
            </a:r>
          </a:p>
        </p:txBody>
      </p:sp>
      <p:sp>
        <p:nvSpPr>
          <p:cNvPr id="3" name="Text Placeholder 2">
            <a:extLst>
              <a:ext uri="{FF2B5EF4-FFF2-40B4-BE49-F238E27FC236}">
                <a16:creationId xmlns:a16="http://schemas.microsoft.com/office/drawing/2014/main" id="{851CB2B1-C725-4536-AF86-0892B0F8CA4A}"/>
              </a:ext>
            </a:extLst>
          </p:cNvPr>
          <p:cNvSpPr>
            <a:spLocks noGrp="1"/>
          </p:cNvSpPr>
          <p:nvPr>
            <p:ph type="body" idx="1"/>
          </p:nvPr>
        </p:nvSpPr>
        <p:spPr>
          <a:xfrm>
            <a:off x="511827" y="2199907"/>
            <a:ext cx="12232284" cy="6782644"/>
          </a:xfrm>
        </p:spPr>
        <p:txBody>
          <a:bodyPr>
            <a:normAutofit/>
          </a:bodyPr>
          <a:lstStyle/>
          <a:p>
            <a:endParaRPr lang="en-GB" sz="3200" dirty="0"/>
          </a:p>
          <a:p>
            <a:pPr marL="457200" indent="-457200">
              <a:buFont typeface="Arial" panose="020B0604020202020204" pitchFamily="34" charset="0"/>
              <a:buChar char="•"/>
            </a:pPr>
            <a:r>
              <a:rPr lang="en-GB" sz="3200" dirty="0"/>
              <a:t>The manager of the early years settings is the lead person and should be notified if there is an allegation made against a member of staff.</a:t>
            </a:r>
          </a:p>
          <a:p>
            <a:pPr lvl="3" indent="0"/>
            <a:r>
              <a:rPr lang="en-GB" sz="3200" dirty="0"/>
              <a:t> </a:t>
            </a:r>
          </a:p>
          <a:p>
            <a:pPr marL="457200" indent="-457200">
              <a:buFont typeface="Arial" panose="020B0604020202020204" pitchFamily="34" charset="0"/>
              <a:buChar char="•"/>
            </a:pPr>
            <a:r>
              <a:rPr lang="en-GB" sz="3200" dirty="0"/>
              <a:t>The manager will make a referral to the LADO and act on their advice.</a:t>
            </a:r>
          </a:p>
          <a:p>
            <a:endParaRPr lang="en-GB" sz="3200" dirty="0"/>
          </a:p>
          <a:p>
            <a:pPr marL="457200" indent="-457200">
              <a:buFont typeface="Arial" panose="020B0604020202020204" pitchFamily="34" charset="0"/>
              <a:buChar char="•"/>
            </a:pPr>
            <a:r>
              <a:rPr lang="en-GB" sz="3200" dirty="0"/>
              <a:t>The manager will notify Ofsted (significant incident)</a:t>
            </a:r>
          </a:p>
          <a:p>
            <a:endParaRPr lang="en-GB" sz="3200" dirty="0"/>
          </a:p>
          <a:p>
            <a:pPr marL="457200" indent="-457200">
              <a:buFont typeface="Arial" panose="020B0604020202020204" pitchFamily="34" charset="0"/>
              <a:buChar char="•"/>
            </a:pPr>
            <a:r>
              <a:rPr lang="en-GB" sz="3200" dirty="0"/>
              <a:t>Should a concern about a member of staff be raised directly with the Ofsted regulatory team, then they will make a referral directly to the LADO. </a:t>
            </a:r>
          </a:p>
        </p:txBody>
      </p:sp>
    </p:spTree>
    <p:extLst>
      <p:ext uri="{BB962C8B-B14F-4D97-AF65-F5344CB8AC3E}">
        <p14:creationId xmlns:p14="http://schemas.microsoft.com/office/powerpoint/2010/main" val="22463886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20A6EE10-AA74-4F5C-836F-5A3BECDEB4A4}"/>
              </a:ext>
            </a:extLst>
          </p:cNvPr>
          <p:cNvSpPr>
            <a:spLocks noGrp="1" noChangeArrowheads="1"/>
          </p:cNvSpPr>
          <p:nvPr>
            <p:ph type="title"/>
          </p:nvPr>
        </p:nvSpPr>
        <p:spPr/>
        <p:txBody>
          <a:bodyPr/>
          <a:lstStyle/>
          <a:p>
            <a:r>
              <a:rPr lang="en-GB" altLang="en-US"/>
              <a:t>Whistleblowing Procedure  </a:t>
            </a:r>
          </a:p>
        </p:txBody>
      </p:sp>
      <p:sp>
        <p:nvSpPr>
          <p:cNvPr id="149507" name="Text Placeholder 2">
            <a:extLst>
              <a:ext uri="{FF2B5EF4-FFF2-40B4-BE49-F238E27FC236}">
                <a16:creationId xmlns:a16="http://schemas.microsoft.com/office/drawing/2014/main" id="{1B63540F-8770-48F9-AD38-F9A63F57D12A}"/>
              </a:ext>
            </a:extLst>
          </p:cNvPr>
          <p:cNvSpPr>
            <a:spLocks noGrp="1" noChangeArrowheads="1"/>
          </p:cNvSpPr>
          <p:nvPr>
            <p:ph type="body" idx="1"/>
          </p:nvPr>
        </p:nvSpPr>
        <p:spPr>
          <a:xfrm>
            <a:off x="386081" y="2287130"/>
            <a:ext cx="12232640" cy="6782364"/>
          </a:xfrm>
        </p:spPr>
        <p:txBody>
          <a:bodyPr/>
          <a:lstStyle/>
          <a:p>
            <a:r>
              <a:rPr lang="en-GB" altLang="en-US" sz="2844"/>
              <a:t>Appropriate whistleblowing procedures, which are suitably reflected in staff training and staff behaviour policies, should be in place for such concerns to be raised with the School’s senior leadership team.</a:t>
            </a:r>
          </a:p>
          <a:p>
            <a:endParaRPr lang="en-GB" altLang="en-US" sz="2844"/>
          </a:p>
          <a:p>
            <a:r>
              <a:rPr lang="en-GB" altLang="en-US" sz="2844"/>
              <a:t>Where a staff member feels unable to raise an issue with their employer, or feels that their genuine concerns are not being addressed, other whistleblowing channels may be open to them;</a:t>
            </a:r>
          </a:p>
          <a:p>
            <a:endParaRPr lang="en-GB" altLang="en-US" sz="2844"/>
          </a:p>
          <a:p>
            <a:r>
              <a:rPr lang="en-GB" altLang="en-US" sz="2844"/>
              <a:t>The NSPCC whistleblowing helpline is available as an alternative route for staff who do not feel able to raise concerns regarding child protection failures internally or have concerns about the way a concern is being handled by their School.</a:t>
            </a:r>
          </a:p>
          <a:p>
            <a:endParaRPr lang="en-GB" altLang="en-US" sz="2844"/>
          </a:p>
          <a:p>
            <a:r>
              <a:rPr lang="en-GB" altLang="en-US" sz="3413" b="1"/>
              <a:t>Staff can call 0800 028 0285  8am to 8pm Monday to Friday</a:t>
            </a:r>
          </a:p>
          <a:p>
            <a:endParaRPr lang="en-GB" altLang="en-US" sz="2844"/>
          </a:p>
          <a:p>
            <a:r>
              <a:rPr lang="en-GB" altLang="en-US" sz="5689"/>
              <a:t>help@nspcc.org.uk</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B6DB19-1E42-4E05-833D-6AE6E861B38E}"/>
              </a:ext>
            </a:extLst>
          </p:cNvPr>
          <p:cNvSpPr txBox="1"/>
          <p:nvPr/>
        </p:nvSpPr>
        <p:spPr>
          <a:xfrm>
            <a:off x="362857" y="365329"/>
            <a:ext cx="9608457"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4300" b="0" i="0" u="none" strike="noStrike" kern="0" cap="none" spc="0" normalizeH="0" baseline="0" noProof="0" dirty="0">
                <a:ln>
                  <a:noFill/>
                </a:ln>
                <a:solidFill>
                  <a:srgbClr val="FFFFFF"/>
                </a:solidFill>
                <a:effectLst/>
                <a:uLnTx/>
                <a:uFillTx/>
                <a:latin typeface="Avenir Heavy"/>
                <a:ea typeface="+mn-ea"/>
                <a:cs typeface="+mn-cs"/>
                <a:sym typeface="Avenir Heavy"/>
              </a:rPr>
              <a:t>An Ongoing vigilance – Low level concerns</a:t>
            </a:r>
          </a:p>
        </p:txBody>
      </p:sp>
      <p:sp>
        <p:nvSpPr>
          <p:cNvPr id="5" name="TextBox 4">
            <a:extLst>
              <a:ext uri="{FF2B5EF4-FFF2-40B4-BE49-F238E27FC236}">
                <a16:creationId xmlns:a16="http://schemas.microsoft.com/office/drawing/2014/main" id="{143141F0-E328-46EB-A21E-8FFD45750DF3}"/>
              </a:ext>
            </a:extLst>
          </p:cNvPr>
          <p:cNvSpPr txBox="1"/>
          <p:nvPr/>
        </p:nvSpPr>
        <p:spPr>
          <a:xfrm>
            <a:off x="348343" y="1674591"/>
            <a:ext cx="12293600" cy="7981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3200" b="0" i="1" u="none" strike="noStrike" kern="0" cap="none" spc="0" normalizeH="0" baseline="0" noProof="0" dirty="0">
                <a:ln>
                  <a:noFill/>
                </a:ln>
                <a:solidFill>
                  <a:srgbClr val="FF0000"/>
                </a:solidFill>
                <a:effectLst/>
                <a:uLnTx/>
                <a:uFillTx/>
                <a:latin typeface="Avenir Heavy"/>
                <a:ea typeface="+mn-ea"/>
                <a:cs typeface="+mn-cs"/>
                <a:sym typeface="Avenir Heavy"/>
              </a:rPr>
              <a:t>“Nursery worker guilty of Sexually Abusing children”</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In 2009, Vanessa George was convicted of sexually abusing children at the nursery where she worked. The subsequent SCR – (safeguarding practice review) identified a range of warning signs and failings in the nursery that allowed abuse to happen.</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314764"/>
              </a:solidFill>
              <a:effectLst/>
              <a:uLnTx/>
              <a:uFillTx/>
              <a:latin typeface="Avenir Heavy"/>
              <a:sym typeface="Avenir Heavy"/>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She did not undergo a formal interview when appointed.</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She made inappropriate and explicit sexual references to other staff members</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Staff were aware of adult pornography on her phone</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Staff were </a:t>
            </a:r>
            <a:r>
              <a:rPr kumimoji="0" lang="en-GB" sz="3200" b="0" i="0" u="none" strike="noStrike" kern="0" cap="none" spc="0" normalizeH="0" baseline="0" noProof="0" dirty="0">
                <a:ln>
                  <a:noFill/>
                </a:ln>
                <a:solidFill>
                  <a:srgbClr val="314764"/>
                </a:solidFill>
                <a:effectLst/>
                <a:uLnTx/>
                <a:uFillTx/>
                <a:latin typeface="Avenir Heavy"/>
                <a:sym typeface="Avenir Heavy"/>
              </a:rPr>
              <a:t>uncomfortable, but did not feel able to challenge her</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There was no whistleblowing policy</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sym typeface="Avenir Heavy"/>
              </a:rPr>
              <a:t>There was no safeguarding training for staff</a:t>
            </a:r>
          </a:p>
          <a:p>
            <a:pPr marL="571500" marR="0" lvl="0" indent="-5715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200" b="0" i="0" u="none" strike="noStrike" kern="0" cap="none" spc="0" normalizeH="0" baseline="0" noProof="0" dirty="0">
                <a:ln>
                  <a:noFill/>
                </a:ln>
                <a:solidFill>
                  <a:srgbClr val="314764"/>
                </a:solidFill>
                <a:effectLst/>
                <a:uLnTx/>
                <a:uFillTx/>
                <a:latin typeface="Avenir Heavy"/>
                <a:ea typeface="+mn-ea"/>
                <a:cs typeface="+mn-cs"/>
                <a:sym typeface="Avenir Heavy"/>
              </a:rPr>
              <a:t>Changes in her behaviour were not seen as significant, including her use of the cubicle to change nappies rather than the general changing area. (I have got a bad back!!!!!!)</a:t>
            </a:r>
          </a:p>
        </p:txBody>
      </p:sp>
    </p:spTree>
    <p:extLst>
      <p:ext uri="{BB962C8B-B14F-4D97-AF65-F5344CB8AC3E}">
        <p14:creationId xmlns:p14="http://schemas.microsoft.com/office/powerpoint/2010/main" val="22738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2F76-53AF-4848-81F0-A18757613FEC}"/>
              </a:ext>
            </a:extLst>
          </p:cNvPr>
          <p:cNvSpPr>
            <a:spLocks noGrp="1"/>
          </p:cNvSpPr>
          <p:nvPr>
            <p:ph type="title"/>
          </p:nvPr>
        </p:nvSpPr>
        <p:spPr/>
        <p:txBody>
          <a:bodyPr/>
          <a:lstStyle/>
          <a:p>
            <a:r>
              <a:rPr lang="en-GB" dirty="0"/>
              <a:t>Remember - </a:t>
            </a:r>
          </a:p>
        </p:txBody>
      </p:sp>
      <p:sp>
        <p:nvSpPr>
          <p:cNvPr id="3" name="Content Placeholder 2">
            <a:extLst>
              <a:ext uri="{FF2B5EF4-FFF2-40B4-BE49-F238E27FC236}">
                <a16:creationId xmlns:a16="http://schemas.microsoft.com/office/drawing/2014/main" id="{1ED0927B-9B95-4C21-B6B6-F3E77FF262DC}"/>
              </a:ext>
            </a:extLst>
          </p:cNvPr>
          <p:cNvSpPr>
            <a:spLocks noGrp="1"/>
          </p:cNvSpPr>
          <p:nvPr>
            <p:ph idx="1"/>
          </p:nvPr>
        </p:nvSpPr>
        <p:spPr/>
        <p:txBody>
          <a:bodyPr>
            <a:normAutofit/>
          </a:bodyPr>
          <a:lstStyle/>
          <a:p>
            <a:r>
              <a:rPr lang="en-GB" sz="4400" dirty="0"/>
              <a:t>Safer Recruitment is not only about vetting people before they start, but to also ensure that the staff code of conduct is strong to identify inappropriate behaviour in appointed staff.</a:t>
            </a:r>
          </a:p>
        </p:txBody>
      </p:sp>
      <p:pic>
        <p:nvPicPr>
          <p:cNvPr id="5" name="Picture 4">
            <a:extLst>
              <a:ext uri="{FF2B5EF4-FFF2-40B4-BE49-F238E27FC236}">
                <a16:creationId xmlns:a16="http://schemas.microsoft.com/office/drawing/2014/main" id="{69C8E469-34FE-47A5-84FD-A3714348A6E6}"/>
              </a:ext>
            </a:extLst>
          </p:cNvPr>
          <p:cNvPicPr>
            <a:picLocks noChangeAspect="1"/>
          </p:cNvPicPr>
          <p:nvPr/>
        </p:nvPicPr>
        <p:blipFill>
          <a:blip r:embed="rId2"/>
          <a:stretch>
            <a:fillRect/>
          </a:stretch>
        </p:blipFill>
        <p:spPr>
          <a:xfrm>
            <a:off x="3759200" y="5288211"/>
            <a:ext cx="5486400" cy="3781425"/>
          </a:xfrm>
          <a:prstGeom prst="rect">
            <a:avLst/>
          </a:prstGeom>
        </p:spPr>
      </p:pic>
    </p:spTree>
    <p:extLst>
      <p:ext uri="{BB962C8B-B14F-4D97-AF65-F5344CB8AC3E}">
        <p14:creationId xmlns:p14="http://schemas.microsoft.com/office/powerpoint/2010/main" val="185790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13230" y="-1044327"/>
            <a:ext cx="11414372" cy="2122143"/>
          </a:xfrm>
        </p:spPr>
        <p:txBody>
          <a:bodyPr>
            <a:normAutofit/>
          </a:bodyPr>
          <a:lstStyle/>
          <a:p>
            <a:pPr eaLnBrk="1"/>
            <a:r>
              <a:rPr lang="en-US" sz="3982" b="1" dirty="0">
                <a:solidFill>
                  <a:schemeClr val="bg1"/>
                </a:solidFill>
                <a:latin typeface="+mj-lt"/>
                <a:cs typeface="Tahoma" pitchFamily="34" charset="0"/>
                <a:sym typeface="Arial" pitchFamily="34" charset="0"/>
              </a:rPr>
              <a:t>An ongoing culture of vigilance</a:t>
            </a:r>
          </a:p>
        </p:txBody>
      </p:sp>
      <p:sp>
        <p:nvSpPr>
          <p:cNvPr id="64515" name="Rectangle 2"/>
          <p:cNvSpPr>
            <a:spLocks noGrp="1" noChangeArrowheads="1"/>
          </p:cNvSpPr>
          <p:nvPr>
            <p:ph idx="1"/>
          </p:nvPr>
        </p:nvSpPr>
        <p:spPr>
          <a:xfrm>
            <a:off x="261257" y="2363460"/>
            <a:ext cx="12955979" cy="6812668"/>
          </a:xfrm>
        </p:spPr>
        <p:txBody>
          <a:bodyPr>
            <a:normAutofit/>
          </a:bodyPr>
          <a:lstStyle/>
          <a:p>
            <a:pPr marL="275445" indent="-275445">
              <a:spcBef>
                <a:spcPts val="711"/>
              </a:spcBef>
              <a:buClr>
                <a:srgbClr val="0070C0"/>
              </a:buClr>
            </a:pPr>
            <a:r>
              <a:rPr lang="en-US" sz="3413" b="1" dirty="0">
                <a:solidFill>
                  <a:schemeClr val="tx1"/>
                </a:solidFill>
                <a:latin typeface="+mn-lt"/>
                <a:cs typeface="Tahoma" pitchFamily="34" charset="0"/>
                <a:sym typeface="Arial" pitchFamily="34" charset="0"/>
              </a:rPr>
              <a:t>Features of a safeguarding culture:</a:t>
            </a:r>
          </a:p>
          <a:p>
            <a:pPr marL="275445" indent="-275445">
              <a:spcBef>
                <a:spcPts val="711"/>
              </a:spcBef>
              <a:buClr>
                <a:srgbClr val="FF0066"/>
              </a:buClr>
            </a:pPr>
            <a:endParaRPr lang="en-US" sz="3413" dirty="0">
              <a:solidFill>
                <a:schemeClr val="tx1"/>
              </a:solidFill>
              <a:latin typeface="+mn-lt"/>
              <a:cs typeface="Tahoma" pitchFamily="34" charset="0"/>
              <a:sym typeface="Arial" pitchFamily="34" charset="0"/>
            </a:endParaRP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Open, no secrets</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Belief that ‘it could happen here’</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Clear procedures for reporting concerns</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Support in raising concerns and commitment to take action</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Setting acceptable standards of behaviour</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Policies and procedures put into practice and monitored</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Induction and probationary periods.</a:t>
            </a:r>
          </a:p>
          <a:p>
            <a:pPr marL="275445" indent="-275445">
              <a:spcBef>
                <a:spcPts val="711"/>
              </a:spcBef>
              <a:buClr>
                <a:srgbClr val="FF0066"/>
              </a:buClr>
              <a:buFontTx/>
              <a:buChar char="•"/>
            </a:pPr>
            <a:r>
              <a:rPr lang="en-US" sz="3413" dirty="0">
                <a:solidFill>
                  <a:schemeClr val="tx1"/>
                </a:solidFill>
                <a:latin typeface="+mn-lt"/>
                <a:cs typeface="Tahoma" pitchFamily="34" charset="0"/>
                <a:sym typeface="Arial" pitchFamily="34" charset="0"/>
              </a:rPr>
              <a:t> Commitment to safeguarding and an ongoing culture of </a:t>
            </a:r>
          </a:p>
          <a:p>
            <a:pPr>
              <a:spcBef>
                <a:spcPts val="711"/>
              </a:spcBef>
              <a:buClr>
                <a:srgbClr val="FF0066"/>
              </a:buClr>
            </a:pPr>
            <a:r>
              <a:rPr lang="en-US" sz="3413" dirty="0">
                <a:solidFill>
                  <a:schemeClr val="tx1"/>
                </a:solidFill>
                <a:latin typeface="+mn-lt"/>
                <a:cs typeface="Tahoma" pitchFamily="34" charset="0"/>
                <a:sym typeface="Arial" pitchFamily="34" charset="0"/>
              </a:rPr>
              <a:t>   vigilance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318" y="1996393"/>
            <a:ext cx="2560284" cy="3010820"/>
          </a:xfrm>
          <a:prstGeom prst="rect">
            <a:avLst/>
          </a:prstGeom>
        </p:spPr>
      </p:pic>
    </p:spTree>
    <p:extLst>
      <p:ext uri="{BB962C8B-B14F-4D97-AF65-F5344CB8AC3E}">
        <p14:creationId xmlns:p14="http://schemas.microsoft.com/office/powerpoint/2010/main" val="251808082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76" y="-620057"/>
            <a:ext cx="11704320" cy="1625600"/>
          </a:xfrm>
        </p:spPr>
        <p:txBody>
          <a:bodyPr/>
          <a:lstStyle/>
          <a:p>
            <a:r>
              <a:rPr lang="en-GB" altLang="en-US" sz="4400" b="1" dirty="0">
                <a:solidFill>
                  <a:schemeClr val="bg1"/>
                </a:solidFill>
                <a:latin typeface="+mj-lt"/>
              </a:rPr>
              <a:t>Allegations against Staff</a:t>
            </a:r>
            <a:endParaRPr lang="en-GB" dirty="0">
              <a:solidFill>
                <a:schemeClr val="bg1"/>
              </a:solidFill>
              <a:latin typeface="+mj-lt"/>
            </a:endParaRPr>
          </a:p>
        </p:txBody>
      </p:sp>
      <p:sp>
        <p:nvSpPr>
          <p:cNvPr id="4" name="Rectangle 3"/>
          <p:cNvSpPr/>
          <p:nvPr/>
        </p:nvSpPr>
        <p:spPr>
          <a:xfrm>
            <a:off x="587676" y="1930852"/>
            <a:ext cx="11766884" cy="6352060"/>
          </a:xfrm>
          <a:prstGeom prst="rect">
            <a:avLst/>
          </a:prstGeom>
        </p:spPr>
        <p:txBody>
          <a:bodyPr wrap="square">
            <a:spAutoFit/>
          </a:bodyPr>
          <a:lstStyle/>
          <a:p>
            <a:pPr marL="408652" marR="0" lvl="0" indent="-408652" algn="l" defTabSz="584200" rtl="0" eaLnBrk="1" fontAlgn="auto" latinLnBrk="0" hangingPunct="0">
              <a:lnSpc>
                <a:spcPct val="100000"/>
              </a:lnSpc>
              <a:spcBef>
                <a:spcPts val="0"/>
              </a:spcBef>
              <a:spcAft>
                <a:spcPts val="0"/>
              </a:spcAft>
              <a:buClrTx/>
              <a:buSzTx/>
              <a:buFontTx/>
              <a:buNone/>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Governors and all school staff should:</a:t>
            </a:r>
          </a:p>
          <a:p>
            <a:pPr marL="408652" marR="0" lvl="0" indent="-408652" algn="l" defTabSz="584200" rtl="0" eaLnBrk="1" fontAlgn="auto" latinLnBrk="0" hangingPunct="0">
              <a:lnSpc>
                <a:spcPct val="100000"/>
              </a:lnSpc>
              <a:spcBef>
                <a:spcPts val="0"/>
              </a:spcBef>
              <a:spcAft>
                <a:spcPts val="0"/>
              </a:spcAft>
              <a:buClr>
                <a:srgbClr val="FF33CC"/>
              </a:buClr>
              <a:buSzTx/>
              <a:buFontTx/>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Be familiar with the procedures on handling allegations. </a:t>
            </a:r>
          </a:p>
          <a:p>
            <a:pPr marL="408652" marR="0" lvl="0" indent="-408652" algn="l" defTabSz="584200" rtl="0" eaLnBrk="1" fontAlgn="auto" latinLnBrk="0" hangingPunct="0">
              <a:lnSpc>
                <a:spcPct val="100000"/>
              </a:lnSpc>
              <a:spcBef>
                <a:spcPts val="0"/>
              </a:spcBef>
              <a:spcAft>
                <a:spcPts val="0"/>
              </a:spcAft>
              <a:buClr>
                <a:srgbClr val="FF33CC"/>
              </a:buClr>
              <a:buSzTx/>
              <a:buFontTx/>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Know who allegations should be reported to - the LADO:	</a:t>
            </a:r>
            <a:r>
              <a:rPr kumimoji="0" lang="en-GB" sz="3698" b="1" i="0" u="none" strike="noStrike" kern="0" cap="none" spc="0" normalizeH="0" baseline="0" noProof="0" dirty="0">
                <a:ln>
                  <a:noFill/>
                </a:ln>
                <a:solidFill>
                  <a:srgbClr val="0365C0">
                    <a:lumMod val="50000"/>
                  </a:srgbClr>
                </a:solidFill>
                <a:effectLst/>
                <a:uLnTx/>
                <a:uFillTx/>
                <a:latin typeface="Avenir Heavy"/>
                <a:sym typeface="Avenir Heavy"/>
              </a:rPr>
              <a:t>Sutton</a:t>
            </a: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 	8770 4532     </a:t>
            </a:r>
            <a:r>
              <a:rPr kumimoji="0" lang="en-GB" sz="3698" b="1" i="0" u="none" strike="noStrike" kern="0" cap="none" spc="0" normalizeH="0" baseline="0" noProof="0" dirty="0">
                <a:ln>
                  <a:noFill/>
                </a:ln>
                <a:solidFill>
                  <a:srgbClr val="0365C0">
                    <a:lumMod val="50000"/>
                  </a:srgbClr>
                </a:solidFill>
                <a:effectLst/>
                <a:uLnTx/>
                <a:uFillTx/>
                <a:latin typeface="Avenir Heavy"/>
                <a:sym typeface="Avenir Heavy"/>
              </a:rPr>
              <a:t>Merton:	</a:t>
            </a: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8545 3187</a:t>
            </a:r>
          </a:p>
          <a:p>
            <a:pPr marL="0" marR="0" lvl="0" indent="0" algn="l" defTabSz="584200" rtl="0" eaLnBrk="1" fontAlgn="auto" latinLnBrk="0" hangingPunct="0">
              <a:lnSpc>
                <a:spcPct val="100000"/>
              </a:lnSpc>
              <a:spcBef>
                <a:spcPts val="0"/>
              </a:spcBef>
              <a:spcAft>
                <a:spcPts val="0"/>
              </a:spcAft>
              <a:buClr>
                <a:srgbClr val="006600"/>
              </a:buClr>
              <a:buSzTx/>
              <a:buFontTx/>
              <a:buNone/>
              <a:tabLst/>
              <a:defRPr/>
            </a:pPr>
            <a:endPar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endParaRPr>
          </a:p>
          <a:p>
            <a:pPr marL="0" marR="0" lvl="0" indent="0" algn="l" defTabSz="584200" rtl="0" eaLnBrk="1" fontAlgn="auto" latinLnBrk="0" hangingPunct="0">
              <a:lnSpc>
                <a:spcPct val="100000"/>
              </a:lnSpc>
              <a:spcBef>
                <a:spcPts val="0"/>
              </a:spcBef>
              <a:spcAft>
                <a:spcPts val="0"/>
              </a:spcAft>
              <a:buClr>
                <a:srgbClr val="006600"/>
              </a:buClr>
              <a:buSzTx/>
              <a:buFontTx/>
              <a:buNone/>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Be familiar with the school/organisation’s policies on:</a:t>
            </a:r>
          </a:p>
          <a:p>
            <a:pPr marL="571500" marR="0" lvl="1" indent="-571500" algn="l" defTabSz="584200" rtl="0" eaLnBrk="1" fontAlgn="auto" latinLnBrk="0" hangingPunct="0">
              <a:lnSpc>
                <a:spcPct val="100000"/>
              </a:lnSpc>
              <a:spcBef>
                <a:spcPts val="0"/>
              </a:spcBef>
              <a:spcAft>
                <a:spcPts val="0"/>
              </a:spcAft>
              <a:buClr>
                <a:srgbClr val="FF33CC"/>
              </a:buClr>
              <a:buSzTx/>
              <a:buFont typeface="Arial" panose="020B0604020202020204" pitchFamily="34" charset="0"/>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Information sharing and whistleblowing </a:t>
            </a:r>
          </a:p>
          <a:p>
            <a:pPr marL="571500" marR="0" lvl="0" indent="-571500" algn="l" defTabSz="584200" rtl="0" eaLnBrk="1" fontAlgn="auto" latinLnBrk="0" hangingPunct="0">
              <a:lnSpc>
                <a:spcPct val="100000"/>
              </a:lnSpc>
              <a:spcBef>
                <a:spcPts val="0"/>
              </a:spcBef>
              <a:spcAft>
                <a:spcPts val="0"/>
              </a:spcAft>
              <a:buClr>
                <a:srgbClr val="FF33CC"/>
              </a:buClr>
              <a:buSzTx/>
              <a:buFont typeface="Arial" panose="020B0604020202020204" pitchFamily="34" charset="0"/>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Know the procedures to make a referral to the DBS if a person in regulated activity has been dismissed/removed or would have been if they had not resigned. </a:t>
            </a:r>
          </a:p>
          <a:p>
            <a:pPr marL="571500" marR="0" lvl="0" indent="-571500" algn="l" defTabSz="584200" rtl="0" eaLnBrk="1" fontAlgn="auto" latinLnBrk="0" hangingPunct="0">
              <a:lnSpc>
                <a:spcPct val="100000"/>
              </a:lnSpc>
              <a:spcBef>
                <a:spcPts val="0"/>
              </a:spcBef>
              <a:spcAft>
                <a:spcPts val="0"/>
              </a:spcAft>
              <a:buClr>
                <a:srgbClr val="FF33CC"/>
              </a:buClr>
              <a:buSzTx/>
              <a:buFont typeface="Arial" panose="020B0604020202020204" pitchFamily="34" charset="0"/>
              <a:buChar char="•"/>
              <a:tabLst/>
              <a:defRPr/>
            </a:pPr>
            <a:r>
              <a:rPr kumimoji="0" lang="en-GB" sz="3698" b="0" i="0" u="none" strike="noStrike" kern="0" cap="none" spc="0" normalizeH="0" baseline="0" noProof="0" dirty="0">
                <a:ln>
                  <a:noFill/>
                </a:ln>
                <a:solidFill>
                  <a:srgbClr val="0365C0">
                    <a:lumMod val="50000"/>
                  </a:srgbClr>
                </a:solidFill>
                <a:effectLst/>
                <a:uLnTx/>
                <a:uFillTx/>
                <a:latin typeface="Avenir Heavy"/>
                <a:sym typeface="Avenir Heavy"/>
              </a:rPr>
              <a:t>Make accurate records of meetings/discussions</a:t>
            </a:r>
            <a:endParaRPr kumimoji="0" lang="en-US" sz="3698" b="0" i="0" u="none" strike="noStrike" kern="0" cap="none" spc="0" normalizeH="0" baseline="0" noProof="0" dirty="0">
              <a:ln>
                <a:noFill/>
              </a:ln>
              <a:solidFill>
                <a:srgbClr val="0365C0">
                  <a:lumMod val="50000"/>
                </a:srgbClr>
              </a:solidFill>
              <a:effectLst/>
              <a:uLnTx/>
              <a:uFillTx/>
              <a:latin typeface="Avenir Heavy"/>
              <a:sym typeface="Avenir Heavy"/>
            </a:endParaRPr>
          </a:p>
        </p:txBody>
      </p:sp>
    </p:spTree>
    <p:extLst>
      <p:ext uri="{BB962C8B-B14F-4D97-AF65-F5344CB8AC3E}">
        <p14:creationId xmlns:p14="http://schemas.microsoft.com/office/powerpoint/2010/main" val="248036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1037052" y="5655769"/>
            <a:ext cx="11037716" cy="720428"/>
          </a:xfrm>
          <a:prstGeom prst="rect">
            <a:avLst/>
          </a:prstGeom>
        </p:spPr>
        <p:txBody>
          <a:bodyPr>
            <a:noAutofit/>
          </a:bodyPr>
          <a:lstStyle/>
          <a:p>
            <a:pPr algn="ctr" defTabSz="438150">
              <a:defRPr sz="3225"/>
            </a:pPr>
            <a:r>
              <a:rPr lang="en-GB" sz="4000" b="1" dirty="0">
                <a:solidFill>
                  <a:schemeClr val="bg1"/>
                </a:solidFill>
              </a:rPr>
              <a:t>Thank You for Listening</a:t>
            </a:r>
            <a:endParaRPr sz="4000" b="1" dirty="0">
              <a:solidFill>
                <a:schemeClr val="bg1"/>
              </a:solidFill>
            </a:endParaRPr>
          </a:p>
        </p:txBody>
      </p:sp>
      <p:sp>
        <p:nvSpPr>
          <p:cNvPr id="69" name="Body"/>
          <p:cNvSpPr>
            <a:spLocks noGrp="1"/>
          </p:cNvSpPr>
          <p:nvPr>
            <p:ph type="subTitle" sz="quarter" idx="1"/>
          </p:nvPr>
        </p:nvSpPr>
        <p:spPr>
          <a:xfrm>
            <a:off x="2278377" y="6839936"/>
            <a:ext cx="12068973" cy="3476774"/>
          </a:xfrm>
          <a:prstGeom prst="rect">
            <a:avLst/>
          </a:prstGeom>
        </p:spPr>
        <p:txBody>
          <a:bodyPr>
            <a:normAutofit/>
          </a:bodyPr>
          <a:lstStyle/>
          <a:p>
            <a:r>
              <a:rPr lang="en-GB" sz="3200" b="1" dirty="0">
                <a:solidFill>
                  <a:schemeClr val="bg1"/>
                </a:solidFill>
              </a:rPr>
              <a:t>Hayley Cameron: Education Safeguarding Manager</a:t>
            </a:r>
          </a:p>
          <a:p>
            <a:r>
              <a:rPr lang="en-GB" sz="3200" b="1" dirty="0">
                <a:solidFill>
                  <a:schemeClr val="bg1"/>
                </a:solidFill>
              </a:rPr>
              <a:t>Stephen Welding: </a:t>
            </a:r>
            <a:r>
              <a:rPr lang="en-GB" sz="3200" b="1" dirty="0" err="1">
                <a:solidFill>
                  <a:schemeClr val="bg1"/>
                </a:solidFill>
              </a:rPr>
              <a:t>Esafety</a:t>
            </a:r>
            <a:r>
              <a:rPr lang="en-GB" sz="3200" b="1" dirty="0">
                <a:solidFill>
                  <a:schemeClr val="bg1"/>
                </a:solidFill>
              </a:rPr>
              <a:t> Adviser/Prevent Trainer</a:t>
            </a:r>
          </a:p>
          <a:p>
            <a:r>
              <a:rPr lang="en-GB" sz="3200" b="1" dirty="0">
                <a:solidFill>
                  <a:schemeClr val="bg1"/>
                </a:solidFill>
              </a:rPr>
              <a:t>Gill Bush: Education Lead, MASH</a:t>
            </a:r>
          </a:p>
          <a:p>
            <a:r>
              <a:rPr lang="en-GB" sz="3200" b="1" dirty="0">
                <a:solidFill>
                  <a:schemeClr val="bg1"/>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3807008"/>
          </a:xfrm>
          <a:prstGeom prst="rect">
            <a:avLst/>
          </a:prstGeom>
        </p:spPr>
      </p:pic>
    </p:spTree>
    <p:extLst>
      <p:ext uri="{BB962C8B-B14F-4D97-AF65-F5344CB8AC3E}">
        <p14:creationId xmlns:p14="http://schemas.microsoft.com/office/powerpoint/2010/main" val="36790295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9903-E2D0-4C7C-A90C-1A9BE5DAA154}"/>
              </a:ext>
            </a:extLst>
          </p:cNvPr>
          <p:cNvSpPr>
            <a:spLocks noGrp="1"/>
          </p:cNvSpPr>
          <p:nvPr>
            <p:ph type="title"/>
          </p:nvPr>
        </p:nvSpPr>
        <p:spPr/>
        <p:txBody>
          <a:bodyPr/>
          <a:lstStyle/>
          <a:p>
            <a:r>
              <a:rPr lang="en-GB" dirty="0"/>
              <a:t>The term – ‘low level concern’ KCSIE 2021</a:t>
            </a:r>
          </a:p>
        </p:txBody>
      </p:sp>
      <p:sp>
        <p:nvSpPr>
          <p:cNvPr id="3" name="Text Placeholder 2">
            <a:extLst>
              <a:ext uri="{FF2B5EF4-FFF2-40B4-BE49-F238E27FC236}">
                <a16:creationId xmlns:a16="http://schemas.microsoft.com/office/drawing/2014/main" id="{5352F60D-8AA0-4413-A216-039708AC05CB}"/>
              </a:ext>
            </a:extLst>
          </p:cNvPr>
          <p:cNvSpPr>
            <a:spLocks noGrp="1"/>
          </p:cNvSpPr>
          <p:nvPr>
            <p:ph type="body" idx="1"/>
          </p:nvPr>
        </p:nvSpPr>
        <p:spPr/>
        <p:txBody>
          <a:bodyPr/>
          <a:lstStyle/>
          <a:p>
            <a:r>
              <a:rPr lang="en-GB" sz="3200" dirty="0"/>
              <a:t>'The term ‘low-level’ concern does not mean that it is insignificant, it means that the behaviour towards a child does not meet the threshold of harm. A low-level concern is any concern – no matter how small, and even if no more than causing a sense of unease or a ‘nagging doubt’ - that an adult working in or on behalf of the school or college may have acted in a way that:</a:t>
            </a:r>
          </a:p>
          <a:p>
            <a:endParaRPr lang="en-GB" sz="3200" dirty="0"/>
          </a:p>
          <a:p>
            <a:pPr marL="457200" indent="-457200">
              <a:buFont typeface="Arial" panose="020B0604020202020204" pitchFamily="34" charset="0"/>
              <a:buChar char="•"/>
            </a:pPr>
            <a:r>
              <a:rPr lang="en-GB" sz="3200" b="1" dirty="0"/>
              <a:t>is inconsistent with the staff code of conduct, including inappropriate conduct outside of work.</a:t>
            </a:r>
          </a:p>
          <a:p>
            <a:pPr marL="457200" indent="-457200">
              <a:buFont typeface="Arial" panose="020B0604020202020204" pitchFamily="34" charset="0"/>
              <a:buChar char="•"/>
            </a:pPr>
            <a:r>
              <a:rPr lang="en-GB" sz="3200" b="1" dirty="0"/>
              <a:t>does not meet the allegations threshold or is otherwise not considered serious enough to consider a referral to the LADO.</a:t>
            </a:r>
          </a:p>
        </p:txBody>
      </p:sp>
    </p:spTree>
    <p:extLst>
      <p:ext uri="{BB962C8B-B14F-4D97-AF65-F5344CB8AC3E}">
        <p14:creationId xmlns:p14="http://schemas.microsoft.com/office/powerpoint/2010/main" val="13176536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FB05-2897-4C2B-B1B4-EF1BA5451FCB}"/>
              </a:ext>
            </a:extLst>
          </p:cNvPr>
          <p:cNvSpPr>
            <a:spLocks noGrp="1"/>
          </p:cNvSpPr>
          <p:nvPr>
            <p:ph type="title"/>
          </p:nvPr>
        </p:nvSpPr>
        <p:spPr/>
        <p:txBody>
          <a:bodyPr/>
          <a:lstStyle/>
          <a:p>
            <a:r>
              <a:rPr lang="en-GB" dirty="0"/>
              <a:t>Examples of ‘low-level’ concerns</a:t>
            </a:r>
          </a:p>
        </p:txBody>
      </p:sp>
      <p:sp>
        <p:nvSpPr>
          <p:cNvPr id="3" name="Text Placeholder 2">
            <a:extLst>
              <a:ext uri="{FF2B5EF4-FFF2-40B4-BE49-F238E27FC236}">
                <a16:creationId xmlns:a16="http://schemas.microsoft.com/office/drawing/2014/main" id="{D5153735-505B-47B7-8A83-C1E5C5EACA1B}"/>
              </a:ext>
            </a:extLst>
          </p:cNvPr>
          <p:cNvSpPr>
            <a:spLocks noGrp="1"/>
          </p:cNvSpPr>
          <p:nvPr>
            <p:ph type="body" idx="1"/>
          </p:nvPr>
        </p:nvSpPr>
        <p:spPr/>
        <p:txBody>
          <a:bodyPr>
            <a:normAutofit fontScale="92500"/>
          </a:bodyPr>
          <a:lstStyle/>
          <a:p>
            <a:pPr marL="571500" indent="-571500">
              <a:buFont typeface="Arial" panose="020B0604020202020204" pitchFamily="34" charset="0"/>
              <a:buChar char="•"/>
            </a:pPr>
            <a:r>
              <a:rPr lang="en-GB" sz="4000" dirty="0"/>
              <a:t>being over friendly with children;</a:t>
            </a:r>
          </a:p>
          <a:p>
            <a:pPr marL="571500" indent="-571500">
              <a:buFont typeface="Arial" panose="020B0604020202020204" pitchFamily="34" charset="0"/>
              <a:buChar char="•"/>
            </a:pPr>
            <a:r>
              <a:rPr lang="en-GB" sz="4000" dirty="0"/>
              <a:t>having favourites;</a:t>
            </a:r>
          </a:p>
          <a:p>
            <a:pPr marL="571500" indent="-571500">
              <a:buFont typeface="Arial" panose="020B0604020202020204" pitchFamily="34" charset="0"/>
              <a:buChar char="•"/>
            </a:pPr>
            <a:r>
              <a:rPr lang="en-GB" sz="4000" dirty="0"/>
              <a:t>taking photographs of children on their mobile phone;</a:t>
            </a:r>
          </a:p>
          <a:p>
            <a:pPr marL="571500" indent="-571500">
              <a:buFont typeface="Arial" panose="020B0604020202020204" pitchFamily="34" charset="0"/>
              <a:buChar char="•"/>
            </a:pPr>
            <a:r>
              <a:rPr lang="en-GB" sz="4000" dirty="0"/>
              <a:t>engaging with a child on a one-to-one basis in a secluded area or behind a closed door.</a:t>
            </a:r>
          </a:p>
          <a:p>
            <a:pPr marL="571500" indent="-571500">
              <a:buFont typeface="Arial" panose="020B0604020202020204" pitchFamily="34" charset="0"/>
              <a:buChar char="•"/>
            </a:pPr>
            <a:r>
              <a:rPr lang="en-GB" sz="4000" dirty="0"/>
              <a:t>using inappropriate sexualised, intimidating or offensive language.</a:t>
            </a:r>
          </a:p>
          <a:p>
            <a:r>
              <a:rPr lang="en-GB" sz="4000" b="1" dirty="0"/>
              <a:t>This means that 'governing bodies and proprietors should set out their low-level concerns policy within their staff code of conduct and safeguarding policies'</a:t>
            </a:r>
          </a:p>
          <a:p>
            <a:r>
              <a:rPr lang="en-GB" sz="4000" b="1" dirty="0"/>
              <a:t>(paragraph 413).</a:t>
            </a:r>
          </a:p>
          <a:p>
            <a:endParaRPr lang="en-GB" sz="4000" dirty="0"/>
          </a:p>
        </p:txBody>
      </p:sp>
    </p:spTree>
    <p:extLst>
      <p:ext uri="{BB962C8B-B14F-4D97-AF65-F5344CB8AC3E}">
        <p14:creationId xmlns:p14="http://schemas.microsoft.com/office/powerpoint/2010/main" val="9247190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9" y="0"/>
            <a:ext cx="9538970" cy="1179095"/>
          </a:xfrm>
        </p:spPr>
        <p:txBody>
          <a:bodyPr/>
          <a:lstStyle/>
          <a:p>
            <a:r>
              <a:rPr lang="en-GB" sz="5120" b="1" dirty="0">
                <a:solidFill>
                  <a:schemeClr val="bg1"/>
                </a:solidFill>
                <a:latin typeface="+mj-lt"/>
                <a:cs typeface="Tahoma" pitchFamily="34" charset="0"/>
              </a:rPr>
              <a:t>Safer Recruitment – </a:t>
            </a:r>
            <a:r>
              <a:rPr lang="en-GB" sz="5120" b="1" dirty="0" err="1">
                <a:solidFill>
                  <a:schemeClr val="bg1"/>
                </a:solidFill>
                <a:latin typeface="+mj-lt"/>
                <a:cs typeface="Tahoma" pitchFamily="34" charset="0"/>
              </a:rPr>
              <a:t>Bichard</a:t>
            </a:r>
            <a:r>
              <a:rPr lang="en-GB" sz="5120" b="1" dirty="0">
                <a:solidFill>
                  <a:schemeClr val="bg1"/>
                </a:solidFill>
                <a:latin typeface="+mj-lt"/>
                <a:cs typeface="Tahoma" pitchFamily="34" charset="0"/>
              </a:rPr>
              <a:t> 2004</a:t>
            </a:r>
          </a:p>
        </p:txBody>
      </p:sp>
      <p:sp>
        <p:nvSpPr>
          <p:cNvPr id="3" name="Content Placeholder 2"/>
          <p:cNvSpPr>
            <a:spLocks noGrp="1"/>
          </p:cNvSpPr>
          <p:nvPr>
            <p:ph idx="1"/>
          </p:nvPr>
        </p:nvSpPr>
        <p:spPr>
          <a:xfrm>
            <a:off x="620826" y="2414258"/>
            <a:ext cx="11482942" cy="6015869"/>
          </a:xfrm>
        </p:spPr>
        <p:txBody>
          <a:bodyPr>
            <a:normAutofit/>
          </a:bodyPr>
          <a:lstStyle/>
          <a:p>
            <a:pPr>
              <a:buNone/>
            </a:pPr>
            <a:r>
              <a:rPr lang="en-GB" sz="4300" dirty="0">
                <a:solidFill>
                  <a:schemeClr val="tx1">
                    <a:lumMod val="75000"/>
                  </a:schemeClr>
                </a:solidFill>
                <a:latin typeface="+mn-lt"/>
                <a:cs typeface="Tahoma" pitchFamily="34" charset="0"/>
              </a:rPr>
              <a:t>“For those agencies whose job it is to protect children and vulnerable people, the harsh reality is that if a sufficiently devious person is determined to seek out opportunities to work their evil, no one can guarantee that they will be stopped. Our task is to make it as difficult as possible for them to succeed...” </a:t>
            </a:r>
          </a:p>
          <a:p>
            <a:pPr>
              <a:buNone/>
            </a:pPr>
            <a:endParaRPr lang="en-GB" sz="4300" i="1" dirty="0">
              <a:solidFill>
                <a:schemeClr val="tx1">
                  <a:lumMod val="75000"/>
                </a:schemeClr>
              </a:solidFill>
              <a:latin typeface="+mn-lt"/>
              <a:cs typeface="Tahoma" pitchFamily="34" charset="0"/>
            </a:endParaRPr>
          </a:p>
          <a:p>
            <a:pPr>
              <a:buNone/>
            </a:pPr>
            <a:r>
              <a:rPr lang="en-GB" sz="4300" i="1" dirty="0" err="1">
                <a:solidFill>
                  <a:schemeClr val="tx1">
                    <a:lumMod val="75000"/>
                  </a:schemeClr>
                </a:solidFill>
                <a:latin typeface="+mn-lt"/>
                <a:cs typeface="Tahoma" pitchFamily="34" charset="0"/>
              </a:rPr>
              <a:t>Bichard</a:t>
            </a:r>
            <a:r>
              <a:rPr lang="en-GB" sz="4300" i="1" dirty="0">
                <a:solidFill>
                  <a:schemeClr val="tx1">
                    <a:lumMod val="75000"/>
                  </a:schemeClr>
                </a:solidFill>
                <a:latin typeface="+mn-lt"/>
                <a:cs typeface="Tahoma" pitchFamily="34" charset="0"/>
              </a:rPr>
              <a:t> Report, 2004, p 12, para 79</a:t>
            </a:r>
          </a:p>
          <a:p>
            <a:pPr>
              <a:buNone/>
            </a:pPr>
            <a:endParaRPr lang="en-US" sz="2844" dirty="0">
              <a:solidFill>
                <a:schemeClr val="accent4">
                  <a:lumMod val="90000"/>
                  <a:lumOff val="10000"/>
                </a:schemeClr>
              </a:solidFill>
              <a:latin typeface="Tahoma" pitchFamily="34" charset="0"/>
              <a:cs typeface="Tahoma" pitchFamily="34" charset="0"/>
              <a:sym typeface="Arial" pitchFamily="34" charset="0"/>
            </a:endParaRPr>
          </a:p>
          <a:p>
            <a:pPr>
              <a:buNone/>
            </a:pPr>
            <a:endParaRPr lang="en-US" sz="2844" dirty="0">
              <a:solidFill>
                <a:schemeClr val="accent4">
                  <a:lumMod val="90000"/>
                  <a:lumOff val="10000"/>
                </a:schemeClr>
              </a:solidFill>
              <a:latin typeface="Tahoma" pitchFamily="34" charset="0"/>
              <a:cs typeface="Tahoma" pitchFamily="34" charset="0"/>
              <a:sym typeface="Arial" pitchFamily="34" charset="0"/>
            </a:endParaRPr>
          </a:p>
        </p:txBody>
      </p:sp>
    </p:spTree>
    <p:extLst>
      <p:ext uri="{BB962C8B-B14F-4D97-AF65-F5344CB8AC3E}">
        <p14:creationId xmlns:p14="http://schemas.microsoft.com/office/powerpoint/2010/main" val="284466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52C7-DD50-4611-B37B-65F5E776CE9F}"/>
              </a:ext>
            </a:extLst>
          </p:cNvPr>
          <p:cNvSpPr>
            <a:spLocks noGrp="1"/>
          </p:cNvSpPr>
          <p:nvPr>
            <p:ph type="title"/>
          </p:nvPr>
        </p:nvSpPr>
        <p:spPr/>
        <p:txBody>
          <a:bodyPr/>
          <a:lstStyle/>
          <a:p>
            <a:r>
              <a:rPr lang="en-GB" dirty="0"/>
              <a:t>Low Level Concerns – Update from National LADO Network - NLN</a:t>
            </a:r>
          </a:p>
        </p:txBody>
      </p:sp>
      <p:sp>
        <p:nvSpPr>
          <p:cNvPr id="3" name="Text Placeholder 2">
            <a:extLst>
              <a:ext uri="{FF2B5EF4-FFF2-40B4-BE49-F238E27FC236}">
                <a16:creationId xmlns:a16="http://schemas.microsoft.com/office/drawing/2014/main" id="{A357FA8E-A474-407F-B0D9-A5AAEB474BA1}"/>
              </a:ext>
            </a:extLst>
          </p:cNvPr>
          <p:cNvSpPr>
            <a:spLocks noGrp="1"/>
          </p:cNvSpPr>
          <p:nvPr>
            <p:ph type="body" idx="1"/>
          </p:nvPr>
        </p:nvSpPr>
        <p:spPr>
          <a:xfrm>
            <a:off x="386296" y="1879223"/>
            <a:ext cx="12415305" cy="6782645"/>
          </a:xfrm>
        </p:spPr>
        <p:txBody>
          <a:bodyPr>
            <a:noAutofit/>
          </a:bodyPr>
          <a:lstStyle/>
          <a:p>
            <a:endParaRPr lang="en-GB" sz="2000" dirty="0"/>
          </a:p>
          <a:p>
            <a:r>
              <a:rPr lang="en-GB" sz="2800" dirty="0"/>
              <a:t>The new KCSIE updates have caused a bit of controversy in respect to addressing low level concerns.  The London LADO network (LLN)and the National LADO network (NLN) were aware of the upcoming changes over the last few months and had worked together to petition a change to this advice.  Unfortunately, the changes were not made in time.   </a:t>
            </a:r>
          </a:p>
          <a:p>
            <a:endParaRPr lang="en-GB" sz="2800" dirty="0"/>
          </a:p>
          <a:p>
            <a:r>
              <a:rPr lang="en-GB" sz="2800" dirty="0"/>
              <a:t>LLN strongly disagree with the advice of the KCSIE where they give examples of the low level concerns. In the past LADO’s have had cases that have met threshold, such as  taking pictures of children on phones or using inappropriate language, so we do not agree that these are examples of low level concerns.  </a:t>
            </a:r>
          </a:p>
          <a:p>
            <a:endParaRPr lang="en-GB" sz="2000" dirty="0"/>
          </a:p>
        </p:txBody>
      </p:sp>
      <p:pic>
        <p:nvPicPr>
          <p:cNvPr id="5" name="Picture 4">
            <a:extLst>
              <a:ext uri="{FF2B5EF4-FFF2-40B4-BE49-F238E27FC236}">
                <a16:creationId xmlns:a16="http://schemas.microsoft.com/office/drawing/2014/main" id="{02371B21-8EC3-491E-83A0-6BF4B092ED7C}"/>
              </a:ext>
            </a:extLst>
          </p:cNvPr>
          <p:cNvPicPr>
            <a:picLocks noChangeAspect="1"/>
          </p:cNvPicPr>
          <p:nvPr/>
        </p:nvPicPr>
        <p:blipFill>
          <a:blip r:embed="rId2"/>
          <a:stretch>
            <a:fillRect/>
          </a:stretch>
        </p:blipFill>
        <p:spPr>
          <a:xfrm>
            <a:off x="2914650" y="6869489"/>
            <a:ext cx="6972300" cy="2009775"/>
          </a:xfrm>
          <a:prstGeom prst="rect">
            <a:avLst/>
          </a:prstGeom>
        </p:spPr>
      </p:pic>
    </p:spTree>
    <p:extLst>
      <p:ext uri="{BB962C8B-B14F-4D97-AF65-F5344CB8AC3E}">
        <p14:creationId xmlns:p14="http://schemas.microsoft.com/office/powerpoint/2010/main" val="33416404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86CE-2356-479F-9BA4-E21F2FBE3B4E}"/>
              </a:ext>
            </a:extLst>
          </p:cNvPr>
          <p:cNvSpPr>
            <a:spLocks noGrp="1"/>
          </p:cNvSpPr>
          <p:nvPr>
            <p:ph type="title"/>
          </p:nvPr>
        </p:nvSpPr>
        <p:spPr/>
        <p:txBody>
          <a:bodyPr/>
          <a:lstStyle/>
          <a:p>
            <a:r>
              <a:rPr lang="en-GB" dirty="0"/>
              <a:t>Advice from the National LADO network - NLN</a:t>
            </a:r>
          </a:p>
        </p:txBody>
      </p:sp>
      <p:sp>
        <p:nvSpPr>
          <p:cNvPr id="3" name="Text Placeholder 2">
            <a:extLst>
              <a:ext uri="{FF2B5EF4-FFF2-40B4-BE49-F238E27FC236}">
                <a16:creationId xmlns:a16="http://schemas.microsoft.com/office/drawing/2014/main" id="{547D5B5D-F5FD-438E-A3E7-87981417DCF0}"/>
              </a:ext>
            </a:extLst>
          </p:cNvPr>
          <p:cNvSpPr>
            <a:spLocks noGrp="1"/>
          </p:cNvSpPr>
          <p:nvPr>
            <p:ph type="body" idx="1"/>
          </p:nvPr>
        </p:nvSpPr>
        <p:spPr/>
        <p:txBody>
          <a:bodyPr/>
          <a:lstStyle/>
          <a:p>
            <a:r>
              <a:rPr lang="en-GB" sz="2400" dirty="0"/>
              <a:t>Therefore, you are urged to contact the LADO even for low level concerns for the following reasons: </a:t>
            </a:r>
          </a:p>
          <a:p>
            <a:endParaRPr lang="en-GB" sz="2400" dirty="0"/>
          </a:p>
          <a:p>
            <a:r>
              <a:rPr lang="en-GB" sz="2400" dirty="0"/>
              <a:t>1) As an employer, you will need to determine your own unconscious bias and relationship with staff member before you can address thresholds. It is always better to have a discussion with someone in order to decide on a threshold of something that could be subjective. </a:t>
            </a:r>
          </a:p>
          <a:p>
            <a:endParaRPr lang="en-GB" sz="2400" dirty="0"/>
          </a:p>
          <a:p>
            <a:r>
              <a:rPr lang="en-GB" sz="2400" dirty="0"/>
              <a:t>2) As HT of a school, you are not expected to know LADO thresholds, therefore you cannot make the decision on what would or would not meet LADO threshold. </a:t>
            </a:r>
          </a:p>
          <a:p>
            <a:endParaRPr lang="en-GB" sz="2400" dirty="0"/>
          </a:p>
          <a:p>
            <a:r>
              <a:rPr lang="en-GB" sz="2400" dirty="0"/>
              <a:t>3) LADO may hold more information on that staff member which may mean that a low level concern becomes a more pressing matter.  </a:t>
            </a:r>
            <a:r>
              <a:rPr lang="en-GB" sz="2400" dirty="0" err="1"/>
              <a:t>i.e</a:t>
            </a:r>
            <a:r>
              <a:rPr lang="en-GB" sz="2400" dirty="0"/>
              <a:t> when a number of low level concerns are recorded, it could lead to LADO investigation. </a:t>
            </a:r>
          </a:p>
          <a:p>
            <a:endParaRPr lang="en-GB" sz="2400" dirty="0"/>
          </a:p>
          <a:p>
            <a:endParaRPr lang="en-GB" dirty="0"/>
          </a:p>
        </p:txBody>
      </p:sp>
      <p:pic>
        <p:nvPicPr>
          <p:cNvPr id="5" name="Picture 4">
            <a:extLst>
              <a:ext uri="{FF2B5EF4-FFF2-40B4-BE49-F238E27FC236}">
                <a16:creationId xmlns:a16="http://schemas.microsoft.com/office/drawing/2014/main" id="{63BD62FE-DDBC-464B-85A0-86EBD4E7DA9F}"/>
              </a:ext>
            </a:extLst>
          </p:cNvPr>
          <p:cNvPicPr>
            <a:picLocks noChangeAspect="1"/>
          </p:cNvPicPr>
          <p:nvPr/>
        </p:nvPicPr>
        <p:blipFill>
          <a:blip r:embed="rId2"/>
          <a:stretch>
            <a:fillRect/>
          </a:stretch>
        </p:blipFill>
        <p:spPr>
          <a:xfrm>
            <a:off x="8089900" y="7466604"/>
            <a:ext cx="4914900" cy="2009775"/>
          </a:xfrm>
          <a:prstGeom prst="rect">
            <a:avLst/>
          </a:prstGeom>
        </p:spPr>
      </p:pic>
    </p:spTree>
    <p:extLst>
      <p:ext uri="{BB962C8B-B14F-4D97-AF65-F5344CB8AC3E}">
        <p14:creationId xmlns:p14="http://schemas.microsoft.com/office/powerpoint/2010/main" val="19677465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160E618-B0E0-4391-89AA-FB299C879B34}"/>
              </a:ext>
            </a:extLst>
          </p:cNvPr>
          <p:cNvSpPr>
            <a:spLocks noGrp="1"/>
          </p:cNvSpPr>
          <p:nvPr>
            <p:ph type="title"/>
          </p:nvPr>
        </p:nvSpPr>
        <p:spPr>
          <a:xfrm>
            <a:off x="562187" y="22578"/>
            <a:ext cx="11704320" cy="1625600"/>
          </a:xfrm>
        </p:spPr>
        <p:txBody>
          <a:bodyPr vert="horz" wrap="square" lIns="130048" tIns="65024" rIns="130048" bIns="65024" numCol="1" anchor="t" anchorCtr="0" compatLnSpc="1">
            <a:prstTxWarp prst="textNoShape">
              <a:avLst/>
            </a:prstTxWarp>
            <a:normAutofit/>
          </a:bodyPr>
          <a:lstStyle/>
          <a:p>
            <a:pPr algn="ctr" defTabSz="584170" eaLnBrk="1" fontAlgn="auto" hangingPunct="1">
              <a:spcBef>
                <a:spcPts val="0"/>
              </a:spcBef>
              <a:spcAft>
                <a:spcPts val="0"/>
              </a:spcAft>
              <a:defRPr/>
            </a:pPr>
            <a:r>
              <a:rPr lang="en-GB" altLang="en-US" sz="3999" b="1" dirty="0">
                <a:solidFill>
                  <a:schemeClr val="bg1"/>
                </a:solidFill>
                <a:latin typeface="Tahoma" panose="020B0604030504040204" pitchFamily="34" charset="0"/>
                <a:cs typeface="Tahoma" panose="020B0604030504040204" pitchFamily="34" charset="0"/>
              </a:rPr>
              <a:t>Managing allegations: we all have a responsibility to report</a:t>
            </a:r>
          </a:p>
        </p:txBody>
      </p:sp>
      <p:sp>
        <p:nvSpPr>
          <p:cNvPr id="3" name="Content Placeholder 2">
            <a:extLst>
              <a:ext uri="{FF2B5EF4-FFF2-40B4-BE49-F238E27FC236}">
                <a16:creationId xmlns:a16="http://schemas.microsoft.com/office/drawing/2014/main" id="{B84172AD-2DEC-4739-AA9D-A0768E26C590}"/>
              </a:ext>
            </a:extLst>
          </p:cNvPr>
          <p:cNvSpPr>
            <a:spLocks noGrp="1"/>
          </p:cNvSpPr>
          <p:nvPr>
            <p:ph idx="1"/>
          </p:nvPr>
        </p:nvSpPr>
        <p:spPr>
          <a:xfrm>
            <a:off x="392853" y="2483556"/>
            <a:ext cx="12164907" cy="6436925"/>
          </a:xfrm>
        </p:spPr>
        <p:txBody>
          <a:bodyPr>
            <a:normAutofit lnSpcReduction="10000"/>
          </a:bodyPr>
          <a:lstStyle/>
          <a:p>
            <a:pPr defTabSz="584170" eaLnBrk="1" fontAlgn="auto" hangingPunct="1">
              <a:spcBef>
                <a:spcPts val="0"/>
              </a:spcBef>
              <a:spcAft>
                <a:spcPts val="0"/>
              </a:spcAft>
              <a:defRPr/>
            </a:pPr>
            <a:r>
              <a:rPr lang="en-GB" sz="2844" dirty="0">
                <a:latin typeface="Tahoma" pitchFamily="34" charset="0"/>
                <a:cs typeface="Tahoma" pitchFamily="34" charset="0"/>
              </a:rPr>
              <a:t>Where it is alleged that a member of staff has:</a:t>
            </a:r>
          </a:p>
          <a:p>
            <a:pPr defTabSz="584170" eaLnBrk="1" fontAlgn="auto" hangingPunct="1">
              <a:spcBef>
                <a:spcPts val="0"/>
              </a:spcBef>
              <a:spcAft>
                <a:spcPts val="0"/>
              </a:spcAft>
              <a:defRPr/>
            </a:pPr>
            <a:endParaRPr lang="en-GB" sz="2844" dirty="0">
              <a:latin typeface="Tahoma" pitchFamily="34" charset="0"/>
              <a:cs typeface="Tahoma" pitchFamily="34" charset="0"/>
            </a:endParaRP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latin typeface="Tahoma" pitchFamily="34" charset="0"/>
                <a:cs typeface="Tahoma" pitchFamily="34" charset="0"/>
              </a:rPr>
              <a:t>Behaved in a way that has harmed a child, or may have harmed a child;</a:t>
            </a: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latin typeface="Tahoma" pitchFamily="34" charset="0"/>
                <a:cs typeface="Tahoma" pitchFamily="34" charset="0"/>
              </a:rPr>
              <a:t>Possibly committed a criminal offence against or related to a child;</a:t>
            </a: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latin typeface="Tahoma" pitchFamily="34" charset="0"/>
                <a:cs typeface="Tahoma" pitchFamily="34" charset="0"/>
              </a:rPr>
              <a:t>Behaved towards a child or children in a way that indicates he or she may pose a risk of harm to children; or</a:t>
            </a:r>
          </a:p>
          <a:p>
            <a:pPr marL="457200" indent="-457200" defTabSz="584170" eaLnBrk="1" fontAlgn="auto" hangingPunct="1">
              <a:spcBef>
                <a:spcPts val="0"/>
              </a:spcBef>
              <a:spcAft>
                <a:spcPts val="0"/>
              </a:spcAft>
              <a:buClr>
                <a:srgbClr val="C00000"/>
              </a:buClr>
              <a:buFont typeface="Arial" panose="020B0604020202020204" pitchFamily="34" charset="0"/>
              <a:buChar char="•"/>
              <a:defRPr/>
            </a:pPr>
            <a:r>
              <a:rPr lang="en-GB" sz="2800" dirty="0">
                <a:solidFill>
                  <a:srgbClr val="FF0000"/>
                </a:solidFill>
                <a:latin typeface="Tahoma" pitchFamily="34" charset="0"/>
                <a:cs typeface="Tahoma" pitchFamily="34" charset="0"/>
              </a:rPr>
              <a:t>Behaved or may have behaved in a way that indicates they may not be suitable to work with children. (Transferable Risk)</a:t>
            </a:r>
          </a:p>
          <a:p>
            <a:pPr defTabSz="584170" eaLnBrk="1" fontAlgn="auto" hangingPunct="1">
              <a:spcBef>
                <a:spcPts val="0"/>
              </a:spcBef>
              <a:spcAft>
                <a:spcPts val="0"/>
              </a:spcAft>
              <a:buClr>
                <a:srgbClr val="00A060"/>
              </a:buClr>
              <a:defRPr/>
            </a:pPr>
            <a:endParaRPr lang="en-GB" sz="1138" dirty="0">
              <a:latin typeface="Tahoma" pitchFamily="34" charset="0"/>
              <a:cs typeface="Tahoma" pitchFamily="34" charset="0"/>
            </a:endParaRPr>
          </a:p>
          <a:p>
            <a:pPr defTabSz="584170" eaLnBrk="1" fontAlgn="auto" hangingPunct="1">
              <a:spcBef>
                <a:spcPts val="0"/>
              </a:spcBef>
              <a:spcAft>
                <a:spcPts val="0"/>
              </a:spcAft>
              <a:buClr>
                <a:srgbClr val="00A060"/>
              </a:buClr>
              <a:defRPr/>
            </a:pPr>
            <a:r>
              <a:rPr lang="en-GB" sz="2844" dirty="0">
                <a:latin typeface="Tahoma" pitchFamily="34" charset="0"/>
                <a:cs typeface="Tahoma" pitchFamily="34" charset="0"/>
              </a:rPr>
              <a:t>The Head Teacher/Chair of Governors/manager will contact the Local Authority Designated Officer (LADO) who has overall responsibility for oversight of the procedures for dealing with allegations. </a:t>
            </a:r>
          </a:p>
          <a:p>
            <a:pPr defTabSz="584170" eaLnBrk="1" fontAlgn="auto" hangingPunct="1">
              <a:spcBef>
                <a:spcPts val="0"/>
              </a:spcBef>
              <a:spcAft>
                <a:spcPts val="0"/>
              </a:spcAft>
              <a:buClr>
                <a:srgbClr val="00A060"/>
              </a:buClr>
              <a:defRPr/>
            </a:pPr>
            <a:endParaRPr lang="en-GB" sz="1138" dirty="0">
              <a:latin typeface="Tahoma" pitchFamily="34" charset="0"/>
              <a:cs typeface="Tahoma" pitchFamily="34" charset="0"/>
            </a:endParaRPr>
          </a:p>
          <a:p>
            <a:pPr defTabSz="584170" eaLnBrk="1" fontAlgn="auto" hangingPunct="1">
              <a:spcBef>
                <a:spcPts val="0"/>
              </a:spcBef>
              <a:spcAft>
                <a:spcPts val="0"/>
              </a:spcAft>
              <a:buClr>
                <a:srgbClr val="00A060"/>
              </a:buClr>
              <a:defRPr/>
            </a:pPr>
            <a:r>
              <a:rPr lang="en-GB" sz="2844" dirty="0">
                <a:latin typeface="Tahoma" pitchFamily="34" charset="0"/>
                <a:cs typeface="Tahoma" pitchFamily="34" charset="0"/>
              </a:rPr>
              <a:t>The LADO will provide advice and guidance, in addition to liaising with the police and other agencies, and monitoring the progress of cases to ensure that they are dealt with as quickly as possible consistent with a thorough and fair process. </a:t>
            </a:r>
          </a:p>
          <a:p>
            <a:pPr defTabSz="584170" eaLnBrk="1" fontAlgn="auto" hangingPunct="1">
              <a:spcBef>
                <a:spcPts val="0"/>
              </a:spcBef>
              <a:spcAft>
                <a:spcPts val="0"/>
              </a:spcAft>
              <a:buClr>
                <a:srgbClr val="00A060"/>
              </a:buClr>
              <a:defRPr/>
            </a:pPr>
            <a:endParaRPr lang="en-GB" sz="2844" dirty="0">
              <a:latin typeface="Tahoma" pitchFamily="34" charset="0"/>
              <a:cs typeface="Tahoma" pitchFamily="34" charset="0"/>
            </a:endParaRPr>
          </a:p>
          <a:p>
            <a:pPr defTabSz="584170" eaLnBrk="1" fontAlgn="auto" hangingPunct="1">
              <a:spcBef>
                <a:spcPts val="0"/>
              </a:spcBef>
              <a:spcAft>
                <a:spcPts val="0"/>
              </a:spcAft>
              <a:defRPr/>
            </a:pPr>
            <a:endParaRPr lang="en-GB" sz="20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4EC9-CA68-4578-ADE0-CD5590E1308C}"/>
              </a:ext>
            </a:extLst>
          </p:cNvPr>
          <p:cNvSpPr>
            <a:spLocks noGrp="1"/>
          </p:cNvSpPr>
          <p:nvPr>
            <p:ph type="title"/>
          </p:nvPr>
        </p:nvSpPr>
        <p:spPr/>
        <p:txBody>
          <a:bodyPr/>
          <a:lstStyle/>
          <a:p>
            <a:r>
              <a:rPr lang="en-GB" dirty="0"/>
              <a:t>The role of the LADO (or Designated Officer) </a:t>
            </a:r>
          </a:p>
        </p:txBody>
      </p:sp>
      <p:sp>
        <p:nvSpPr>
          <p:cNvPr id="3" name="Text Placeholder 2">
            <a:extLst>
              <a:ext uri="{FF2B5EF4-FFF2-40B4-BE49-F238E27FC236}">
                <a16:creationId xmlns:a16="http://schemas.microsoft.com/office/drawing/2014/main" id="{F62E4001-F823-485E-9FC5-7208872129AD}"/>
              </a:ext>
            </a:extLst>
          </p:cNvPr>
          <p:cNvSpPr>
            <a:spLocks noGrp="1"/>
          </p:cNvSpPr>
          <p:nvPr>
            <p:ph type="body" idx="1"/>
          </p:nvPr>
        </p:nvSpPr>
        <p:spPr>
          <a:xfrm>
            <a:off x="686041" y="2286996"/>
            <a:ext cx="11932539" cy="6782645"/>
          </a:xfrm>
        </p:spPr>
        <p:txBody>
          <a:bodyPr>
            <a:noAutofit/>
          </a:bodyPr>
          <a:lstStyle/>
          <a:p>
            <a:r>
              <a:rPr lang="en-GB" sz="2800" dirty="0"/>
              <a:t>The role of the LADO (or Designated Officer) is set out in Working Together to Safeguard Children (2018) (Chapter 2 Paragraph 4) and is governed by the Local Authorities duties under section 11 of the Children Act 2004.</a:t>
            </a:r>
          </a:p>
          <a:p>
            <a:endParaRPr lang="en-GB" sz="2800" dirty="0"/>
          </a:p>
          <a:p>
            <a:r>
              <a:rPr lang="en-GB" sz="2800" dirty="0"/>
              <a:t>The  Officer LADO is responsible for managing allegations against adults who work with children. This involves working with police, children's social care, employers and other involved professionals. The LADO does not conduct investigations directly, but rather oversees and directs them to ensure thoroughness, timeliness and fairness. Ordinarily, to ensure impartiality, the LADO will not have direct contact with the adult against who the allegation has been made, or the family of the child/children involved but will, as part of their role ensure that these have information regarding outcomes.</a:t>
            </a:r>
          </a:p>
          <a:p>
            <a:endParaRPr lang="en-GB" sz="2800" dirty="0"/>
          </a:p>
          <a:p>
            <a:r>
              <a:rPr lang="en-GB" sz="2800" dirty="0"/>
              <a:t>This guidance outlines procedures for managing allegations against people who work with children who are paid, unpaid, volunteers, casual, agency or anyone self employed.</a:t>
            </a:r>
          </a:p>
        </p:txBody>
      </p:sp>
    </p:spTree>
    <p:extLst>
      <p:ext uri="{BB962C8B-B14F-4D97-AF65-F5344CB8AC3E}">
        <p14:creationId xmlns:p14="http://schemas.microsoft.com/office/powerpoint/2010/main" val="41153795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the LADO (or Designated Officer)</a:t>
            </a:r>
          </a:p>
        </p:txBody>
      </p:sp>
      <p:sp>
        <p:nvSpPr>
          <p:cNvPr id="3" name="Text Placeholder 2"/>
          <p:cNvSpPr>
            <a:spLocks noGrp="1"/>
          </p:cNvSpPr>
          <p:nvPr>
            <p:ph type="body" idx="1"/>
          </p:nvPr>
        </p:nvSpPr>
        <p:spPr>
          <a:xfrm>
            <a:off x="386258" y="2342306"/>
            <a:ext cx="11932544" cy="6782644"/>
          </a:xfrm>
        </p:spPr>
        <p:txBody>
          <a:bodyPr>
            <a:noAutofit/>
          </a:bodyPr>
          <a:lstStyle/>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The purpose of an initial discussion is for the LADO to consider the nature, content and context of the allegation and agree a course of action. </a:t>
            </a:r>
          </a:p>
          <a:p>
            <a:pPr marL="514350" indent="-514350">
              <a:buClr>
                <a:srgbClr val="FF0066"/>
              </a:buClr>
              <a:buFont typeface="Arial" panose="020B0604020202020204" pitchFamily="34" charset="0"/>
              <a:buChar char="•"/>
            </a:pPr>
            <a:endParaRPr lang="en-GB" sz="2800" dirty="0">
              <a:latin typeface="Tahoma" pitchFamily="34" charset="0"/>
              <a:cs typeface="Tahoma" pitchFamily="34" charset="0"/>
            </a:endParaRPr>
          </a:p>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The LADO may ask for further relevant additional information, such as previous history, whether the child or their family have made similar allegations previously and the individual’s current contact with children.</a:t>
            </a:r>
          </a:p>
          <a:p>
            <a:pPr>
              <a:buClr>
                <a:srgbClr val="FF0066"/>
              </a:buClr>
            </a:pPr>
            <a:endParaRPr lang="en-GB" sz="2800" dirty="0">
              <a:latin typeface="Tahoma" pitchFamily="34" charset="0"/>
              <a:cs typeface="Tahoma" pitchFamily="34" charset="0"/>
            </a:endParaRPr>
          </a:p>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There may be situations when the police are involved straight away, for example if the person is deemed to be an immediate risk to children or there is evidence of a possible criminal offence. </a:t>
            </a:r>
          </a:p>
          <a:p>
            <a:pPr marL="514350" indent="-514350">
              <a:buClr>
                <a:srgbClr val="FF0066"/>
              </a:buClr>
              <a:buFont typeface="Arial" panose="020B0604020202020204" pitchFamily="34" charset="0"/>
              <a:buChar char="•"/>
            </a:pPr>
            <a:endParaRPr lang="en-GB" sz="2800" dirty="0">
              <a:latin typeface="Tahoma" pitchFamily="34" charset="0"/>
              <a:cs typeface="Tahoma" pitchFamily="34" charset="0"/>
            </a:endParaRPr>
          </a:p>
          <a:p>
            <a:pPr marL="514350" indent="-514350">
              <a:buClr>
                <a:srgbClr val="FF0066"/>
              </a:buClr>
              <a:buFont typeface="Arial" panose="020B0604020202020204" pitchFamily="34" charset="0"/>
              <a:buChar char="•"/>
            </a:pPr>
            <a:r>
              <a:rPr lang="en-GB" sz="2800" dirty="0">
                <a:latin typeface="Tahoma" pitchFamily="34" charset="0"/>
                <a:cs typeface="Tahoma" pitchFamily="34" charset="0"/>
              </a:rPr>
              <a:t>Where there is no such evidence, then a discussion of the allegations with the LADO in order to help determine whether police involvement is necessary. </a:t>
            </a:r>
          </a:p>
          <a:p>
            <a:pPr marL="514350" indent="-514350">
              <a:buClr>
                <a:srgbClr val="FF0066"/>
              </a:buClr>
              <a:buFont typeface="Arial" panose="020B0604020202020204" pitchFamily="34" charset="0"/>
              <a:buChar char="•"/>
            </a:pPr>
            <a:endParaRPr lang="en-GB" sz="3200" dirty="0"/>
          </a:p>
        </p:txBody>
      </p:sp>
    </p:spTree>
    <p:extLst>
      <p:ext uri="{BB962C8B-B14F-4D97-AF65-F5344CB8AC3E}">
        <p14:creationId xmlns:p14="http://schemas.microsoft.com/office/powerpoint/2010/main" val="275014116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4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1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1839</Words>
  <Application>Microsoft Office PowerPoint</Application>
  <PresentationFormat>Custom</PresentationFormat>
  <Paragraphs>130</Paragraphs>
  <Slides>18</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18</vt:i4>
      </vt:variant>
    </vt:vector>
  </HeadingPairs>
  <TitlesOfParts>
    <vt:vector size="32" baseType="lpstr">
      <vt:lpstr>Arial</vt:lpstr>
      <vt:lpstr>Avenir Book</vt:lpstr>
      <vt:lpstr>Avenir Heavy</vt:lpstr>
      <vt:lpstr>Calibri</vt:lpstr>
      <vt:lpstr>Helvetica Light</vt:lpstr>
      <vt:lpstr>Helvetica Neue</vt:lpstr>
      <vt:lpstr>Tahoma</vt:lpstr>
      <vt:lpstr>White</vt:lpstr>
      <vt:lpstr>5_White</vt:lpstr>
      <vt:lpstr>22_White</vt:lpstr>
      <vt:lpstr>4_White</vt:lpstr>
      <vt:lpstr>6_White</vt:lpstr>
      <vt:lpstr>1_White</vt:lpstr>
      <vt:lpstr>11_White</vt:lpstr>
      <vt:lpstr>Safeguarding children, young people  Low Level Concerns</vt:lpstr>
      <vt:lpstr>The term – ‘low level concern’ KCSIE 2021</vt:lpstr>
      <vt:lpstr>Examples of ‘low-level’ concerns</vt:lpstr>
      <vt:lpstr>Safer Recruitment – Bichard 2004</vt:lpstr>
      <vt:lpstr>Low Level Concerns – Update from National LADO Network - NLN</vt:lpstr>
      <vt:lpstr>Advice from the National LADO network - NLN</vt:lpstr>
      <vt:lpstr>Managing allegations: we all have a responsibility to report</vt:lpstr>
      <vt:lpstr>The role of the LADO (or Designated Officer) </vt:lpstr>
      <vt:lpstr>The role of the LADO (or Designated Officer)</vt:lpstr>
      <vt:lpstr>Confidentiality</vt:lpstr>
      <vt:lpstr>The role of the setting and HR</vt:lpstr>
      <vt:lpstr>Early years settings </vt:lpstr>
      <vt:lpstr>Whistleblowing Procedure  </vt:lpstr>
      <vt:lpstr>PowerPoint Presentation</vt:lpstr>
      <vt:lpstr>Remember - </vt:lpstr>
      <vt:lpstr>An ongoing culture of vigilance</vt:lpstr>
      <vt:lpstr>Allegations against Staff</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rowley</dc:creator>
  <cp:lastModifiedBy>Hayley Cameron</cp:lastModifiedBy>
  <cp:revision>87</cp:revision>
  <cp:lastPrinted>2019-03-05T09:15:42Z</cp:lastPrinted>
  <dcterms:modified xsi:type="dcterms:W3CDTF">2021-12-01T10:54:15Z</dcterms:modified>
</cp:coreProperties>
</file>