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40" r:id="rId1"/>
    <p:sldMasterId id="2147483744" r:id="rId2"/>
  </p:sldMasterIdLst>
  <p:notesMasterIdLst>
    <p:notesMasterId r:id="rId16"/>
  </p:notesMasterIdLst>
  <p:handoutMasterIdLst>
    <p:handoutMasterId r:id="rId17"/>
  </p:handoutMasterIdLst>
  <p:sldIdLst>
    <p:sldId id="256" r:id="rId3"/>
    <p:sldId id="763" r:id="rId4"/>
    <p:sldId id="764" r:id="rId5"/>
    <p:sldId id="765" r:id="rId6"/>
    <p:sldId id="766" r:id="rId7"/>
    <p:sldId id="767" r:id="rId8"/>
    <p:sldId id="768" r:id="rId9"/>
    <p:sldId id="762" r:id="rId10"/>
    <p:sldId id="769" r:id="rId11"/>
    <p:sldId id="770" r:id="rId12"/>
    <p:sldId id="771" r:id="rId13"/>
    <p:sldId id="772" r:id="rId14"/>
    <p:sldId id="684" r:id="rId15"/>
  </p:sldIdLst>
  <p:sldSz cx="13004800" cy="9753600"/>
  <p:notesSz cx="6669088"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1pPr>
    <a:lvl2pPr marL="0" marR="0" indent="2286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2pPr>
    <a:lvl3pPr marL="0" marR="0" indent="4572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3pPr>
    <a:lvl4pPr marL="0" marR="0" indent="6858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4pPr>
    <a:lvl5pPr marL="0" marR="0" indent="9144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5pPr>
    <a:lvl6pPr marL="0" marR="0" indent="11430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6pPr>
    <a:lvl7pPr marL="0" marR="0" indent="13716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7pPr>
    <a:lvl8pPr marL="0" marR="0" indent="16002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8pPr>
    <a:lvl9pPr marL="0" marR="0" indent="182880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1D7D"/>
    <a:srgbClr val="B41E69"/>
    <a:srgbClr val="7B1B3D"/>
    <a:srgbClr val="842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176" autoAdjust="0"/>
    <p:restoredTop sz="92922" autoAdjust="0"/>
  </p:normalViewPr>
  <p:slideViewPr>
    <p:cSldViewPr snapToGrid="0">
      <p:cViewPr varScale="1">
        <p:scale>
          <a:sx n="47" d="100"/>
          <a:sy n="47" d="100"/>
        </p:scale>
        <p:origin x="868" y="24"/>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890665" cy="496888"/>
          </a:xfrm>
          <a:prstGeom prst="rect">
            <a:avLst/>
          </a:prstGeom>
        </p:spPr>
        <p:txBody>
          <a:bodyPr vert="horz" lIns="90434" tIns="45217" rIns="90434" bIns="45217" rtlCol="0"/>
          <a:lstStyle>
            <a:lvl1pPr algn="l">
              <a:defRPr sz="1200"/>
            </a:lvl1pPr>
          </a:lstStyle>
          <a:p>
            <a:endParaRPr lang="en-GB"/>
          </a:p>
        </p:txBody>
      </p:sp>
      <p:sp>
        <p:nvSpPr>
          <p:cNvPr id="3" name="Date Placeholder 2"/>
          <p:cNvSpPr>
            <a:spLocks noGrp="1"/>
          </p:cNvSpPr>
          <p:nvPr>
            <p:ph type="dt" sz="quarter" idx="1"/>
          </p:nvPr>
        </p:nvSpPr>
        <p:spPr>
          <a:xfrm>
            <a:off x="3776869" y="0"/>
            <a:ext cx="2890665" cy="496888"/>
          </a:xfrm>
          <a:prstGeom prst="rect">
            <a:avLst/>
          </a:prstGeom>
        </p:spPr>
        <p:txBody>
          <a:bodyPr vert="horz" lIns="90434" tIns="45217" rIns="90434" bIns="45217" rtlCol="0"/>
          <a:lstStyle>
            <a:lvl1pPr algn="r">
              <a:defRPr sz="1200"/>
            </a:lvl1pPr>
          </a:lstStyle>
          <a:p>
            <a:fld id="{775522CF-83E7-4390-88FD-9CD985E08A9E}" type="datetimeFigureOut">
              <a:rPr lang="en-GB" smtClean="0"/>
              <a:t>02/02/2022</a:t>
            </a:fld>
            <a:endParaRPr lang="en-GB"/>
          </a:p>
        </p:txBody>
      </p:sp>
      <p:sp>
        <p:nvSpPr>
          <p:cNvPr id="4" name="Footer Placeholder 3"/>
          <p:cNvSpPr>
            <a:spLocks noGrp="1"/>
          </p:cNvSpPr>
          <p:nvPr>
            <p:ph type="ftr" sz="quarter" idx="2"/>
          </p:nvPr>
        </p:nvSpPr>
        <p:spPr>
          <a:xfrm>
            <a:off x="3" y="9429750"/>
            <a:ext cx="2890665" cy="496888"/>
          </a:xfrm>
          <a:prstGeom prst="rect">
            <a:avLst/>
          </a:prstGeom>
        </p:spPr>
        <p:txBody>
          <a:bodyPr vert="horz" lIns="90434" tIns="45217" rIns="90434" bIns="45217" rtlCol="0" anchor="b"/>
          <a:lstStyle>
            <a:lvl1pPr algn="l">
              <a:defRPr sz="1200"/>
            </a:lvl1pPr>
          </a:lstStyle>
          <a:p>
            <a:endParaRPr lang="en-GB"/>
          </a:p>
        </p:txBody>
      </p:sp>
      <p:sp>
        <p:nvSpPr>
          <p:cNvPr id="5" name="Slide Number Placeholder 4"/>
          <p:cNvSpPr>
            <a:spLocks noGrp="1"/>
          </p:cNvSpPr>
          <p:nvPr>
            <p:ph type="sldNum" sz="quarter" idx="3"/>
          </p:nvPr>
        </p:nvSpPr>
        <p:spPr>
          <a:xfrm>
            <a:off x="3776869" y="9429750"/>
            <a:ext cx="2890665" cy="496888"/>
          </a:xfrm>
          <a:prstGeom prst="rect">
            <a:avLst/>
          </a:prstGeom>
        </p:spPr>
        <p:txBody>
          <a:bodyPr vert="horz" lIns="90434" tIns="45217" rIns="90434" bIns="45217" rtlCol="0" anchor="b"/>
          <a:lstStyle>
            <a:lvl1pPr algn="r">
              <a:defRPr sz="1200"/>
            </a:lvl1pPr>
          </a:lstStyle>
          <a:p>
            <a:fld id="{18ADC662-3ACA-443F-8ADA-E26968659BEF}" type="slidenum">
              <a:rPr lang="en-GB" smtClean="0"/>
              <a:t>‹#›</a:t>
            </a:fld>
            <a:endParaRPr lang="en-GB"/>
          </a:p>
        </p:txBody>
      </p:sp>
    </p:spTree>
    <p:extLst>
      <p:ext uri="{BB962C8B-B14F-4D97-AF65-F5344CB8AC3E}">
        <p14:creationId xmlns:p14="http://schemas.microsoft.com/office/powerpoint/2010/main" val="13671669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854075" y="744538"/>
            <a:ext cx="4960938" cy="3722687"/>
          </a:xfrm>
          <a:prstGeom prst="rect">
            <a:avLst/>
          </a:prstGeom>
        </p:spPr>
        <p:txBody>
          <a:bodyPr lIns="90434" tIns="45217" rIns="90434" bIns="45217"/>
          <a:lstStyle/>
          <a:p>
            <a:endParaRPr/>
          </a:p>
        </p:txBody>
      </p:sp>
      <p:sp>
        <p:nvSpPr>
          <p:cNvPr id="66" name="Shape 66"/>
          <p:cNvSpPr>
            <a:spLocks noGrp="1"/>
          </p:cNvSpPr>
          <p:nvPr>
            <p:ph type="body" sz="quarter" idx="1"/>
          </p:nvPr>
        </p:nvSpPr>
        <p:spPr>
          <a:xfrm>
            <a:off x="889213" y="4715153"/>
            <a:ext cx="4890665" cy="4466987"/>
          </a:xfrm>
          <a:prstGeom prst="rect">
            <a:avLst/>
          </a:prstGeom>
        </p:spPr>
        <p:txBody>
          <a:bodyPr lIns="90434" tIns="45217" rIns="90434" bIns="45217"/>
          <a:lstStyle/>
          <a:p>
            <a:endParaRPr/>
          </a:p>
        </p:txBody>
      </p:sp>
    </p:spTree>
    <p:extLst>
      <p:ext uri="{BB962C8B-B14F-4D97-AF65-F5344CB8AC3E}">
        <p14:creationId xmlns:p14="http://schemas.microsoft.com/office/powerpoint/2010/main" val="3039940671"/>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47770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96377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1" name="Title Text"/>
          <p:cNvSpPr>
            <a:spLocks noGrp="1"/>
          </p:cNvSpPr>
          <p:nvPr>
            <p:ph type="title"/>
          </p:nvPr>
        </p:nvSpPr>
        <p:spPr>
          <a:xfrm>
            <a:off x="755700" y="4368800"/>
            <a:ext cx="3883226" cy="720428"/>
          </a:xfrm>
          <a:prstGeom prst="rect">
            <a:avLst/>
          </a:prstGeom>
        </p:spPr>
        <p:txBody>
          <a:bodyPr anchor="ctr"/>
          <a:lstStyle>
            <a:lvl1pPr>
              <a:defRPr>
                <a:solidFill>
                  <a:srgbClr val="314764"/>
                </a:solidFill>
              </a:defRPr>
            </a:lvl1pPr>
          </a:lstStyle>
          <a:p>
            <a:r>
              <a:t>Title Text</a:t>
            </a:r>
          </a:p>
        </p:txBody>
      </p:sp>
      <p:sp>
        <p:nvSpPr>
          <p:cNvPr id="12" name="Body Level One…"/>
          <p:cNvSpPr>
            <a:spLocks noGrp="1"/>
          </p:cNvSpPr>
          <p:nvPr>
            <p:ph type="body" sz="quarter" idx="1"/>
          </p:nvPr>
        </p:nvSpPr>
        <p:spPr>
          <a:xfrm>
            <a:off x="849859" y="5932414"/>
            <a:ext cx="3355182" cy="347677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Slide Number"/>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62212541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240" y="390596"/>
            <a:ext cx="11704320" cy="16256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50240" y="2275842"/>
            <a:ext cx="11704320" cy="64369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9482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1" name="Title Text"/>
          <p:cNvSpPr>
            <a:spLocks noGrp="1"/>
          </p:cNvSpPr>
          <p:nvPr>
            <p:ph type="title"/>
          </p:nvPr>
        </p:nvSpPr>
        <p:spPr>
          <a:xfrm>
            <a:off x="755699" y="4368800"/>
            <a:ext cx="3883225" cy="720428"/>
          </a:xfrm>
          <a:prstGeom prst="rect">
            <a:avLst/>
          </a:prstGeom>
        </p:spPr>
        <p:txBody>
          <a:bodyPr anchor="ctr"/>
          <a:lstStyle>
            <a:lvl1pPr>
              <a:defRPr>
                <a:solidFill>
                  <a:srgbClr val="314764"/>
                </a:solidFill>
              </a:defRPr>
            </a:lvl1pPr>
          </a:lstStyle>
          <a:p>
            <a:r>
              <a:t>Title Text</a:t>
            </a:r>
          </a:p>
        </p:txBody>
      </p:sp>
      <p:sp>
        <p:nvSpPr>
          <p:cNvPr id="12" name="Body Level One…"/>
          <p:cNvSpPr>
            <a:spLocks noGrp="1"/>
          </p:cNvSpPr>
          <p:nvPr>
            <p:ph type="body" sz="quarter" idx="1"/>
          </p:nvPr>
        </p:nvSpPr>
        <p:spPr>
          <a:xfrm>
            <a:off x="849858" y="5932413"/>
            <a:ext cx="3355182" cy="3476774"/>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Slide Number"/>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432041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losing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8" name="Body Level One…"/>
          <p:cNvSpPr>
            <a:spLocks noGrp="1"/>
          </p:cNvSpPr>
          <p:nvPr>
            <p:ph type="body" sz="quarter" idx="1"/>
          </p:nvPr>
        </p:nvSpPr>
        <p:spPr>
          <a:xfrm>
            <a:off x="546100" y="5916513"/>
            <a:ext cx="3591818" cy="345608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9" name="Slide Number"/>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7567720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335122" y="9067633"/>
            <a:ext cx="2485038" cy="495590"/>
          </a:xfrm>
          <a:prstGeom prst="rect">
            <a:avLst/>
          </a:prstGeom>
        </p:spPr>
        <p:txBody>
          <a:bodyPr/>
          <a:lstStyle/>
          <a:p>
            <a:fld id="{689D3EB4-1058-48E2-A2F1-4D1C2D6128ED}" type="datetimeFigureOut">
              <a:rPr lang="en-GB" smtClean="0"/>
              <a:pPr/>
              <a:t>02/02/2022</a:t>
            </a:fld>
            <a:endParaRPr lang="en-GB" dirty="0"/>
          </a:p>
        </p:txBody>
      </p:sp>
      <p:sp>
        <p:nvSpPr>
          <p:cNvPr id="5" name="Footer Placeholder 4"/>
          <p:cNvSpPr>
            <a:spLocks noGrp="1"/>
          </p:cNvSpPr>
          <p:nvPr>
            <p:ph type="ftr" sz="quarter" idx="11"/>
          </p:nvPr>
        </p:nvSpPr>
        <p:spPr>
          <a:xfrm>
            <a:off x="4307840" y="9067632"/>
            <a:ext cx="4389120" cy="491799"/>
          </a:xfrm>
          <a:prstGeom prst="rect">
            <a:avLst/>
          </a:prstGeom>
        </p:spPr>
        <p:txBody>
          <a:bodyPr/>
          <a:lstStyle/>
          <a:p>
            <a:endParaRPr lang="en-GB" dirty="0"/>
          </a:p>
        </p:txBody>
      </p:sp>
      <p:sp>
        <p:nvSpPr>
          <p:cNvPr id="6" name="Slide Number Placeholder 5"/>
          <p:cNvSpPr>
            <a:spLocks noGrp="1"/>
          </p:cNvSpPr>
          <p:nvPr>
            <p:ph type="sldNum" sz="quarter" idx="12"/>
          </p:nvPr>
        </p:nvSpPr>
        <p:spPr>
          <a:xfrm>
            <a:off x="6303690" y="9251950"/>
            <a:ext cx="384721" cy="379591"/>
          </a:xfrm>
        </p:spPr>
        <p:txBody>
          <a:bodyPr/>
          <a:lstStyle/>
          <a:p>
            <a:fld id="{FBE1029B-A778-4711-838F-A3A412FCF63F}" type="slidenum">
              <a:rPr lang="en-GB" smtClean="0"/>
              <a:pPr/>
              <a:t>‹#›</a:t>
            </a:fld>
            <a:endParaRPr lang="en-GB" dirty="0"/>
          </a:p>
        </p:txBody>
      </p:sp>
    </p:spTree>
    <p:extLst>
      <p:ext uri="{BB962C8B-B14F-4D97-AF65-F5344CB8AC3E}">
        <p14:creationId xmlns:p14="http://schemas.microsoft.com/office/powerpoint/2010/main" val="2998021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Title Text"/>
          <p:cNvSpPr>
            <a:spLocks noGrp="1"/>
          </p:cNvSpPr>
          <p:nvPr>
            <p:ph type="title"/>
          </p:nvPr>
        </p:nvSpPr>
        <p:spPr>
          <a:xfrm>
            <a:off x="386259" y="327621"/>
            <a:ext cx="12232284" cy="7645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normAutofit/>
          </a:bodyPr>
          <a:lstStyle/>
          <a:p>
            <a:r>
              <a:t>Title Text</a:t>
            </a:r>
          </a:p>
        </p:txBody>
      </p:sp>
      <p:sp>
        <p:nvSpPr>
          <p:cNvPr id="3" name="Body Level One…"/>
          <p:cNvSpPr>
            <a:spLocks noGrp="1"/>
          </p:cNvSpPr>
          <p:nvPr>
            <p:ph type="body" idx="1"/>
          </p:nvPr>
        </p:nvSpPr>
        <p:spPr>
          <a:xfrm>
            <a:off x="686000" y="2286992"/>
            <a:ext cx="10878047" cy="678264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a:spLocks noGrp="1"/>
          </p:cNvSpPr>
          <p:nvPr>
            <p:ph type="sldNum" sz="quarter" idx="2"/>
          </p:nvPr>
        </p:nvSpPr>
        <p:spPr>
          <a:xfrm>
            <a:off x="6300483" y="9251950"/>
            <a:ext cx="391133" cy="379719"/>
          </a:xfrm>
          <a:prstGeom prst="rect">
            <a:avLst/>
          </a:prstGeom>
          <a:ln w="12700">
            <a:miter lim="400000"/>
          </a:ln>
        </p:spPr>
        <p:txBody>
          <a:bodyPr wrap="none" lIns="50800" tIns="50800" rIns="50800" bIns="50800">
            <a:spAutoFit/>
          </a:bodyPr>
          <a:lstStyle>
            <a:lvl1pPr algn="ctr">
              <a:defRPr sz="1801">
                <a:solidFill>
                  <a:srgbClr val="000000"/>
                </a:solidFill>
                <a:latin typeface="Helvetica Light"/>
                <a:ea typeface="Helvetica Light"/>
                <a:cs typeface="Helvetica Light"/>
                <a:sym typeface="Helvetica Light"/>
              </a:defRPr>
            </a:lvl1pPr>
          </a:lstStyle>
          <a:p>
            <a:fld id="{86CB4B4D-7CA3-9044-876B-883B54F8677D}" type="slidenum">
              <a:t>‹#›</a:t>
            </a:fld>
            <a:endParaRPr/>
          </a:p>
        </p:txBody>
      </p:sp>
    </p:spTree>
    <p:extLst>
      <p:ext uri="{BB962C8B-B14F-4D97-AF65-F5344CB8AC3E}">
        <p14:creationId xmlns:p14="http://schemas.microsoft.com/office/powerpoint/2010/main" val="2221230006"/>
      </p:ext>
    </p:extLst>
  </p:cSld>
  <p:clrMap bg1="lt1" tx1="dk1" bg2="lt2" tx2="dk2" accent1="accent1" accent2="accent2" accent3="accent3" accent4="accent4" accent5="accent5" accent6="accent6" hlink="hlink" folHlink="folHlink"/>
  <p:sldLayoutIdLst>
    <p:sldLayoutId id="2147483741" r:id="rId1"/>
    <p:sldLayoutId id="2147483743" r:id="rId2"/>
  </p:sldLayoutIdLst>
  <p:transition spd="med"/>
  <p:txStyles>
    <p:titleStyle>
      <a:lvl1pPr marL="0" marR="0" indent="0"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1pPr>
      <a:lvl2pPr marL="0" marR="0" indent="228589"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2pPr>
      <a:lvl3pPr marL="0" marR="0" indent="457176"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3pPr>
      <a:lvl4pPr marL="0" marR="0" indent="685765"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4pPr>
      <a:lvl5pPr marL="0" marR="0" indent="914354"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5pPr>
      <a:lvl6pPr marL="0" marR="0" indent="1142941"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6pPr>
      <a:lvl7pPr marL="0" marR="0" indent="1371530"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7pPr>
      <a:lvl8pPr marL="0" marR="0" indent="1600119"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8pPr>
      <a:lvl9pPr marL="0" marR="0" indent="1828706" algn="l" defTabSz="584170" rtl="0" latinLnBrk="0">
        <a:lnSpc>
          <a:spcPct val="100000"/>
        </a:lnSpc>
        <a:spcBef>
          <a:spcPts val="0"/>
        </a:spcBef>
        <a:spcAft>
          <a:spcPts val="0"/>
        </a:spcAft>
        <a:buClrTx/>
        <a:buSzTx/>
        <a:buFontTx/>
        <a:buNone/>
        <a:tabLst/>
        <a:defRPr sz="4299" b="0" i="0" u="none" strike="noStrike" cap="none" spc="0" baseline="0">
          <a:ln>
            <a:noFill/>
          </a:ln>
          <a:solidFill>
            <a:srgbClr val="FFFFFF"/>
          </a:solidFill>
          <a:uFillTx/>
          <a:latin typeface="+mn-lt"/>
          <a:ea typeface="+mn-ea"/>
          <a:cs typeface="+mn-cs"/>
          <a:sym typeface="Avenir Heavy"/>
        </a:defRPr>
      </a:lvl9pPr>
    </p:titleStyle>
    <p:bodyStyle>
      <a:lvl1pPr marL="0" marR="0" indent="0"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1pPr>
      <a:lvl2pPr marL="0" marR="0" indent="228589"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2pPr>
      <a:lvl3pPr marL="0" marR="0" indent="457176"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3pPr>
      <a:lvl4pPr marL="0" marR="0" indent="685765"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4pPr>
      <a:lvl5pPr marL="0" marR="0" indent="914354"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5pPr>
      <a:lvl6pPr marL="0" marR="0" indent="1142941"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6pPr>
      <a:lvl7pPr marL="0" marR="0" indent="1371530"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7pPr>
      <a:lvl8pPr marL="0" marR="0" indent="1600119"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8pPr>
      <a:lvl9pPr marL="0" marR="0" indent="1828706" algn="l" defTabSz="58417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9pPr>
    </p:bodyStyle>
    <p:otherStyle>
      <a:lvl1pPr marL="0" marR="0" indent="0"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1pPr>
      <a:lvl2pPr marL="0" marR="0" indent="228589"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2pPr>
      <a:lvl3pPr marL="0" marR="0" indent="457176"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3pPr>
      <a:lvl4pPr marL="0" marR="0" indent="685765"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4pPr>
      <a:lvl5pPr marL="0" marR="0" indent="914354"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5pPr>
      <a:lvl6pPr marL="0" marR="0" indent="1142941"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6pPr>
      <a:lvl7pPr marL="0" marR="0" indent="1371530"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7pPr>
      <a:lvl8pPr marL="0" marR="0" indent="1600119"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8pPr>
      <a:lvl9pPr marL="0" marR="0" indent="1828706" algn="ctr" defTabSz="584170" rtl="0" latinLnBrk="0">
        <a:lnSpc>
          <a:spcPct val="100000"/>
        </a:lnSpc>
        <a:spcBef>
          <a:spcPts val="0"/>
        </a:spcBef>
        <a:spcAft>
          <a:spcPts val="0"/>
        </a:spcAft>
        <a:buClrTx/>
        <a:buSzTx/>
        <a:buFontTx/>
        <a:buNone/>
        <a:tabLst/>
        <a:defRPr sz="1801"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Title Text"/>
          <p:cNvSpPr>
            <a:spLocks noGrp="1"/>
          </p:cNvSpPr>
          <p:nvPr>
            <p:ph type="title"/>
          </p:nvPr>
        </p:nvSpPr>
        <p:spPr>
          <a:xfrm>
            <a:off x="386258" y="327620"/>
            <a:ext cx="12232284" cy="7645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normAutofit/>
          </a:bodyPr>
          <a:lstStyle/>
          <a:p>
            <a:r>
              <a:t>Title Text</a:t>
            </a:r>
          </a:p>
        </p:txBody>
      </p:sp>
      <p:sp>
        <p:nvSpPr>
          <p:cNvPr id="3" name="Body Level One…"/>
          <p:cNvSpPr>
            <a:spLocks noGrp="1"/>
          </p:cNvSpPr>
          <p:nvPr>
            <p:ph type="body" idx="1"/>
          </p:nvPr>
        </p:nvSpPr>
        <p:spPr>
          <a:xfrm>
            <a:off x="685998" y="2286992"/>
            <a:ext cx="10878047" cy="678264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lgn="ctr">
              <a:defRPr sz="1800">
                <a:solidFill>
                  <a:srgbClr val="000000"/>
                </a:solidFill>
                <a:latin typeface="Helvetica Light"/>
                <a:ea typeface="Helvetica Light"/>
                <a:cs typeface="Helvetica Light"/>
                <a:sym typeface="Helvetica Light"/>
              </a:defRPr>
            </a:lvl1pPr>
          </a:lstStyle>
          <a:p>
            <a:fld id="{86CB4B4D-7CA3-9044-876B-883B54F8677D}" type="slidenum">
              <a:t>‹#›</a:t>
            </a:fld>
            <a:endParaRPr/>
          </a:p>
        </p:txBody>
      </p:sp>
    </p:spTree>
    <p:extLst>
      <p:ext uri="{BB962C8B-B14F-4D97-AF65-F5344CB8AC3E}">
        <p14:creationId xmlns:p14="http://schemas.microsoft.com/office/powerpoint/2010/main" val="197037163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Lst>
  <p:transition spd="med"/>
  <p:txStyles>
    <p:titleStyle>
      <a:lvl1pPr marL="0" marR="0" indent="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1pPr>
      <a:lvl2pPr marL="0" marR="0" indent="2286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2pPr>
      <a:lvl3pPr marL="0" marR="0" indent="4572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3pPr>
      <a:lvl4pPr marL="0" marR="0" indent="6858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4pPr>
      <a:lvl5pPr marL="0" marR="0" indent="9144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5pPr>
      <a:lvl6pPr marL="0" marR="0" indent="11430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6pPr>
      <a:lvl7pPr marL="0" marR="0" indent="13716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7pPr>
      <a:lvl8pPr marL="0" marR="0" indent="16002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8pPr>
      <a:lvl9pPr marL="0" marR="0" indent="1828800" algn="l" defTabSz="584200" rtl="0" latinLnBrk="0">
        <a:lnSpc>
          <a:spcPct val="100000"/>
        </a:lnSpc>
        <a:spcBef>
          <a:spcPts val="0"/>
        </a:spcBef>
        <a:spcAft>
          <a:spcPts val="0"/>
        </a:spcAft>
        <a:buClrTx/>
        <a:buSzTx/>
        <a:buFontTx/>
        <a:buNone/>
        <a:tabLst/>
        <a:defRPr sz="4300" b="0" i="0" u="none" strike="noStrike" cap="none" spc="0" baseline="0">
          <a:ln>
            <a:noFill/>
          </a:ln>
          <a:solidFill>
            <a:srgbClr val="FFFFFF"/>
          </a:solidFill>
          <a:uFillTx/>
          <a:latin typeface="+mn-lt"/>
          <a:ea typeface="+mn-ea"/>
          <a:cs typeface="+mn-cs"/>
          <a:sym typeface="Avenir Heavy"/>
        </a:defRPr>
      </a:lvl9pPr>
    </p:titleStyle>
    <p:bodyStyle>
      <a:lvl1pPr marL="0" marR="0" indent="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1pPr>
      <a:lvl2pPr marL="0" marR="0" indent="2286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2pPr>
      <a:lvl3pPr marL="0" marR="0" indent="4572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3pPr>
      <a:lvl4pPr marL="0" marR="0" indent="6858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4pPr>
      <a:lvl5pPr marL="0" marR="0" indent="9144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5pPr>
      <a:lvl6pPr marL="0" marR="0" indent="11430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6pPr>
      <a:lvl7pPr marL="0" marR="0" indent="13716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7pPr>
      <a:lvl8pPr marL="0" marR="0" indent="16002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8pPr>
      <a:lvl9pPr marL="0" marR="0" indent="1828800" algn="l" defTabSz="584200" rtl="0" latinLnBrk="0">
        <a:lnSpc>
          <a:spcPct val="100000"/>
        </a:lnSpc>
        <a:spcBef>
          <a:spcPts val="0"/>
        </a:spcBef>
        <a:spcAft>
          <a:spcPts val="0"/>
        </a:spcAft>
        <a:buClrTx/>
        <a:buSzTx/>
        <a:buFontTx/>
        <a:buNone/>
        <a:tabLst/>
        <a:defRPr sz="2000" b="0" i="0" u="none" strike="noStrike" cap="none" spc="0" baseline="0">
          <a:ln>
            <a:noFill/>
          </a:ln>
          <a:solidFill>
            <a:srgbClr val="314764"/>
          </a:solidFill>
          <a:uFillTx/>
          <a:latin typeface="Avenir Book"/>
          <a:ea typeface="Avenir Book"/>
          <a:cs typeface="Avenir Book"/>
          <a:sym typeface="Avenir Book"/>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me@cognus.org.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p:cNvSpPr>
            <a:spLocks noGrp="1"/>
          </p:cNvSpPr>
          <p:nvPr>
            <p:ph type="ctrTitle"/>
          </p:nvPr>
        </p:nvSpPr>
        <p:spPr>
          <a:xfrm>
            <a:off x="983542" y="5946593"/>
            <a:ext cx="11037716" cy="720428"/>
          </a:xfrm>
          <a:prstGeom prst="rect">
            <a:avLst/>
          </a:prstGeom>
        </p:spPr>
        <p:txBody>
          <a:bodyPr>
            <a:noAutofit/>
          </a:bodyPr>
          <a:lstStyle/>
          <a:p>
            <a:pPr algn="ctr" defTabSz="438150">
              <a:defRPr sz="3225"/>
            </a:pPr>
            <a:r>
              <a:rPr lang="en-GB" sz="4000" b="1" dirty="0">
                <a:solidFill>
                  <a:schemeClr val="bg1"/>
                </a:solidFill>
              </a:rPr>
              <a:t>Safeguarding children, young people</a:t>
            </a:r>
            <a:br>
              <a:rPr lang="en-GB" sz="4000" b="1" dirty="0">
                <a:solidFill>
                  <a:schemeClr val="bg1"/>
                </a:solidFill>
              </a:rPr>
            </a:br>
            <a:br>
              <a:rPr lang="en-GB" sz="4000" b="1" dirty="0">
                <a:solidFill>
                  <a:schemeClr val="bg1"/>
                </a:solidFill>
              </a:rPr>
            </a:br>
            <a:r>
              <a:rPr lang="en-GB" sz="4000" b="1" dirty="0">
                <a:solidFill>
                  <a:schemeClr val="bg1"/>
                </a:solidFill>
              </a:rPr>
              <a:t>Children Missing Education - CME</a:t>
            </a:r>
            <a:br>
              <a:rPr lang="en-GB" sz="4000" b="1" dirty="0">
                <a:solidFill>
                  <a:schemeClr val="bg1"/>
                </a:solidFill>
              </a:rPr>
            </a:br>
            <a:br>
              <a:rPr lang="en-GB" sz="4000" b="1" dirty="0">
                <a:solidFill>
                  <a:schemeClr val="bg1"/>
                </a:solidFill>
              </a:rPr>
            </a:br>
            <a:r>
              <a:rPr lang="en-GB" sz="4000" b="1" dirty="0">
                <a:solidFill>
                  <a:schemeClr val="bg1"/>
                </a:solidFill>
              </a:rPr>
              <a:t>Gill Bush: Education Safeguarding Lead, CFCS</a:t>
            </a:r>
            <a:br>
              <a:rPr lang="en-GB" sz="4000" b="1" dirty="0">
                <a:solidFill>
                  <a:schemeClr val="bg1"/>
                </a:solidFill>
              </a:rPr>
            </a:br>
            <a:r>
              <a:rPr lang="en-GB" sz="4000" b="1" dirty="0">
                <a:solidFill>
                  <a:schemeClr val="bg1"/>
                </a:solidFill>
              </a:rPr>
              <a:t>Louise Blay: CME Officer</a:t>
            </a:r>
            <a:br>
              <a:rPr lang="en-GB" sz="4000" b="1" dirty="0">
                <a:solidFill>
                  <a:schemeClr val="bg1"/>
                </a:solidFill>
              </a:rPr>
            </a:br>
            <a:endParaRPr sz="4000" b="1" dirty="0">
              <a:solidFill>
                <a:schemeClr val="bg1"/>
              </a:solidFill>
            </a:endParaRPr>
          </a:p>
        </p:txBody>
      </p:sp>
      <p:sp>
        <p:nvSpPr>
          <p:cNvPr id="69" name="Body"/>
          <p:cNvSpPr>
            <a:spLocks noGrp="1"/>
          </p:cNvSpPr>
          <p:nvPr>
            <p:ph type="subTitle" sz="quarter" idx="1"/>
          </p:nvPr>
        </p:nvSpPr>
        <p:spPr>
          <a:xfrm>
            <a:off x="3097243" y="8128911"/>
            <a:ext cx="7315488" cy="3476774"/>
          </a:xfrm>
          <a:prstGeom prst="rect">
            <a:avLst/>
          </a:prstGeom>
        </p:spPr>
        <p:txBody>
          <a:bodyPr>
            <a:normAutofit/>
          </a:bodyPr>
          <a:lstStyle/>
          <a:p>
            <a:r>
              <a:rPr lang="en-GB" sz="2400" b="1" dirty="0">
                <a:solidFill>
                  <a:schemeClr val="bg1"/>
                </a:solidFill>
              </a:rPr>
              <a:t>Hayley Cameron: Education Safeguarding Manager</a:t>
            </a:r>
          </a:p>
          <a:p>
            <a:r>
              <a:rPr lang="en-GB" sz="2400" b="1" dirty="0">
                <a:solidFill>
                  <a:schemeClr val="bg1"/>
                </a:solidFill>
              </a:rPr>
              <a:t>Stephen Welding: </a:t>
            </a:r>
            <a:r>
              <a:rPr lang="en-GB" sz="2400" b="1" dirty="0" err="1">
                <a:solidFill>
                  <a:schemeClr val="bg1"/>
                </a:solidFill>
              </a:rPr>
              <a:t>Esafety</a:t>
            </a:r>
            <a:r>
              <a:rPr lang="en-GB" sz="2400" b="1" dirty="0">
                <a:solidFill>
                  <a:schemeClr val="bg1"/>
                </a:solidFill>
              </a:rPr>
              <a:t> Adviser/Prevent Trainer</a:t>
            </a:r>
          </a:p>
          <a:p>
            <a:r>
              <a:rPr lang="en-GB" sz="2400" b="1" dirty="0">
                <a:solidFill>
                  <a:schemeClr val="bg1"/>
                </a:solidFill>
              </a:rPr>
              <a:t>Mick Bradshaw: Outdoor Education Adviser</a:t>
            </a:r>
            <a:endParaRPr sz="2400" b="1" dirty="0">
              <a:solidFill>
                <a:schemeClr val="bg1"/>
              </a:solidFill>
            </a:endParaRPr>
          </a:p>
        </p:txBody>
      </p:sp>
      <p:pic>
        <p:nvPicPr>
          <p:cNvPr id="5" name="Picture 4" descr="A picture containing clipart&#10;&#10;Description automatically generated">
            <a:extLst>
              <a:ext uri="{FF2B5EF4-FFF2-40B4-BE49-F238E27FC236}">
                <a16:creationId xmlns:a16="http://schemas.microsoft.com/office/drawing/2014/main" id="{B0E54057-A92E-4CF9-8230-999E980095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3004800" cy="3807008"/>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572CA5B-5A4A-4D59-AC88-17AFAB14C6C4}"/>
              </a:ext>
            </a:extLst>
          </p:cNvPr>
          <p:cNvPicPr>
            <a:picLocks noGrp="1" noChangeAspect="1"/>
          </p:cNvPicPr>
          <p:nvPr>
            <p:ph idx="1"/>
          </p:nvPr>
        </p:nvPicPr>
        <p:blipFill>
          <a:blip r:embed="rId2"/>
          <a:stretch>
            <a:fillRect/>
          </a:stretch>
        </p:blipFill>
        <p:spPr>
          <a:xfrm>
            <a:off x="2530259" y="1"/>
            <a:ext cx="7578246" cy="9753600"/>
          </a:xfrm>
        </p:spPr>
      </p:pic>
    </p:spTree>
    <p:extLst>
      <p:ext uri="{BB962C8B-B14F-4D97-AF65-F5344CB8AC3E}">
        <p14:creationId xmlns:p14="http://schemas.microsoft.com/office/powerpoint/2010/main" val="2580449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03B963F-B5D2-44AC-AC6F-B4107CC2AC83}"/>
              </a:ext>
            </a:extLst>
          </p:cNvPr>
          <p:cNvPicPr>
            <a:picLocks noGrp="1" noChangeAspect="1"/>
          </p:cNvPicPr>
          <p:nvPr>
            <p:ph idx="1"/>
          </p:nvPr>
        </p:nvPicPr>
        <p:blipFill>
          <a:blip r:embed="rId2"/>
          <a:stretch>
            <a:fillRect/>
          </a:stretch>
        </p:blipFill>
        <p:spPr>
          <a:xfrm>
            <a:off x="2674620" y="157128"/>
            <a:ext cx="7395210" cy="9596472"/>
          </a:xfrm>
        </p:spPr>
      </p:pic>
    </p:spTree>
    <p:extLst>
      <p:ext uri="{BB962C8B-B14F-4D97-AF65-F5344CB8AC3E}">
        <p14:creationId xmlns:p14="http://schemas.microsoft.com/office/powerpoint/2010/main" val="4223478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858C9CA-419B-451B-8EE7-06BF85CA881E}"/>
              </a:ext>
            </a:extLst>
          </p:cNvPr>
          <p:cNvPicPr>
            <a:picLocks noGrp="1" noChangeAspect="1"/>
          </p:cNvPicPr>
          <p:nvPr>
            <p:ph idx="1"/>
          </p:nvPr>
        </p:nvPicPr>
        <p:blipFill>
          <a:blip r:embed="rId2"/>
          <a:stretch>
            <a:fillRect/>
          </a:stretch>
        </p:blipFill>
        <p:spPr>
          <a:xfrm>
            <a:off x="2731770" y="137160"/>
            <a:ext cx="6275070" cy="8492490"/>
          </a:xfrm>
        </p:spPr>
      </p:pic>
    </p:spTree>
    <p:extLst>
      <p:ext uri="{BB962C8B-B14F-4D97-AF65-F5344CB8AC3E}">
        <p14:creationId xmlns:p14="http://schemas.microsoft.com/office/powerpoint/2010/main" val="1577703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p:cNvSpPr>
            <a:spLocks noGrp="1"/>
          </p:cNvSpPr>
          <p:nvPr>
            <p:ph type="ctrTitle"/>
          </p:nvPr>
        </p:nvSpPr>
        <p:spPr>
          <a:xfrm>
            <a:off x="983542" y="4745347"/>
            <a:ext cx="11037716" cy="720428"/>
          </a:xfrm>
          <a:prstGeom prst="rect">
            <a:avLst/>
          </a:prstGeom>
        </p:spPr>
        <p:txBody>
          <a:bodyPr>
            <a:noAutofit/>
          </a:bodyPr>
          <a:lstStyle/>
          <a:p>
            <a:pPr algn="ctr" defTabSz="438150">
              <a:defRPr sz="3225"/>
            </a:pPr>
            <a:r>
              <a:rPr lang="en-GB" sz="4000" b="1" dirty="0">
                <a:solidFill>
                  <a:schemeClr val="bg1"/>
                </a:solidFill>
              </a:rPr>
              <a:t>Thank You for Listening</a:t>
            </a:r>
            <a:br>
              <a:rPr lang="en-GB" sz="4000" b="1" dirty="0">
                <a:solidFill>
                  <a:schemeClr val="bg1"/>
                </a:solidFill>
              </a:rPr>
            </a:br>
            <a:r>
              <a:rPr lang="en-GB" sz="4000" b="1" dirty="0">
                <a:solidFill>
                  <a:schemeClr val="bg1"/>
                </a:solidFill>
              </a:rPr>
              <a:t>Any Q	</a:t>
            </a:r>
            <a:r>
              <a:rPr lang="en-GB" sz="4000" b="1" dirty="0" err="1">
                <a:solidFill>
                  <a:schemeClr val="bg1"/>
                </a:solidFill>
              </a:rPr>
              <a:t>uestions</a:t>
            </a:r>
            <a:br>
              <a:rPr lang="en-GB" sz="4000" b="1" dirty="0">
                <a:solidFill>
                  <a:schemeClr val="bg1"/>
                </a:solidFill>
              </a:rPr>
            </a:br>
            <a:endParaRPr sz="4000" b="1" dirty="0">
              <a:solidFill>
                <a:schemeClr val="bg1"/>
              </a:solidFill>
            </a:endParaRPr>
          </a:p>
        </p:txBody>
      </p:sp>
      <p:sp>
        <p:nvSpPr>
          <p:cNvPr id="69" name="Body"/>
          <p:cNvSpPr>
            <a:spLocks noGrp="1"/>
          </p:cNvSpPr>
          <p:nvPr>
            <p:ph type="subTitle" sz="quarter" idx="1"/>
          </p:nvPr>
        </p:nvSpPr>
        <p:spPr>
          <a:xfrm>
            <a:off x="2198367" y="7593989"/>
            <a:ext cx="9620253" cy="1709704"/>
          </a:xfrm>
          <a:prstGeom prst="rect">
            <a:avLst/>
          </a:prstGeom>
        </p:spPr>
        <p:txBody>
          <a:bodyPr>
            <a:normAutofit/>
          </a:bodyPr>
          <a:lstStyle/>
          <a:p>
            <a:r>
              <a:rPr lang="en-GB" sz="3200" b="1" dirty="0">
                <a:solidFill>
                  <a:schemeClr val="bg1"/>
                </a:solidFill>
              </a:rPr>
              <a:t>Hayley Cameron: Education Safeguarding Manager</a:t>
            </a:r>
          </a:p>
          <a:p>
            <a:r>
              <a:rPr lang="en-GB" sz="3200" b="1" dirty="0">
                <a:solidFill>
                  <a:schemeClr val="bg1"/>
                </a:solidFill>
              </a:rPr>
              <a:t>Stephen Welding: </a:t>
            </a:r>
            <a:r>
              <a:rPr lang="en-GB" sz="3200" b="1" dirty="0" err="1">
                <a:solidFill>
                  <a:schemeClr val="bg1"/>
                </a:solidFill>
              </a:rPr>
              <a:t>Esafety</a:t>
            </a:r>
            <a:r>
              <a:rPr lang="en-GB" sz="3200" b="1" dirty="0">
                <a:solidFill>
                  <a:schemeClr val="bg1"/>
                </a:solidFill>
              </a:rPr>
              <a:t> Adviser/Prevent Trainer</a:t>
            </a:r>
          </a:p>
          <a:p>
            <a:r>
              <a:rPr lang="en-GB" sz="3200" b="1" dirty="0">
                <a:solidFill>
                  <a:schemeClr val="bg1"/>
                </a:solidFill>
              </a:rPr>
              <a:t>Mick Bradshaw: Outdoor Education Adviser</a:t>
            </a:r>
          </a:p>
        </p:txBody>
      </p:sp>
      <p:pic>
        <p:nvPicPr>
          <p:cNvPr id="5" name="Picture 4" descr="A picture containing clipart&#10;&#10;Description automatically generated">
            <a:extLst>
              <a:ext uri="{FF2B5EF4-FFF2-40B4-BE49-F238E27FC236}">
                <a16:creationId xmlns:a16="http://schemas.microsoft.com/office/drawing/2014/main" id="{B0E54057-A92E-4CF9-8230-999E980095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3004800" cy="3807008"/>
          </a:xfrm>
          <a:prstGeom prst="rect">
            <a:avLst/>
          </a:prstGeom>
        </p:spPr>
      </p:pic>
      <p:sp>
        <p:nvSpPr>
          <p:cNvPr id="6" name="TextBox 5">
            <a:extLst>
              <a:ext uri="{FF2B5EF4-FFF2-40B4-BE49-F238E27FC236}">
                <a16:creationId xmlns:a16="http://schemas.microsoft.com/office/drawing/2014/main" id="{17C4DEB2-BACB-4C9C-AC07-CC77AD37335C}"/>
              </a:ext>
            </a:extLst>
          </p:cNvPr>
          <p:cNvSpPr txBox="1"/>
          <p:nvPr/>
        </p:nvSpPr>
        <p:spPr>
          <a:xfrm>
            <a:off x="1337310" y="5683686"/>
            <a:ext cx="10683948" cy="141577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dirty="0"/>
              <a:t>Gill Bush: Education Safeguarding Lead, CFCS</a:t>
            </a:r>
          </a:p>
          <a:p>
            <a:r>
              <a:rPr lang="en-GB" dirty="0"/>
              <a:t>Louise Blay: CME Officer</a:t>
            </a:r>
          </a:p>
        </p:txBody>
      </p:sp>
    </p:spTree>
    <p:extLst>
      <p:ext uri="{BB962C8B-B14F-4D97-AF65-F5344CB8AC3E}">
        <p14:creationId xmlns:p14="http://schemas.microsoft.com/office/powerpoint/2010/main" val="36790295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4A945-AA77-4F76-91D5-2C2D5956A298}"/>
              </a:ext>
            </a:extLst>
          </p:cNvPr>
          <p:cNvSpPr>
            <a:spLocks noGrp="1"/>
          </p:cNvSpPr>
          <p:nvPr>
            <p:ph type="title"/>
          </p:nvPr>
        </p:nvSpPr>
        <p:spPr>
          <a:xfrm>
            <a:off x="204470" y="-558094"/>
            <a:ext cx="11704320" cy="1625600"/>
          </a:xfrm>
        </p:spPr>
        <p:txBody>
          <a:bodyPr/>
          <a:lstStyle/>
          <a:p>
            <a:r>
              <a:rPr lang="en-GB" dirty="0"/>
              <a:t>Children Missing Education - CME</a:t>
            </a:r>
          </a:p>
        </p:txBody>
      </p:sp>
      <p:pic>
        <p:nvPicPr>
          <p:cNvPr id="5" name="Content Placeholder 4">
            <a:extLst>
              <a:ext uri="{FF2B5EF4-FFF2-40B4-BE49-F238E27FC236}">
                <a16:creationId xmlns:a16="http://schemas.microsoft.com/office/drawing/2014/main" id="{344B8EB6-4757-492F-B542-782E0A7A8563}"/>
              </a:ext>
            </a:extLst>
          </p:cNvPr>
          <p:cNvPicPr>
            <a:picLocks noGrp="1" noChangeAspect="1"/>
          </p:cNvPicPr>
          <p:nvPr>
            <p:ph idx="1"/>
          </p:nvPr>
        </p:nvPicPr>
        <p:blipFill>
          <a:blip r:embed="rId2"/>
          <a:stretch>
            <a:fillRect/>
          </a:stretch>
        </p:blipFill>
        <p:spPr>
          <a:xfrm>
            <a:off x="795972" y="2114550"/>
            <a:ext cx="3800475" cy="4937760"/>
          </a:xfrm>
        </p:spPr>
      </p:pic>
      <p:sp>
        <p:nvSpPr>
          <p:cNvPr id="7" name="TextBox 6">
            <a:extLst>
              <a:ext uri="{FF2B5EF4-FFF2-40B4-BE49-F238E27FC236}">
                <a16:creationId xmlns:a16="http://schemas.microsoft.com/office/drawing/2014/main" id="{4F28B61C-6A04-4597-B5D8-5965E6DF5C01}"/>
              </a:ext>
            </a:extLst>
          </p:cNvPr>
          <p:cNvSpPr txBox="1"/>
          <p:nvPr/>
        </p:nvSpPr>
        <p:spPr>
          <a:xfrm>
            <a:off x="5365116" y="3189595"/>
            <a:ext cx="6543674" cy="53860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dirty="0"/>
              <a:t> All children, regardless of their circumstances, are entitled to an efficient, full time education which is suitable to their age, ability, aptitude and any special </a:t>
            </a:r>
          </a:p>
          <a:p>
            <a:r>
              <a:rPr lang="en-GB" dirty="0"/>
              <a:t>educational needs they may have.</a:t>
            </a:r>
          </a:p>
        </p:txBody>
      </p:sp>
      <p:sp>
        <p:nvSpPr>
          <p:cNvPr id="9" name="TextBox 8">
            <a:extLst>
              <a:ext uri="{FF2B5EF4-FFF2-40B4-BE49-F238E27FC236}">
                <a16:creationId xmlns:a16="http://schemas.microsoft.com/office/drawing/2014/main" id="{BFA73332-922E-4435-9AA1-5E7D8CA80BA6}"/>
              </a:ext>
            </a:extLst>
          </p:cNvPr>
          <p:cNvSpPr txBox="1"/>
          <p:nvPr/>
        </p:nvSpPr>
        <p:spPr>
          <a:xfrm>
            <a:off x="343535" y="6865620"/>
            <a:ext cx="4596447" cy="19389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sz="2400" dirty="0"/>
              <a:t> </a:t>
            </a:r>
          </a:p>
          <a:p>
            <a:r>
              <a:rPr lang="en-GB" sz="2400" dirty="0"/>
              <a:t>This is a 24 page document which details and highlights the risks of children of statutory school age not being in suitable education. </a:t>
            </a:r>
          </a:p>
        </p:txBody>
      </p:sp>
      <p:sp>
        <p:nvSpPr>
          <p:cNvPr id="11" name="TextBox 10">
            <a:extLst>
              <a:ext uri="{FF2B5EF4-FFF2-40B4-BE49-F238E27FC236}">
                <a16:creationId xmlns:a16="http://schemas.microsoft.com/office/drawing/2014/main" id="{76011B58-D371-4B53-A84A-83F3407E6494}"/>
              </a:ext>
            </a:extLst>
          </p:cNvPr>
          <p:cNvSpPr txBox="1"/>
          <p:nvPr/>
        </p:nvSpPr>
        <p:spPr>
          <a:xfrm>
            <a:off x="4732020" y="2298204"/>
            <a:ext cx="8069580" cy="6463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sz="3600" b="1" dirty="0"/>
              <a:t>Section 436A of the Education Act 1996</a:t>
            </a:r>
          </a:p>
        </p:txBody>
      </p:sp>
    </p:spTree>
    <p:extLst>
      <p:ext uri="{BB962C8B-B14F-4D97-AF65-F5344CB8AC3E}">
        <p14:creationId xmlns:p14="http://schemas.microsoft.com/office/powerpoint/2010/main" val="3710951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880F-B649-4AFF-8B12-CF1EC6AD8DD3}"/>
              </a:ext>
            </a:extLst>
          </p:cNvPr>
          <p:cNvSpPr>
            <a:spLocks noGrp="1"/>
          </p:cNvSpPr>
          <p:nvPr>
            <p:ph type="title"/>
          </p:nvPr>
        </p:nvSpPr>
        <p:spPr>
          <a:xfrm>
            <a:off x="410210" y="-409504"/>
            <a:ext cx="11704320" cy="1625600"/>
          </a:xfrm>
        </p:spPr>
        <p:txBody>
          <a:bodyPr/>
          <a:lstStyle/>
          <a:p>
            <a:r>
              <a:rPr lang="en-GB" dirty="0"/>
              <a:t>Who are Children Missing Education ?</a:t>
            </a:r>
          </a:p>
        </p:txBody>
      </p:sp>
      <p:sp>
        <p:nvSpPr>
          <p:cNvPr id="3" name="Content Placeholder 2">
            <a:extLst>
              <a:ext uri="{FF2B5EF4-FFF2-40B4-BE49-F238E27FC236}">
                <a16:creationId xmlns:a16="http://schemas.microsoft.com/office/drawing/2014/main" id="{3C74FBA6-998B-4E6E-A4E9-3A752793FA90}"/>
              </a:ext>
            </a:extLst>
          </p:cNvPr>
          <p:cNvSpPr>
            <a:spLocks noGrp="1"/>
          </p:cNvSpPr>
          <p:nvPr>
            <p:ph idx="1"/>
          </p:nvPr>
        </p:nvSpPr>
        <p:spPr/>
        <p:txBody>
          <a:bodyPr>
            <a:normAutofit/>
          </a:bodyPr>
          <a:lstStyle/>
          <a:p>
            <a:r>
              <a:rPr lang="en-GB" sz="3600" dirty="0"/>
              <a:t>Children missing education are children of compulsory school age who are </a:t>
            </a:r>
            <a:r>
              <a:rPr lang="en-GB" sz="3600" b="1" dirty="0"/>
              <a:t>not</a:t>
            </a:r>
            <a:r>
              <a:rPr lang="en-GB" sz="3600" dirty="0"/>
              <a:t> registered pupils at a school and are </a:t>
            </a:r>
            <a:r>
              <a:rPr lang="en-GB" sz="3600" b="1" dirty="0"/>
              <a:t>not</a:t>
            </a:r>
            <a:r>
              <a:rPr lang="en-GB" sz="3600" dirty="0"/>
              <a:t> receiving suitable education otherwise than at a school. Children missing education are at significant risk of</a:t>
            </a:r>
          </a:p>
          <a:p>
            <a:r>
              <a:rPr lang="en-GB" sz="3600" dirty="0"/>
              <a:t> </a:t>
            </a:r>
          </a:p>
          <a:p>
            <a:pPr marL="457200" indent="-457200">
              <a:buFont typeface="Arial" panose="020B0604020202020204" pitchFamily="34" charset="0"/>
              <a:buChar char="•"/>
            </a:pPr>
            <a:r>
              <a:rPr lang="en-GB" sz="3600" dirty="0"/>
              <a:t>Underachieving</a:t>
            </a:r>
          </a:p>
          <a:p>
            <a:pPr marL="457200" indent="-457200">
              <a:buFont typeface="Arial" panose="020B0604020202020204" pitchFamily="34" charset="0"/>
              <a:buChar char="•"/>
            </a:pPr>
            <a:r>
              <a:rPr lang="en-GB" sz="3600" dirty="0"/>
              <a:t>Being victims of harm/crime</a:t>
            </a:r>
          </a:p>
          <a:p>
            <a:pPr marL="457200" indent="-457200">
              <a:buFont typeface="Arial" panose="020B0604020202020204" pitchFamily="34" charset="0"/>
              <a:buChar char="•"/>
            </a:pPr>
            <a:r>
              <a:rPr lang="en-GB" sz="3600" dirty="0"/>
              <a:t>Exploitation or radicalisation</a:t>
            </a:r>
          </a:p>
          <a:p>
            <a:endParaRPr lang="en-GB" sz="3200" dirty="0"/>
          </a:p>
        </p:txBody>
      </p:sp>
      <p:pic>
        <p:nvPicPr>
          <p:cNvPr id="4" name="Picture 3">
            <a:extLst>
              <a:ext uri="{FF2B5EF4-FFF2-40B4-BE49-F238E27FC236}">
                <a16:creationId xmlns:a16="http://schemas.microsoft.com/office/drawing/2014/main" id="{0DAD6683-65E1-432C-B918-4D89882EE4F6}"/>
              </a:ext>
            </a:extLst>
          </p:cNvPr>
          <p:cNvPicPr>
            <a:picLocks noChangeAspect="1"/>
          </p:cNvPicPr>
          <p:nvPr/>
        </p:nvPicPr>
        <p:blipFill>
          <a:blip r:embed="rId2"/>
          <a:stretch>
            <a:fillRect/>
          </a:stretch>
        </p:blipFill>
        <p:spPr>
          <a:xfrm>
            <a:off x="9206663" y="4815412"/>
            <a:ext cx="3798137" cy="4938188"/>
          </a:xfrm>
          <a:prstGeom prst="rect">
            <a:avLst/>
          </a:prstGeom>
        </p:spPr>
      </p:pic>
    </p:spTree>
    <p:extLst>
      <p:ext uri="{BB962C8B-B14F-4D97-AF65-F5344CB8AC3E}">
        <p14:creationId xmlns:p14="http://schemas.microsoft.com/office/powerpoint/2010/main" val="2566398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34873-5B8C-48D0-8CE1-D2804B6CA6CC}"/>
              </a:ext>
            </a:extLst>
          </p:cNvPr>
          <p:cNvSpPr>
            <a:spLocks noGrp="1"/>
          </p:cNvSpPr>
          <p:nvPr>
            <p:ph type="title"/>
          </p:nvPr>
        </p:nvSpPr>
        <p:spPr>
          <a:xfrm>
            <a:off x="410210" y="-398074"/>
            <a:ext cx="11704320" cy="1625600"/>
          </a:xfrm>
        </p:spPr>
        <p:txBody>
          <a:bodyPr/>
          <a:lstStyle/>
          <a:p>
            <a:r>
              <a:rPr lang="en-GB" dirty="0"/>
              <a:t>Children that are </a:t>
            </a:r>
            <a:r>
              <a:rPr lang="en-GB" b="1" dirty="0"/>
              <a:t>NOT</a:t>
            </a:r>
            <a:r>
              <a:rPr lang="en-GB" dirty="0"/>
              <a:t> CME</a:t>
            </a:r>
          </a:p>
        </p:txBody>
      </p:sp>
      <p:sp>
        <p:nvSpPr>
          <p:cNvPr id="3" name="Content Placeholder 2">
            <a:extLst>
              <a:ext uri="{FF2B5EF4-FFF2-40B4-BE49-F238E27FC236}">
                <a16:creationId xmlns:a16="http://schemas.microsoft.com/office/drawing/2014/main" id="{10326534-4CBA-4803-9FE6-EE961D09FD85}"/>
              </a:ext>
            </a:extLst>
          </p:cNvPr>
          <p:cNvSpPr>
            <a:spLocks noGrp="1"/>
          </p:cNvSpPr>
          <p:nvPr>
            <p:ph idx="1"/>
          </p:nvPr>
        </p:nvSpPr>
        <p:spPr/>
        <p:txBody>
          <a:bodyPr/>
          <a:lstStyle/>
          <a:p>
            <a:r>
              <a:rPr lang="en-GB" sz="3600" dirty="0"/>
              <a:t>Children who are </a:t>
            </a:r>
            <a:r>
              <a:rPr lang="en-GB" sz="3600" b="1" dirty="0"/>
              <a:t>ON</a:t>
            </a:r>
            <a:r>
              <a:rPr lang="en-GB" sz="3600" dirty="0"/>
              <a:t> a school roll are not CME.</a:t>
            </a:r>
          </a:p>
          <a:p>
            <a:endParaRPr lang="en-GB" sz="3600" dirty="0"/>
          </a:p>
          <a:p>
            <a:pPr marL="571500" indent="-571500">
              <a:buFont typeface="Arial" panose="020B0604020202020204" pitchFamily="34" charset="0"/>
              <a:buChar char="•"/>
            </a:pPr>
            <a:r>
              <a:rPr lang="en-GB" sz="3600" dirty="0"/>
              <a:t>If a child of Statutory School Age is </a:t>
            </a:r>
            <a:r>
              <a:rPr lang="en-GB" sz="3600" b="1" dirty="0"/>
              <a:t>ON</a:t>
            </a:r>
            <a:r>
              <a:rPr lang="en-GB" sz="3600" dirty="0"/>
              <a:t> a school roll and they are not attending School, this is </a:t>
            </a:r>
            <a:r>
              <a:rPr lang="en-GB" sz="3600" b="1" dirty="0"/>
              <a:t>NOT</a:t>
            </a:r>
            <a:r>
              <a:rPr lang="en-GB" sz="3600" dirty="0"/>
              <a:t> CME.</a:t>
            </a:r>
          </a:p>
          <a:p>
            <a:pPr marL="571500" indent="-571500">
              <a:buFont typeface="Arial" panose="020B0604020202020204" pitchFamily="34" charset="0"/>
              <a:buChar char="•"/>
            </a:pPr>
            <a:r>
              <a:rPr lang="en-GB" sz="3600" dirty="0"/>
              <a:t>It is however an attendance issue and is still a concern.</a:t>
            </a:r>
          </a:p>
          <a:p>
            <a:pPr marL="571500" indent="-571500">
              <a:buFont typeface="Arial" panose="020B0604020202020204" pitchFamily="34" charset="0"/>
              <a:buChar char="•"/>
            </a:pPr>
            <a:r>
              <a:rPr lang="en-GB" sz="3600" dirty="0"/>
              <a:t>It should be dealt with in conversation with the Designated Safeguarding Lead of the school and possibly Children Social Care (CFCS) depending on circumstances, but it is </a:t>
            </a:r>
            <a:r>
              <a:rPr lang="en-GB" sz="3600" b="1" dirty="0"/>
              <a:t>NOT </a:t>
            </a:r>
            <a:r>
              <a:rPr lang="en-GB" sz="3600" dirty="0"/>
              <a:t>a referral to CME. </a:t>
            </a:r>
          </a:p>
          <a:p>
            <a:endParaRPr lang="en-GB" dirty="0"/>
          </a:p>
        </p:txBody>
      </p:sp>
    </p:spTree>
    <p:extLst>
      <p:ext uri="{BB962C8B-B14F-4D97-AF65-F5344CB8AC3E}">
        <p14:creationId xmlns:p14="http://schemas.microsoft.com/office/powerpoint/2010/main" val="2188761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F558-EE54-4626-B6A6-7D4E5BEE9D3D}"/>
              </a:ext>
            </a:extLst>
          </p:cNvPr>
          <p:cNvSpPr>
            <a:spLocks noGrp="1"/>
          </p:cNvSpPr>
          <p:nvPr>
            <p:ph type="title"/>
          </p:nvPr>
        </p:nvSpPr>
        <p:spPr>
          <a:xfrm>
            <a:off x="501650" y="-466654"/>
            <a:ext cx="11704320" cy="1625600"/>
          </a:xfrm>
        </p:spPr>
        <p:txBody>
          <a:bodyPr/>
          <a:lstStyle/>
          <a:p>
            <a:r>
              <a:rPr lang="en-GB" dirty="0"/>
              <a:t>When can a child be off rolled by the School ?</a:t>
            </a:r>
          </a:p>
        </p:txBody>
      </p:sp>
      <p:sp>
        <p:nvSpPr>
          <p:cNvPr id="3" name="Content Placeholder 2">
            <a:extLst>
              <a:ext uri="{FF2B5EF4-FFF2-40B4-BE49-F238E27FC236}">
                <a16:creationId xmlns:a16="http://schemas.microsoft.com/office/drawing/2014/main" id="{A5A59810-19D6-45D1-A9E1-C56F6DF690E4}"/>
              </a:ext>
            </a:extLst>
          </p:cNvPr>
          <p:cNvSpPr>
            <a:spLocks noGrp="1"/>
          </p:cNvSpPr>
          <p:nvPr>
            <p:ph idx="1"/>
          </p:nvPr>
        </p:nvSpPr>
        <p:spPr/>
        <p:txBody>
          <a:bodyPr>
            <a:normAutofit fontScale="70000" lnSpcReduction="20000"/>
          </a:bodyPr>
          <a:lstStyle/>
          <a:p>
            <a:r>
              <a:rPr lang="en-GB" sz="2800" dirty="0"/>
              <a:t>As we have stated CME is a child not on a school roll and not receiving suitable education, to understand fully CME we need to be aware that once a child is on a school roll they can only be removed when certain circumstances apply.   These are details in Children Missing Education 2016. Examples are :</a:t>
            </a:r>
          </a:p>
          <a:p>
            <a:endParaRPr lang="en-GB" sz="2800" dirty="0"/>
          </a:p>
          <a:p>
            <a:pPr marL="342900" indent="-342900">
              <a:buFont typeface="Arial" panose="020B0604020202020204" pitchFamily="34" charset="0"/>
              <a:buChar char="•"/>
            </a:pPr>
            <a:r>
              <a:rPr lang="en-GB" sz="2800" dirty="0"/>
              <a:t>Death.</a:t>
            </a:r>
          </a:p>
          <a:p>
            <a:pPr marL="342900" indent="-342900">
              <a:buFont typeface="Arial" panose="020B0604020202020204" pitchFamily="34" charset="0"/>
              <a:buChar char="•"/>
            </a:pPr>
            <a:r>
              <a:rPr lang="en-GB" sz="2800" dirty="0"/>
              <a:t>Imprisonment</a:t>
            </a:r>
          </a:p>
          <a:p>
            <a:pPr marL="342900" indent="-342900">
              <a:buFont typeface="Arial" panose="020B0604020202020204" pitchFamily="34" charset="0"/>
              <a:buChar char="•"/>
            </a:pPr>
            <a:r>
              <a:rPr lang="en-GB" sz="2800" dirty="0"/>
              <a:t>Permanently Excluded.</a:t>
            </a:r>
          </a:p>
          <a:p>
            <a:pPr marL="342900" indent="-342900">
              <a:buFont typeface="Arial" panose="020B0604020202020204" pitchFamily="34" charset="0"/>
              <a:buChar char="•"/>
            </a:pPr>
            <a:r>
              <a:rPr lang="en-GB" sz="2800" dirty="0"/>
              <a:t>Written notification from parent that child will be Elective Home Educated. </a:t>
            </a:r>
            <a:r>
              <a:rPr lang="en-GB" sz="2800" b="1" dirty="0">
                <a:solidFill>
                  <a:schemeClr val="accent1"/>
                </a:solidFill>
              </a:rPr>
              <a:t>ehe@cognus.org.uk</a:t>
            </a:r>
          </a:p>
          <a:p>
            <a:pPr marL="342900" indent="-342900">
              <a:buFont typeface="Arial" panose="020B0604020202020204" pitchFamily="34" charset="0"/>
              <a:buChar char="•"/>
            </a:pPr>
            <a:r>
              <a:rPr lang="en-GB" sz="2800" dirty="0"/>
              <a:t>Children who have moved location and no longer live within a reasonable distance from the school and parent has stated too far to travel.  </a:t>
            </a:r>
          </a:p>
          <a:p>
            <a:pPr marL="342900" indent="-342900">
              <a:buFont typeface="Arial" panose="020B0604020202020204" pitchFamily="34" charset="0"/>
              <a:buChar char="•"/>
            </a:pPr>
            <a:r>
              <a:rPr lang="en-GB" sz="2800" dirty="0"/>
              <a:t>Children no longer living in UK and proof of this has been obtained. </a:t>
            </a:r>
          </a:p>
          <a:p>
            <a:pPr marL="342900" indent="-342900">
              <a:buFont typeface="Arial" panose="020B0604020202020204" pitchFamily="34" charset="0"/>
              <a:buChar char="•"/>
            </a:pPr>
            <a:endParaRPr lang="en-GB" sz="2800" dirty="0"/>
          </a:p>
          <a:p>
            <a:pPr marL="342900" indent="-342900">
              <a:buFont typeface="Arial" panose="020B0604020202020204" pitchFamily="34" charset="0"/>
              <a:buChar char="•"/>
            </a:pPr>
            <a:r>
              <a:rPr lang="en-GB" sz="2800" dirty="0"/>
              <a:t>Children who have been continually absent from school for a period of not less than 20 school days and school have failed to ascertain where the pupil is after reasonable enquiries and there is not reasonable grounds to believe that they cant attend due to sickness or other unavoidable cause. </a:t>
            </a:r>
          </a:p>
          <a:p>
            <a:pPr marL="342900" indent="-342900">
              <a:buFont typeface="Arial" panose="020B0604020202020204" pitchFamily="34" charset="0"/>
              <a:buChar char="•"/>
            </a:pPr>
            <a:endParaRPr lang="en-GB" sz="2800" dirty="0"/>
          </a:p>
          <a:p>
            <a:pPr marL="342900" indent="-342900">
              <a:buFont typeface="Arial" panose="020B0604020202020204" pitchFamily="34" charset="0"/>
              <a:buChar char="•"/>
            </a:pPr>
            <a:r>
              <a:rPr lang="en-GB" sz="2800" dirty="0"/>
              <a:t>Children who have been continually absent from school for a period of 10 days after immediately following the expiry of a period of leave granted and as above. school have failed to ascertain where the pupil is after reasonable enquiries and there is not reasonable grounds to believe that they cant attend due to sickness or other unavoidable cause. </a:t>
            </a:r>
          </a:p>
          <a:p>
            <a:pPr marL="342900" indent="-342900">
              <a:buFont typeface="Arial" panose="020B0604020202020204" pitchFamily="34" charset="0"/>
              <a:buChar char="•"/>
            </a:pPr>
            <a:endParaRPr lang="en-GB" sz="2800" dirty="0"/>
          </a:p>
          <a:p>
            <a:r>
              <a:rPr lang="en-GB" sz="2800" b="1" dirty="0"/>
              <a:t>The above is just an example of when a child can off rolled by a school but having been off rolled, if they are then no longer receiving a suitable education as a result  and are still  believed to be in UK  then the child then becomes CME and a referral has to then be sent to </a:t>
            </a:r>
            <a:r>
              <a:rPr lang="en-GB" sz="2800" b="1" dirty="0">
                <a:solidFill>
                  <a:srgbClr val="0070C0"/>
                </a:solidFill>
              </a:rPr>
              <a:t>cme@cognus.org.uk. </a:t>
            </a:r>
          </a:p>
        </p:txBody>
      </p:sp>
    </p:spTree>
    <p:extLst>
      <p:ext uri="{BB962C8B-B14F-4D97-AF65-F5344CB8AC3E}">
        <p14:creationId xmlns:p14="http://schemas.microsoft.com/office/powerpoint/2010/main" val="1036014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C9E4-4054-401D-AB8F-31D117B3CA18}"/>
              </a:ext>
            </a:extLst>
          </p:cNvPr>
          <p:cNvSpPr>
            <a:spLocks noGrp="1"/>
          </p:cNvSpPr>
          <p:nvPr>
            <p:ph type="title"/>
          </p:nvPr>
        </p:nvSpPr>
        <p:spPr>
          <a:xfrm>
            <a:off x="353060" y="-584767"/>
            <a:ext cx="11704320" cy="1625600"/>
          </a:xfrm>
        </p:spPr>
        <p:txBody>
          <a:bodyPr/>
          <a:lstStyle/>
          <a:p>
            <a:r>
              <a:rPr lang="en-GB" dirty="0"/>
              <a:t>Examples of Children who are CME</a:t>
            </a:r>
          </a:p>
        </p:txBody>
      </p:sp>
      <p:sp>
        <p:nvSpPr>
          <p:cNvPr id="3" name="Content Placeholder 2">
            <a:extLst>
              <a:ext uri="{FF2B5EF4-FFF2-40B4-BE49-F238E27FC236}">
                <a16:creationId xmlns:a16="http://schemas.microsoft.com/office/drawing/2014/main" id="{6E4ACC74-F7A3-413C-B722-9631D2F649E8}"/>
              </a:ext>
            </a:extLst>
          </p:cNvPr>
          <p:cNvSpPr>
            <a:spLocks noGrp="1"/>
          </p:cNvSpPr>
          <p:nvPr>
            <p:ph idx="1"/>
          </p:nvPr>
        </p:nvSpPr>
        <p:spPr/>
        <p:txBody>
          <a:bodyPr>
            <a:normAutofit/>
          </a:bodyPr>
          <a:lstStyle/>
          <a:p>
            <a:pPr marL="342900" indent="-342900">
              <a:buFont typeface="Arial" panose="020B0604020202020204" pitchFamily="34" charset="0"/>
              <a:buChar char="•"/>
            </a:pPr>
            <a:r>
              <a:rPr lang="en-GB" sz="3200" dirty="0"/>
              <a:t>Children who have moved to a new local authority and as yet have no new school.  </a:t>
            </a:r>
          </a:p>
          <a:p>
            <a:pPr marL="342900" indent="-342900">
              <a:buFont typeface="Arial" panose="020B0604020202020204" pitchFamily="34" charset="0"/>
              <a:buChar char="•"/>
            </a:pPr>
            <a:r>
              <a:rPr lang="en-GB" sz="3200" dirty="0"/>
              <a:t>Children who have not been seen or heard from, including after home visits and enquiries with the local authority. </a:t>
            </a:r>
          </a:p>
          <a:p>
            <a:pPr marL="342900" indent="-342900">
              <a:buFont typeface="Arial" panose="020B0604020202020204" pitchFamily="34" charset="0"/>
              <a:buChar char="•"/>
            </a:pPr>
            <a:r>
              <a:rPr lang="en-GB" sz="3200" dirty="0"/>
              <a:t>Children moved abroad with no confirmation being received.</a:t>
            </a:r>
          </a:p>
          <a:p>
            <a:pPr marL="342900" indent="-342900">
              <a:buFont typeface="Arial" panose="020B0604020202020204" pitchFamily="34" charset="0"/>
              <a:buChar char="•"/>
            </a:pPr>
            <a:r>
              <a:rPr lang="en-GB" sz="3200" dirty="0"/>
              <a:t>Children new to the Borough who have not applied for a school place or notified us of any other type of education. </a:t>
            </a:r>
          </a:p>
          <a:p>
            <a:pPr marL="342900" indent="-342900">
              <a:buFont typeface="Arial" panose="020B0604020202020204" pitchFamily="34" charset="0"/>
              <a:buChar char="•"/>
            </a:pPr>
            <a:r>
              <a:rPr lang="en-GB" sz="3200" dirty="0"/>
              <a:t>Children excluded who have not accepted alternative provision i.e. Limes College. </a:t>
            </a:r>
          </a:p>
        </p:txBody>
      </p:sp>
    </p:spTree>
    <p:extLst>
      <p:ext uri="{BB962C8B-B14F-4D97-AF65-F5344CB8AC3E}">
        <p14:creationId xmlns:p14="http://schemas.microsoft.com/office/powerpoint/2010/main" val="3752151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E20F4-CA41-4148-91F1-94FFE920C9A3}"/>
              </a:ext>
            </a:extLst>
          </p:cNvPr>
          <p:cNvSpPr>
            <a:spLocks noGrp="1"/>
          </p:cNvSpPr>
          <p:nvPr>
            <p:ph type="title"/>
          </p:nvPr>
        </p:nvSpPr>
        <p:spPr>
          <a:xfrm>
            <a:off x="490220" y="-420934"/>
            <a:ext cx="11704320" cy="1625600"/>
          </a:xfrm>
        </p:spPr>
        <p:txBody>
          <a:bodyPr/>
          <a:lstStyle/>
          <a:p>
            <a:r>
              <a:rPr lang="en-GB" dirty="0"/>
              <a:t>So, what does CME do ?</a:t>
            </a:r>
          </a:p>
        </p:txBody>
      </p:sp>
      <p:sp>
        <p:nvSpPr>
          <p:cNvPr id="3" name="Content Placeholder 2">
            <a:extLst>
              <a:ext uri="{FF2B5EF4-FFF2-40B4-BE49-F238E27FC236}">
                <a16:creationId xmlns:a16="http://schemas.microsoft.com/office/drawing/2014/main" id="{1B3FC7CF-3BE4-4DED-9B3A-E3E4B68B8C1C}"/>
              </a:ext>
            </a:extLst>
          </p:cNvPr>
          <p:cNvSpPr>
            <a:spLocks noGrp="1"/>
          </p:cNvSpPr>
          <p:nvPr>
            <p:ph idx="1"/>
          </p:nvPr>
        </p:nvSpPr>
        <p:spPr>
          <a:xfrm>
            <a:off x="398780" y="1395732"/>
            <a:ext cx="11704320" cy="6436925"/>
          </a:xfrm>
        </p:spPr>
        <p:txBody>
          <a:bodyPr/>
          <a:lstStyle/>
          <a:p>
            <a:endParaRPr lang="en-GB" dirty="0"/>
          </a:p>
          <a:p>
            <a:endParaRPr lang="en-GB" dirty="0"/>
          </a:p>
          <a:p>
            <a:r>
              <a:rPr lang="en-GB" sz="2800" dirty="0"/>
              <a:t>CME accepts the risks and will either track the child using Council Tax, Schools to Schools database, Health enquiries or will pass onto the new local authority – (CME to CME), or in some cases take action by referring onto to Social Care, Police or School Attendance. </a:t>
            </a:r>
          </a:p>
          <a:p>
            <a:endParaRPr lang="en-GB" sz="2800" dirty="0"/>
          </a:p>
          <a:p>
            <a:r>
              <a:rPr lang="en-GB" sz="3200" b="1" dirty="0"/>
              <a:t>How do we do this?</a:t>
            </a:r>
          </a:p>
          <a:p>
            <a:endParaRPr lang="en-GB" sz="2800" dirty="0"/>
          </a:p>
          <a:p>
            <a:r>
              <a:rPr lang="en-GB" sz="2800" dirty="0"/>
              <a:t>We hold regular CME Meetings for decision making purposes with attendees including, Head of Service Peter Gasparelli, CME Officers, Safeguarding Team, Attendance Service, Travellers, Admissions.  We will then make a decision on next steps which may include referring on for a Multi Agency decision jointly with Children Social Care.</a:t>
            </a:r>
          </a:p>
          <a:p>
            <a:endParaRPr lang="en-GB" dirty="0"/>
          </a:p>
        </p:txBody>
      </p:sp>
    </p:spTree>
    <p:extLst>
      <p:ext uri="{BB962C8B-B14F-4D97-AF65-F5344CB8AC3E}">
        <p14:creationId xmlns:p14="http://schemas.microsoft.com/office/powerpoint/2010/main" val="84303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1BC5-16BB-4EF2-9F9A-B30BDE9D0307}"/>
              </a:ext>
            </a:extLst>
          </p:cNvPr>
          <p:cNvSpPr>
            <a:spLocks noGrp="1"/>
          </p:cNvSpPr>
          <p:nvPr>
            <p:ph type="title"/>
          </p:nvPr>
        </p:nvSpPr>
        <p:spPr>
          <a:xfrm>
            <a:off x="513762" y="262913"/>
            <a:ext cx="11704320" cy="975361"/>
          </a:xfrm>
        </p:spPr>
        <p:txBody>
          <a:bodyPr/>
          <a:lstStyle/>
          <a:p>
            <a:r>
              <a:rPr lang="en-GB" dirty="0"/>
              <a:t>What can you do?</a:t>
            </a:r>
          </a:p>
        </p:txBody>
      </p:sp>
      <p:sp>
        <p:nvSpPr>
          <p:cNvPr id="3" name="Content Placeholder 2">
            <a:extLst>
              <a:ext uri="{FF2B5EF4-FFF2-40B4-BE49-F238E27FC236}">
                <a16:creationId xmlns:a16="http://schemas.microsoft.com/office/drawing/2014/main" id="{5B879A91-4144-4020-9368-51C98EF9B10A}"/>
              </a:ext>
            </a:extLst>
          </p:cNvPr>
          <p:cNvSpPr>
            <a:spLocks noGrp="1"/>
          </p:cNvSpPr>
          <p:nvPr>
            <p:ph idx="1"/>
          </p:nvPr>
        </p:nvSpPr>
        <p:spPr>
          <a:xfrm>
            <a:off x="306317" y="1407162"/>
            <a:ext cx="12392166" cy="6436925"/>
          </a:xfrm>
        </p:spPr>
        <p:txBody>
          <a:bodyPr>
            <a:normAutofit/>
          </a:bodyPr>
          <a:lstStyle/>
          <a:p>
            <a:endParaRPr lang="en-GB" sz="3982" dirty="0"/>
          </a:p>
          <a:p>
            <a:r>
              <a:rPr lang="en-GB" sz="3982" dirty="0"/>
              <a:t>A CME Form must be completed by anyone concerned that a child is ‘Missing Education’. The form is then emailed to </a:t>
            </a:r>
            <a:r>
              <a:rPr lang="en-GB" sz="3982" dirty="0">
                <a:solidFill>
                  <a:srgbClr val="0070C0"/>
                </a:solidFill>
                <a:hlinkClick r:id="rId2"/>
              </a:rPr>
              <a:t>cme@cognus.org.uk</a:t>
            </a:r>
            <a:r>
              <a:rPr lang="en-GB" sz="3982" dirty="0">
                <a:solidFill>
                  <a:srgbClr val="0070C0"/>
                </a:solidFill>
              </a:rPr>
              <a:t> </a:t>
            </a:r>
          </a:p>
          <a:p>
            <a:endParaRPr lang="en-GB" sz="3982" dirty="0">
              <a:solidFill>
                <a:srgbClr val="0070C0"/>
              </a:solidFill>
            </a:endParaRPr>
          </a:p>
          <a:p>
            <a:r>
              <a:rPr lang="en-GB" sz="3982" dirty="0">
                <a:solidFill>
                  <a:schemeClr val="tx1"/>
                </a:solidFill>
              </a:rPr>
              <a:t>For more information, visit the Cognus Website using the link below where you will find the CME referral form.</a:t>
            </a:r>
            <a:endParaRPr lang="en-GB" sz="3982" dirty="0">
              <a:solidFill>
                <a:srgbClr val="0070C0"/>
              </a:solidFill>
            </a:endParaRPr>
          </a:p>
          <a:p>
            <a:endParaRPr lang="en-GB" sz="3982" dirty="0">
              <a:solidFill>
                <a:srgbClr val="0070C0"/>
              </a:solidFill>
            </a:endParaRPr>
          </a:p>
          <a:p>
            <a:r>
              <a:rPr lang="en-GB" sz="4000" dirty="0">
                <a:solidFill>
                  <a:srgbClr val="0070C0"/>
                </a:solidFill>
              </a:rPr>
              <a:t>https://www.cognus.org.uk/services-for-professionals/safeguarding/children-missing-education/</a:t>
            </a:r>
          </a:p>
        </p:txBody>
      </p:sp>
    </p:spTree>
    <p:extLst>
      <p:ext uri="{BB962C8B-B14F-4D97-AF65-F5344CB8AC3E}">
        <p14:creationId xmlns:p14="http://schemas.microsoft.com/office/powerpoint/2010/main" val="1365385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4FD5029-CB89-46F7-9A74-89B49B98CFF3}"/>
              </a:ext>
            </a:extLst>
          </p:cNvPr>
          <p:cNvPicPr>
            <a:picLocks noGrp="1" noChangeAspect="1"/>
          </p:cNvPicPr>
          <p:nvPr>
            <p:ph idx="1"/>
          </p:nvPr>
        </p:nvPicPr>
        <p:blipFill>
          <a:blip r:embed="rId2"/>
          <a:stretch>
            <a:fillRect/>
          </a:stretch>
        </p:blipFill>
        <p:spPr>
          <a:xfrm>
            <a:off x="2367419" y="0"/>
            <a:ext cx="8116866" cy="9796377"/>
          </a:xfrm>
        </p:spPr>
      </p:pic>
    </p:spTree>
    <p:extLst>
      <p:ext uri="{BB962C8B-B14F-4D97-AF65-F5344CB8AC3E}">
        <p14:creationId xmlns:p14="http://schemas.microsoft.com/office/powerpoint/2010/main" val="377569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3_White">
  <a:themeElements>
    <a:clrScheme name="White">
      <a:dk1>
        <a:srgbClr val="314764"/>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Heavy"/>
        <a:ea typeface="Avenir Heavy"/>
        <a:cs typeface="Avenir Heavy"/>
      </a:majorFont>
      <a:minorFont>
        <a:latin typeface="Avenir Heavy"/>
        <a:ea typeface="Avenir Heavy"/>
        <a:cs typeface="Avenir Heavy"/>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314764"/>
            </a:solidFill>
            <a:effectLst/>
            <a:uFillTx/>
            <a:latin typeface="Avenir Book"/>
            <a:ea typeface="Avenir Book"/>
            <a:cs typeface="Avenir Book"/>
            <a:sym typeface="Avenir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White">
  <a:themeElements>
    <a:clrScheme name="White">
      <a:dk1>
        <a:srgbClr val="314764"/>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Heavy"/>
        <a:ea typeface="Avenir Heavy"/>
        <a:cs typeface="Avenir Heavy"/>
      </a:majorFont>
      <a:minorFont>
        <a:latin typeface="Avenir Heavy"/>
        <a:ea typeface="Avenir Heavy"/>
        <a:cs typeface="Avenir Heavy"/>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314764"/>
            </a:solidFill>
            <a:effectLst/>
            <a:uFillTx/>
            <a:latin typeface="Avenir Book"/>
            <a:ea typeface="Avenir Book"/>
            <a:cs typeface="Avenir Book"/>
            <a:sym typeface="Avenir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Heavy"/>
        <a:ea typeface="Avenir Heavy"/>
        <a:cs typeface="Avenir Heavy"/>
      </a:majorFont>
      <a:minorFont>
        <a:latin typeface="Avenir Heavy"/>
        <a:ea typeface="Avenir Heavy"/>
        <a:cs typeface="Avenir Heavy"/>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314764"/>
            </a:solidFill>
            <a:effectLst/>
            <a:uFillTx/>
            <a:latin typeface="Avenir Book"/>
            <a:ea typeface="Avenir Book"/>
            <a:cs typeface="Avenir Book"/>
            <a:sym typeface="Avenir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0"/>
          </a:spcBef>
          <a:spcAft>
            <a:spcPts val="0"/>
          </a:spcAft>
          <a:buClrTx/>
          <a:buSzTx/>
          <a:buFontTx/>
          <a:buNone/>
          <a:tabLst/>
          <a:defRPr kumimoji="0" sz="4300" b="0" i="0" u="none" strike="noStrike" cap="none" spc="0" normalizeH="0" baseline="0">
            <a:ln>
              <a:noFill/>
            </a:ln>
            <a:solidFill>
              <a:srgbClr val="314764"/>
            </a:solidFill>
            <a:effectLst/>
            <a:uFillTx/>
            <a:latin typeface="+mn-lt"/>
            <a:ea typeface="+mn-ea"/>
            <a:cs typeface="+mn-cs"/>
            <a:sym typeface="Avenir Heav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1941</TotalTime>
  <Words>906</Words>
  <Application>Microsoft Office PowerPoint</Application>
  <PresentationFormat>Custom</PresentationFormat>
  <Paragraphs>64</Paragraphs>
  <Slides>13</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Avenir Book</vt:lpstr>
      <vt:lpstr>Avenir Heavy</vt:lpstr>
      <vt:lpstr>Calibri</vt:lpstr>
      <vt:lpstr>Helvetica Light</vt:lpstr>
      <vt:lpstr>Helvetica Neue</vt:lpstr>
      <vt:lpstr>3_White</vt:lpstr>
      <vt:lpstr>1_White</vt:lpstr>
      <vt:lpstr>Safeguarding children, young people  Children Missing Education - CME  Gill Bush: Education Safeguarding Lead, CFCS Louise Blay: CME Officer </vt:lpstr>
      <vt:lpstr>Children Missing Education - CME</vt:lpstr>
      <vt:lpstr>Who are Children Missing Education ?</vt:lpstr>
      <vt:lpstr>Children that are NOT CME</vt:lpstr>
      <vt:lpstr>When can a child be off rolled by the School ?</vt:lpstr>
      <vt:lpstr>Examples of Children who are CME</vt:lpstr>
      <vt:lpstr>So, what does CME do ?</vt:lpstr>
      <vt:lpstr>What can you do?</vt:lpstr>
      <vt:lpstr>PowerPoint Presentation</vt:lpstr>
      <vt:lpstr>PowerPoint Presentation</vt:lpstr>
      <vt:lpstr>PowerPoint Presentation</vt:lpstr>
      <vt:lpstr>PowerPoint Presentation</vt:lpstr>
      <vt:lpstr>Thank You for Listening Any Q 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rowley</dc:creator>
  <cp:lastModifiedBy>Hayley Cameron</cp:lastModifiedBy>
  <cp:revision>104</cp:revision>
  <cp:lastPrinted>2019-03-05T09:15:42Z</cp:lastPrinted>
  <dcterms:modified xsi:type="dcterms:W3CDTF">2022-02-02T15:08:44Z</dcterms:modified>
</cp:coreProperties>
</file>