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48" r:id="rId2"/>
    <p:sldMasterId id="2147483752" r:id="rId3"/>
    <p:sldMasterId id="2147483770" r:id="rId4"/>
  </p:sldMasterIdLst>
  <p:notesMasterIdLst>
    <p:notesMasterId r:id="rId22"/>
  </p:notesMasterIdLst>
  <p:handoutMasterIdLst>
    <p:handoutMasterId r:id="rId23"/>
  </p:handoutMasterIdLst>
  <p:sldIdLst>
    <p:sldId id="263" r:id="rId5"/>
    <p:sldId id="1059" r:id="rId6"/>
    <p:sldId id="1061" r:id="rId7"/>
    <p:sldId id="1060" r:id="rId8"/>
    <p:sldId id="1062" r:id="rId9"/>
    <p:sldId id="1063" r:id="rId10"/>
    <p:sldId id="348" r:id="rId11"/>
    <p:sldId id="1057" r:id="rId12"/>
    <p:sldId id="1058" r:id="rId13"/>
    <p:sldId id="1065" r:id="rId14"/>
    <p:sldId id="1068" r:id="rId15"/>
    <p:sldId id="1067" r:id="rId16"/>
    <p:sldId id="1066" r:id="rId17"/>
    <p:sldId id="1056" r:id="rId18"/>
    <p:sldId id="1048" r:id="rId19"/>
    <p:sldId id="1064" r:id="rId20"/>
    <p:sldId id="69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711" autoAdjust="0"/>
    <p:restoredTop sz="99271" autoAdjust="0"/>
  </p:normalViewPr>
  <p:slideViewPr>
    <p:cSldViewPr>
      <p:cViewPr varScale="1">
        <p:scale>
          <a:sx n="67" d="100"/>
          <a:sy n="67" d="100"/>
        </p:scale>
        <p:origin x="644"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24/03/2022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24/03/2022</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724306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78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76057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231567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5436588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119898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885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30833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49"/>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7276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689D3EB4-1058-48E2-A2F1-4D1C2D6128ED}" type="datetimeFigureOut">
              <a:rPr lang="en-GB" smtClean="0"/>
              <a:pPr/>
              <a:t>24/03/2022</a:t>
            </a:fld>
            <a:endParaRPr lang="en-GB"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GB" dirty="0"/>
          </a:p>
        </p:txBody>
      </p:sp>
      <p:sp>
        <p:nvSpPr>
          <p:cNvPr id="6" name="Slide Number Placeholder 5"/>
          <p:cNvSpPr>
            <a:spLocks noGrp="1"/>
          </p:cNvSpPr>
          <p:nvPr>
            <p:ph type="sldNum" sz="quarter" idx="12"/>
          </p:nvPr>
        </p:nvSpPr>
        <p:spPr>
          <a:xfrm>
            <a:off x="4415250" y="6505278"/>
            <a:ext cx="304571" cy="297389"/>
          </a:xfrm>
        </p:spPr>
        <p:txBody>
          <a:bodyPr/>
          <a:lstStyle/>
          <a:p>
            <a:fld id="{FBE1029B-A778-4711-838F-A3A412FCF63F}" type="slidenum">
              <a:rPr lang="en-GB" smtClean="0"/>
              <a:pPr/>
              <a:t>‹#›</a:t>
            </a:fld>
            <a:endParaRPr lang="en-GB" dirty="0"/>
          </a:p>
        </p:txBody>
      </p:sp>
    </p:spTree>
    <p:extLst>
      <p:ext uri="{BB962C8B-B14F-4D97-AF65-F5344CB8AC3E}">
        <p14:creationId xmlns:p14="http://schemas.microsoft.com/office/powerpoint/2010/main" val="56603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667849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735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49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44013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21946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763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1357408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5"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14955136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47366332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89137161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ognus.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4940" y="2683423"/>
            <a:ext cx="8914120" cy="2376487"/>
          </a:xfrm>
          <a:prstGeom prst="rect">
            <a:avLst/>
          </a:prstGeom>
        </p:spPr>
        <p:txBody>
          <a:bodyPr>
            <a:normAutofit fontScale="90000"/>
          </a:bodyPr>
          <a:lstStyle/>
          <a:p>
            <a:pPr algn="ctr" defTabSz="832061">
              <a:defRPr sz="4004"/>
            </a:pPr>
            <a:r>
              <a:rPr lang="en-GB" b="1" dirty="0">
                <a:solidFill>
                  <a:schemeClr val="bg1"/>
                </a:solidFill>
                <a:latin typeface="+mj-lt"/>
                <a:ea typeface="Tahoma" panose="020B0604030504040204" pitchFamily="34" charset="0"/>
                <a:cs typeface="Tahoma" panose="020B0604030504040204" pitchFamily="34" charset="0"/>
              </a:rPr>
              <a:t>Professional Curiosity</a:t>
            </a:r>
            <a:br>
              <a:rPr lang="en-GB" b="1" dirty="0">
                <a:solidFill>
                  <a:schemeClr val="bg1"/>
                </a:solidFill>
                <a:latin typeface="+mj-lt"/>
                <a:ea typeface="Tahoma" panose="020B0604030504040204" pitchFamily="34" charset="0"/>
                <a:cs typeface="Tahoma" panose="020B0604030504040204" pitchFamily="34" charset="0"/>
              </a:rPr>
            </a:br>
            <a:r>
              <a:rPr lang="en-GB" b="1" dirty="0">
                <a:solidFill>
                  <a:schemeClr val="bg1"/>
                </a:solidFill>
                <a:latin typeface="+mj-lt"/>
                <a:ea typeface="Tahoma" panose="020B0604030504040204" pitchFamily="34" charset="0"/>
                <a:cs typeface="Tahoma" panose="020B0604030504040204" pitchFamily="34" charset="0"/>
              </a:rPr>
              <a:t>(Disguised Compliance)</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14940" y="4484918"/>
            <a:ext cx="4906096" cy="1530200"/>
          </a:xfrm>
          <a:prstGeom prst="rect">
            <a:avLst/>
          </a:prstGeom>
        </p:spPr>
        <p:txBody>
          <a:bodyPr>
            <a:normAutofit fontScale="62500" lnSpcReduction="20000"/>
          </a:bodyPr>
          <a:lstStyle/>
          <a:p>
            <a:pPr>
              <a:spcBef>
                <a:spcPts val="600"/>
              </a:spcBef>
              <a:defRPr sz="2800"/>
            </a:pPr>
            <a:r>
              <a:rPr lang="en-GB" dirty="0">
                <a:solidFill>
                  <a:schemeClr val="bg1"/>
                </a:solidFill>
                <a:latin typeface="+mn-lt"/>
                <a:ea typeface="Tahoma" panose="020B0604030504040204" pitchFamily="34" charset="0"/>
                <a:cs typeface="Tahoma" panose="020B0604030504040204" pitchFamily="34" charset="0"/>
              </a:rPr>
              <a:t>Hayley Cameron: Education Safeguarding Manager</a:t>
            </a:r>
          </a:p>
          <a:p>
            <a:pPr>
              <a:spcBef>
                <a:spcPts val="600"/>
              </a:spcBef>
              <a:defRPr sz="2800"/>
            </a:pPr>
            <a:r>
              <a:rPr lang="en-GB" dirty="0">
                <a:solidFill>
                  <a:schemeClr val="bg1"/>
                </a:solidFill>
                <a:latin typeface="+mn-lt"/>
                <a:ea typeface="Tahoma" panose="020B0604030504040204" pitchFamily="34" charset="0"/>
                <a:cs typeface="Tahoma" panose="020B0604030504040204" pitchFamily="34" charset="0"/>
              </a:rPr>
              <a:t>Stephen Welding: </a:t>
            </a:r>
            <a:r>
              <a:rPr lang="en-GB" dirty="0" err="1">
                <a:solidFill>
                  <a:schemeClr val="bg1"/>
                </a:solidFill>
                <a:latin typeface="+mn-lt"/>
                <a:ea typeface="Tahoma" panose="020B0604030504040204" pitchFamily="34" charset="0"/>
                <a:cs typeface="Tahoma" panose="020B0604030504040204" pitchFamily="34" charset="0"/>
              </a:rPr>
              <a:t>Esafety</a:t>
            </a:r>
            <a:r>
              <a:rPr lang="en-GB" dirty="0">
                <a:solidFill>
                  <a:schemeClr val="bg1"/>
                </a:solidFill>
                <a:latin typeface="+mn-lt"/>
                <a:ea typeface="Tahoma" panose="020B0604030504040204" pitchFamily="34" charset="0"/>
                <a:cs typeface="Tahoma" panose="020B0604030504040204" pitchFamily="34" charset="0"/>
              </a:rPr>
              <a:t> Adviser/Prevent Trainer</a:t>
            </a:r>
          </a:p>
          <a:p>
            <a:pPr>
              <a:spcBef>
                <a:spcPts val="600"/>
              </a:spcBef>
              <a:defRPr sz="2800"/>
            </a:pPr>
            <a:r>
              <a:rPr lang="en-GB" dirty="0">
                <a:solidFill>
                  <a:schemeClr val="bg1"/>
                </a:solidFill>
                <a:latin typeface="+mn-lt"/>
                <a:ea typeface="Tahoma" panose="020B0604030504040204" pitchFamily="34" charset="0"/>
                <a:cs typeface="Tahoma" panose="020B0604030504040204" pitchFamily="34" charset="0"/>
              </a:rPr>
              <a:t>Gill Bush: Education Lead, CFCS</a:t>
            </a:r>
          </a:p>
          <a:p>
            <a:pPr>
              <a:spcBef>
                <a:spcPts val="600"/>
              </a:spcBef>
              <a:defRPr sz="2800"/>
            </a:pPr>
            <a:r>
              <a:rPr lang="en-GB" dirty="0">
                <a:solidFill>
                  <a:schemeClr val="bg1"/>
                </a:solidFill>
                <a:latin typeface="+mn-lt"/>
                <a:ea typeface="Tahoma" panose="020B0604030504040204" pitchFamily="34" charset="0"/>
                <a:cs typeface="Tahoma" panose="020B0604030504040204" pitchFamily="34" charset="0"/>
              </a:rPr>
              <a:t>Mick Bradshaw: Outdoor Education Adviser</a:t>
            </a: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400078"/>
            <a:ext cx="2462390" cy="2190031"/>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2276872"/>
          </a:xfrm>
          <a:prstGeom prst="rect">
            <a:avLst/>
          </a:prstGeom>
        </p:spPr>
      </p:pic>
    </p:spTree>
    <p:extLst>
      <p:ext uri="{BB962C8B-B14F-4D97-AF65-F5344CB8AC3E}">
        <p14:creationId xmlns:p14="http://schemas.microsoft.com/office/powerpoint/2010/main" val="42841898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6F54-D02F-4472-8C9D-DCDE8BF0215B}"/>
              </a:ext>
            </a:extLst>
          </p:cNvPr>
          <p:cNvSpPr>
            <a:spLocks noGrp="1"/>
          </p:cNvSpPr>
          <p:nvPr>
            <p:ph type="title"/>
          </p:nvPr>
        </p:nvSpPr>
        <p:spPr/>
        <p:txBody>
          <a:bodyPr>
            <a:normAutofit fontScale="90000"/>
          </a:bodyPr>
          <a:lstStyle/>
          <a:p>
            <a:r>
              <a:rPr lang="en-GB" dirty="0"/>
              <a:t>Indicators of Disguised Compliance</a:t>
            </a:r>
          </a:p>
        </p:txBody>
      </p:sp>
      <p:sp>
        <p:nvSpPr>
          <p:cNvPr id="3" name="Content Placeholder 2">
            <a:extLst>
              <a:ext uri="{FF2B5EF4-FFF2-40B4-BE49-F238E27FC236}">
                <a16:creationId xmlns:a16="http://schemas.microsoft.com/office/drawing/2014/main" id="{AF8EEA05-D3E0-4B26-8812-7C0440490C4F}"/>
              </a:ext>
            </a:extLst>
          </p:cNvPr>
          <p:cNvSpPr>
            <a:spLocks noGrp="1"/>
          </p:cNvSpPr>
          <p:nvPr>
            <p:ph idx="1"/>
          </p:nvPr>
        </p:nvSpPr>
        <p:spPr>
          <a:xfrm>
            <a:off x="482343" y="1608041"/>
            <a:ext cx="8390070" cy="4769047"/>
          </a:xfrm>
        </p:spPr>
        <p:txBody>
          <a:bodyPr>
            <a:normAutofit lnSpcReduction="10000"/>
          </a:bodyPr>
          <a:lstStyle/>
          <a:p>
            <a:pPr marL="285750" indent="-285750">
              <a:buFont typeface="Arial" panose="020B0604020202020204" pitchFamily="34" charset="0"/>
              <a:buChar char="•"/>
            </a:pPr>
            <a:r>
              <a:rPr lang="en-GB" sz="2800" dirty="0"/>
              <a:t>Parents put little effort into making any changes</a:t>
            </a:r>
          </a:p>
          <a:p>
            <a:pPr marL="285750" indent="-285750">
              <a:buFont typeface="Arial" panose="020B0604020202020204" pitchFamily="34" charset="0"/>
              <a:buChar char="•"/>
            </a:pPr>
            <a:r>
              <a:rPr lang="en-GB" sz="2800" dirty="0"/>
              <a:t>There is limited improvement despite significant input</a:t>
            </a:r>
          </a:p>
          <a:p>
            <a:pPr marL="285750" indent="-285750">
              <a:buFont typeface="Arial" panose="020B0604020202020204" pitchFamily="34" charset="0"/>
              <a:buChar char="•"/>
            </a:pPr>
            <a:r>
              <a:rPr lang="en-GB" sz="2800" dirty="0"/>
              <a:t>Parents align with certain professionals</a:t>
            </a:r>
          </a:p>
          <a:p>
            <a:pPr marL="285750" indent="-285750">
              <a:buFont typeface="Arial" panose="020B0604020202020204" pitchFamily="34" charset="0"/>
              <a:buChar char="•"/>
            </a:pPr>
            <a:r>
              <a:rPr lang="en-GB" sz="2800" dirty="0"/>
              <a:t>Parents only engage with part of the plan</a:t>
            </a:r>
          </a:p>
          <a:p>
            <a:pPr marL="285750" indent="-285750">
              <a:buFont typeface="Arial" panose="020B0604020202020204" pitchFamily="34" charset="0"/>
              <a:buChar char="•"/>
            </a:pPr>
            <a:r>
              <a:rPr lang="en-GB" sz="2800" dirty="0"/>
              <a:t>Child’s view conflicts with that of the parents view</a:t>
            </a:r>
          </a:p>
          <a:p>
            <a:pPr marL="285750" indent="-285750">
              <a:buFont typeface="Arial" panose="020B0604020202020204" pitchFamily="34" charset="0"/>
              <a:buChar char="•"/>
            </a:pPr>
            <a:r>
              <a:rPr lang="en-GB" sz="2800" dirty="0"/>
              <a:t>Cases begin to drift and lack focus</a:t>
            </a:r>
          </a:p>
          <a:p>
            <a:pPr marL="285750" indent="-285750">
              <a:buFont typeface="Arial" panose="020B0604020202020204" pitchFamily="34" charset="0"/>
              <a:buChar char="•"/>
            </a:pPr>
            <a:r>
              <a:rPr lang="en-GB" sz="2800" dirty="0"/>
              <a:t>Significant issues may be missed</a:t>
            </a:r>
          </a:p>
          <a:p>
            <a:pPr marL="285750" indent="-285750">
              <a:buFont typeface="Arial" panose="020B0604020202020204" pitchFamily="34" charset="0"/>
              <a:buChar char="•"/>
            </a:pPr>
            <a:r>
              <a:rPr lang="en-GB" sz="2800" dirty="0"/>
              <a:t>The risk to the child may increase</a:t>
            </a:r>
          </a:p>
          <a:p>
            <a:pPr marL="285750" indent="-285750">
              <a:buFont typeface="Arial" panose="020B0604020202020204" pitchFamily="34" charset="0"/>
              <a:buChar char="•"/>
            </a:pPr>
            <a:r>
              <a:rPr lang="en-GB" sz="2800" dirty="0"/>
              <a:t>Cases may be closed too early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solidFill>
                  <a:srgbClr val="FF0000"/>
                </a:solidFill>
              </a:rPr>
              <a:t>CHILD REMAINS AT RISK OF HARM</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254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8EBF3-4B91-4948-99E0-C209D064AA58}"/>
              </a:ext>
            </a:extLst>
          </p:cNvPr>
          <p:cNvPicPr>
            <a:picLocks noChangeAspect="1"/>
          </p:cNvPicPr>
          <p:nvPr/>
        </p:nvPicPr>
        <p:blipFill>
          <a:blip r:embed="rId2"/>
          <a:stretch>
            <a:fillRect/>
          </a:stretch>
        </p:blipFill>
        <p:spPr>
          <a:xfrm>
            <a:off x="1443037" y="1281112"/>
            <a:ext cx="6257925" cy="5576888"/>
          </a:xfrm>
          <a:prstGeom prst="rect">
            <a:avLst/>
          </a:prstGeom>
        </p:spPr>
      </p:pic>
      <p:sp>
        <p:nvSpPr>
          <p:cNvPr id="4" name="TextBox 3">
            <a:extLst>
              <a:ext uri="{FF2B5EF4-FFF2-40B4-BE49-F238E27FC236}">
                <a16:creationId xmlns:a16="http://schemas.microsoft.com/office/drawing/2014/main" id="{77C4114D-ADEF-434C-A646-ABF970C290C9}"/>
              </a:ext>
            </a:extLst>
          </p:cNvPr>
          <p:cNvSpPr txBox="1"/>
          <p:nvPr/>
        </p:nvSpPr>
        <p:spPr>
          <a:xfrm>
            <a:off x="251520" y="130520"/>
            <a:ext cx="7632848"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300" b="0" i="0" u="none" strike="noStrike" cap="none" spc="0" normalizeH="0" baseline="0" dirty="0">
                <a:ln>
                  <a:noFill/>
                </a:ln>
                <a:solidFill>
                  <a:schemeClr val="bg1"/>
                </a:solidFill>
                <a:effectLst/>
                <a:uFillTx/>
                <a:latin typeface="+mn-lt"/>
                <a:ea typeface="+mn-ea"/>
                <a:cs typeface="+mn-cs"/>
                <a:sym typeface="Avenir Heavy"/>
              </a:rPr>
              <a:t>Non Verbal Communication</a:t>
            </a:r>
          </a:p>
        </p:txBody>
      </p:sp>
    </p:spTree>
    <p:extLst>
      <p:ext uri="{BB962C8B-B14F-4D97-AF65-F5344CB8AC3E}">
        <p14:creationId xmlns:p14="http://schemas.microsoft.com/office/powerpoint/2010/main" val="421181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7B737-FB12-4036-BB15-648A6D36BCD3}"/>
              </a:ext>
            </a:extLst>
          </p:cNvPr>
          <p:cNvPicPr>
            <a:picLocks noChangeAspect="1"/>
          </p:cNvPicPr>
          <p:nvPr/>
        </p:nvPicPr>
        <p:blipFill>
          <a:blip r:embed="rId2"/>
          <a:stretch>
            <a:fillRect/>
          </a:stretch>
        </p:blipFill>
        <p:spPr>
          <a:xfrm>
            <a:off x="0" y="0"/>
            <a:ext cx="9144000" cy="7005861"/>
          </a:xfrm>
          <a:prstGeom prst="rect">
            <a:avLst/>
          </a:prstGeom>
        </p:spPr>
      </p:pic>
    </p:spTree>
    <p:extLst>
      <p:ext uri="{BB962C8B-B14F-4D97-AF65-F5344CB8AC3E}">
        <p14:creationId xmlns:p14="http://schemas.microsoft.com/office/powerpoint/2010/main" val="426158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18F6-5A1F-434F-9032-36F82D46E28E}"/>
              </a:ext>
            </a:extLst>
          </p:cNvPr>
          <p:cNvSpPr>
            <a:spLocks noGrp="1"/>
          </p:cNvSpPr>
          <p:nvPr>
            <p:ph type="title"/>
          </p:nvPr>
        </p:nvSpPr>
        <p:spPr>
          <a:xfrm>
            <a:off x="251520" y="-243408"/>
            <a:ext cx="8229600" cy="1143000"/>
          </a:xfrm>
        </p:spPr>
        <p:txBody>
          <a:bodyPr/>
          <a:lstStyle/>
          <a:p>
            <a:r>
              <a:rPr lang="en-GB" dirty="0"/>
              <a:t>Learning from Safeguarding Practice reviews</a:t>
            </a:r>
          </a:p>
        </p:txBody>
      </p:sp>
      <p:sp>
        <p:nvSpPr>
          <p:cNvPr id="3" name="Content Placeholder 2">
            <a:extLst>
              <a:ext uri="{FF2B5EF4-FFF2-40B4-BE49-F238E27FC236}">
                <a16:creationId xmlns:a16="http://schemas.microsoft.com/office/drawing/2014/main" id="{E9B73E7E-AEE5-4AEB-A1E3-6C8C4C1F2E79}"/>
              </a:ext>
            </a:extLst>
          </p:cNvPr>
          <p:cNvSpPr>
            <a:spLocks noGrp="1"/>
          </p:cNvSpPr>
          <p:nvPr>
            <p:ph idx="1"/>
          </p:nvPr>
        </p:nvSpPr>
        <p:spPr/>
        <p:txBody>
          <a:bodyPr>
            <a:normAutofit/>
          </a:bodyPr>
          <a:lstStyle/>
          <a:p>
            <a:pPr marL="285750" indent="-285750">
              <a:buFont typeface="Arial" panose="020B0604020202020204" pitchFamily="34" charset="0"/>
              <a:buChar char="•"/>
            </a:pPr>
            <a:r>
              <a:rPr lang="en-GB" sz="2800" dirty="0"/>
              <a:t>Establish the facts and gather evidence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Build Chronologies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Record the child’s perspective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Identify the outcomes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Use staff supervision to challenge beliefs</a:t>
            </a:r>
          </a:p>
        </p:txBody>
      </p:sp>
      <p:pic>
        <p:nvPicPr>
          <p:cNvPr id="5" name="Picture 4">
            <a:extLst>
              <a:ext uri="{FF2B5EF4-FFF2-40B4-BE49-F238E27FC236}">
                <a16:creationId xmlns:a16="http://schemas.microsoft.com/office/drawing/2014/main" id="{F85E6E08-8413-49BF-A63B-56397C47432A}"/>
              </a:ext>
            </a:extLst>
          </p:cNvPr>
          <p:cNvPicPr>
            <a:picLocks noChangeAspect="1"/>
          </p:cNvPicPr>
          <p:nvPr/>
        </p:nvPicPr>
        <p:blipFill>
          <a:blip r:embed="rId2"/>
          <a:stretch>
            <a:fillRect/>
          </a:stretch>
        </p:blipFill>
        <p:spPr>
          <a:xfrm>
            <a:off x="6033195" y="2166937"/>
            <a:ext cx="2447925" cy="2524125"/>
          </a:xfrm>
          <a:prstGeom prst="rect">
            <a:avLst/>
          </a:prstGeom>
        </p:spPr>
      </p:pic>
    </p:spTree>
    <p:extLst>
      <p:ext uri="{BB962C8B-B14F-4D97-AF65-F5344CB8AC3E}">
        <p14:creationId xmlns:p14="http://schemas.microsoft.com/office/powerpoint/2010/main" val="220588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7B41-25F4-4251-8B95-90161B714CC0}"/>
              </a:ext>
            </a:extLst>
          </p:cNvPr>
          <p:cNvSpPr>
            <a:spLocks noGrp="1"/>
          </p:cNvSpPr>
          <p:nvPr>
            <p:ph type="title"/>
          </p:nvPr>
        </p:nvSpPr>
        <p:spPr/>
        <p:txBody>
          <a:bodyPr>
            <a:normAutofit fontScale="90000"/>
          </a:bodyPr>
          <a:lstStyle/>
          <a:p>
            <a:r>
              <a:rPr lang="en-GB" dirty="0"/>
              <a:t>Why is all of this important?</a:t>
            </a:r>
          </a:p>
        </p:txBody>
      </p:sp>
      <p:sp>
        <p:nvSpPr>
          <p:cNvPr id="3" name="Text Placeholder 2">
            <a:extLst>
              <a:ext uri="{FF2B5EF4-FFF2-40B4-BE49-F238E27FC236}">
                <a16:creationId xmlns:a16="http://schemas.microsoft.com/office/drawing/2014/main" id="{4F311D8D-000D-4B01-9414-5432443AD77F}"/>
              </a:ext>
            </a:extLst>
          </p:cNvPr>
          <p:cNvSpPr>
            <a:spLocks noGrp="1"/>
          </p:cNvSpPr>
          <p:nvPr>
            <p:ph type="body" idx="1"/>
          </p:nvPr>
        </p:nvSpPr>
        <p:spPr>
          <a:xfrm>
            <a:off x="271588" y="1608041"/>
            <a:ext cx="8729537" cy="4769047"/>
          </a:xfrm>
        </p:spPr>
        <p:txBody>
          <a:bodyPr>
            <a:noAutofit/>
          </a:bodyPr>
          <a:lstStyle/>
          <a:p>
            <a:r>
              <a:rPr lang="en-GB" sz="2250" dirty="0"/>
              <a:t>It is important for children to receive the right help at the right time to address safeguarding risks, prevent issues escalating and to promote children’s welfare. Research and Safeguarding Practice Reviews have repeatedly shown the dangers of failing to take effective action. </a:t>
            </a:r>
          </a:p>
          <a:p>
            <a:r>
              <a:rPr lang="en-GB" sz="2250" b="1" dirty="0"/>
              <a:t>Examples of poor practice include:</a:t>
            </a:r>
          </a:p>
          <a:p>
            <a:r>
              <a:rPr lang="en-GB" sz="2250" dirty="0"/>
              <a:t>▪ failing to act on and refer the early signs of abuse and neglect</a:t>
            </a:r>
          </a:p>
          <a:p>
            <a:r>
              <a:rPr lang="en-GB" sz="2250" dirty="0"/>
              <a:t>▪ poor record keeping</a:t>
            </a:r>
          </a:p>
          <a:p>
            <a:r>
              <a:rPr lang="en-GB" sz="2250" dirty="0"/>
              <a:t>▪ failing to listen to the views of the child</a:t>
            </a:r>
          </a:p>
          <a:p>
            <a:r>
              <a:rPr lang="en-GB" sz="2250" dirty="0"/>
              <a:t>▪ failing to re-assess concerns when situations do not improve </a:t>
            </a:r>
          </a:p>
          <a:p>
            <a:r>
              <a:rPr lang="en-GB" sz="2250" dirty="0"/>
              <a:t>▪ not sharing information with the right people within and between agencies</a:t>
            </a:r>
          </a:p>
          <a:p>
            <a:r>
              <a:rPr lang="en-GB" sz="2250" dirty="0"/>
              <a:t>▪ sharing information too slowly </a:t>
            </a:r>
          </a:p>
          <a:p>
            <a:r>
              <a:rPr lang="en-GB" sz="2250" dirty="0"/>
              <a:t>▪ a lack of challenge to those who appear not to be taking action.</a:t>
            </a:r>
          </a:p>
        </p:txBody>
      </p:sp>
    </p:spTree>
    <p:extLst>
      <p:ext uri="{BB962C8B-B14F-4D97-AF65-F5344CB8AC3E}">
        <p14:creationId xmlns:p14="http://schemas.microsoft.com/office/powerpoint/2010/main" val="9213670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8E619-4BBB-4390-B6B3-F11CA66100B5}"/>
              </a:ext>
            </a:extLst>
          </p:cNvPr>
          <p:cNvSpPr txBox="1"/>
          <p:nvPr/>
        </p:nvSpPr>
        <p:spPr>
          <a:xfrm>
            <a:off x="346983" y="347226"/>
            <a:ext cx="5766026"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FFFFFF"/>
                </a:solidFill>
                <a:effectLst/>
                <a:uLnTx/>
                <a:uFillTx/>
                <a:latin typeface="Avenir Heavy"/>
                <a:sym typeface="Avenir Heavy"/>
              </a:rPr>
              <a:t>SO WHY ARE WE HERE TODAY?</a:t>
            </a:r>
            <a:r>
              <a:rPr kumimoji="0" lang="en-GB" sz="3023" b="0" i="0" u="none" strike="noStrike" kern="0" cap="none" spc="0" normalizeH="0" baseline="0" noProof="0" dirty="0">
                <a:ln>
                  <a:noFill/>
                </a:ln>
                <a:solidFill>
                  <a:srgbClr val="314764"/>
                </a:solidFill>
                <a:effectLst/>
                <a:uLnTx/>
                <a:uFillTx/>
                <a:latin typeface="Avenir Heavy"/>
                <a:sym typeface="Avenir Heavy"/>
              </a:rPr>
              <a:t>?</a:t>
            </a:r>
          </a:p>
        </p:txBody>
      </p:sp>
      <p:sp>
        <p:nvSpPr>
          <p:cNvPr id="4" name="TextBox 3">
            <a:extLst>
              <a:ext uri="{FF2B5EF4-FFF2-40B4-BE49-F238E27FC236}">
                <a16:creationId xmlns:a16="http://schemas.microsoft.com/office/drawing/2014/main" id="{EBAC7AFE-DD28-4913-A82C-31B1DF0365BD}"/>
              </a:ext>
            </a:extLst>
          </p:cNvPr>
          <p:cNvSpPr txBox="1"/>
          <p:nvPr/>
        </p:nvSpPr>
        <p:spPr>
          <a:xfrm>
            <a:off x="459241" y="1399498"/>
            <a:ext cx="8225518" cy="379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can all make a difference to a child’s life.</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can all help a child to achieve.</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can all listen to what a child is telling us.</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can all be “there” for the child.</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can provide the best support for the child.</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We all know “right from wrong”.</a:t>
            </a:r>
          </a:p>
          <a:p>
            <a:pPr marL="401822" marR="0" lvl="0" indent="-401822" algn="l" defTabSz="410751"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1" i="0" u="none" strike="noStrike" kern="0" cap="none" spc="0" normalizeH="0" baseline="0" noProof="0" dirty="0">
                <a:ln>
                  <a:noFill/>
                </a:ln>
                <a:solidFill>
                  <a:srgbClr val="FF0000"/>
                </a:solidFill>
                <a:effectLst/>
                <a:uLnTx/>
                <a:uFillTx/>
                <a:latin typeface="Avenir Heavy"/>
                <a:sym typeface="Avenir Heavy"/>
              </a:rPr>
              <a:t>WE ALL HAVE TO BE PROFESSIONALLY CURIOUS </a:t>
            </a:r>
          </a:p>
        </p:txBody>
      </p:sp>
    </p:spTree>
    <p:extLst>
      <p:ext uri="{BB962C8B-B14F-4D97-AF65-F5344CB8AC3E}">
        <p14:creationId xmlns:p14="http://schemas.microsoft.com/office/powerpoint/2010/main" val="412824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45F5-90FB-408E-A454-3F0014475EE5}"/>
              </a:ext>
            </a:extLst>
          </p:cNvPr>
          <p:cNvSpPr>
            <a:spLocks noGrp="1"/>
          </p:cNvSpPr>
          <p:nvPr>
            <p:ph type="title"/>
          </p:nvPr>
        </p:nvSpPr>
        <p:spPr>
          <a:xfrm>
            <a:off x="271587" y="764704"/>
            <a:ext cx="8600825" cy="537595"/>
          </a:xfrm>
        </p:spPr>
        <p:txBody>
          <a:bodyPr>
            <a:normAutofit fontScale="90000"/>
          </a:bodyPr>
          <a:lstStyle/>
          <a:p>
            <a:r>
              <a:rPr lang="en-GB" sz="3600" dirty="0"/>
              <a:t>Summary - Establish the facts</a:t>
            </a:r>
            <a:br>
              <a:rPr lang="en-GB" dirty="0"/>
            </a:br>
            <a:endParaRPr lang="en-GB" dirty="0"/>
          </a:p>
        </p:txBody>
      </p:sp>
      <p:sp>
        <p:nvSpPr>
          <p:cNvPr id="3" name="Content Placeholder 2">
            <a:extLst>
              <a:ext uri="{FF2B5EF4-FFF2-40B4-BE49-F238E27FC236}">
                <a16:creationId xmlns:a16="http://schemas.microsoft.com/office/drawing/2014/main" id="{B6D97C8B-0A60-4F40-9BFF-2C59A8AE388A}"/>
              </a:ext>
            </a:extLst>
          </p:cNvPr>
          <p:cNvSpPr>
            <a:spLocks noGrp="1"/>
          </p:cNvSpPr>
          <p:nvPr>
            <p:ph idx="1"/>
          </p:nvPr>
        </p:nvSpPr>
        <p:spPr>
          <a:xfrm>
            <a:off x="189544" y="1302299"/>
            <a:ext cx="8764909" cy="4769047"/>
          </a:xfrm>
        </p:spPr>
        <p:txBody>
          <a:bodyPr>
            <a:noAutofit/>
          </a:bodyPr>
          <a:lstStyle/>
          <a:p>
            <a:pPr marL="342900" indent="-342900">
              <a:buFont typeface="Arial" panose="020B0604020202020204" pitchFamily="34" charset="0"/>
              <a:buChar char="•"/>
            </a:pPr>
            <a:r>
              <a:rPr lang="en-GB" sz="2400" dirty="0"/>
              <a:t>Use in-depth assessments to gather evidence about what is actually happening. </a:t>
            </a:r>
          </a:p>
          <a:p>
            <a:pPr marL="342900" indent="-342900">
              <a:buFont typeface="Arial" panose="020B0604020202020204" pitchFamily="34" charset="0"/>
              <a:buChar char="•"/>
            </a:pPr>
            <a:r>
              <a:rPr lang="en-GB" sz="2400" dirty="0"/>
              <a:t>Observe what is being said but also remember to look for non-verbal cues e.g. body language and parent/child interactions.</a:t>
            </a:r>
          </a:p>
          <a:p>
            <a:pPr marL="342900" indent="-342900">
              <a:buFont typeface="Arial" panose="020B0604020202020204" pitchFamily="34" charset="0"/>
              <a:buChar char="•"/>
            </a:pPr>
            <a:r>
              <a:rPr lang="en-GB" sz="2400" dirty="0"/>
              <a:t>Keep detailed records and build up a chronology - this will help with looking for patterns of non-compliance. </a:t>
            </a:r>
          </a:p>
          <a:p>
            <a:pPr marL="342900" indent="-342900">
              <a:buFont typeface="Arial" panose="020B0604020202020204" pitchFamily="34" charset="0"/>
              <a:buChar char="•"/>
            </a:pPr>
            <a:r>
              <a:rPr lang="en-GB" sz="2400" dirty="0"/>
              <a:t>Look at previous records to identify patterns of behaviour/engagement. Remember that previous history is the best predictor of future behaviour.</a:t>
            </a:r>
          </a:p>
          <a:p>
            <a:pPr marL="342900" indent="-342900">
              <a:buFont typeface="Arial" panose="020B0604020202020204" pitchFamily="34" charset="0"/>
              <a:buChar char="•"/>
            </a:pPr>
            <a:r>
              <a:rPr lang="en-GB" sz="2400" dirty="0"/>
              <a:t>Talk to other professionals. What are their experiences of the family? Coordinate information across families for a fuller picture of what life is like for the child.</a:t>
            </a:r>
          </a:p>
          <a:p>
            <a:pPr marL="342900" indent="-342900">
              <a:buFont typeface="Arial" panose="020B0604020202020204" pitchFamily="34" charset="0"/>
              <a:buChar char="•"/>
            </a:pPr>
            <a:r>
              <a:rPr lang="en-GB" sz="2400" dirty="0"/>
              <a:t>Avoid being over optimistic about a parent’s ability or motivation to change. </a:t>
            </a:r>
            <a:r>
              <a:rPr lang="en-GB" sz="900" dirty="0"/>
              <a:t>Hampshire Safeguarding Authority</a:t>
            </a:r>
            <a:r>
              <a:rPr lang="en-GB" sz="2400" dirty="0"/>
              <a:t>         </a:t>
            </a:r>
            <a:endParaRPr lang="en-GB" sz="1200" dirty="0"/>
          </a:p>
        </p:txBody>
      </p:sp>
    </p:spTree>
    <p:extLst>
      <p:ext uri="{BB962C8B-B14F-4D97-AF65-F5344CB8AC3E}">
        <p14:creationId xmlns:p14="http://schemas.microsoft.com/office/powerpoint/2010/main" val="32882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691553" y="2091854"/>
            <a:ext cx="7760894" cy="506551"/>
          </a:xfrm>
          <a:prstGeom prst="rect">
            <a:avLst/>
          </a:prstGeom>
        </p:spPr>
        <p:txBody>
          <a:bodyPr>
            <a:noAutofit/>
          </a:bodyPr>
          <a:lstStyle/>
          <a:p>
            <a:pPr algn="ctr" defTabSz="308047">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331640" y="5157192"/>
            <a:ext cx="7286882" cy="2444607"/>
          </a:xfrm>
          <a:prstGeom prst="rect">
            <a:avLst/>
          </a:prstGeom>
        </p:spPr>
        <p:txBody>
          <a:bodyPr>
            <a:normAutofit/>
          </a:bodyPr>
          <a:lstStyle/>
          <a:p>
            <a:r>
              <a:rPr lang="en-GB" sz="2250" b="1" dirty="0">
                <a:solidFill>
                  <a:srgbClr val="002060"/>
                </a:solidFill>
              </a:rPr>
              <a:t>Hayley Cameron: Education Safeguarding Manager</a:t>
            </a:r>
          </a:p>
          <a:p>
            <a:r>
              <a:rPr lang="en-GB" sz="2250" b="1" dirty="0">
                <a:solidFill>
                  <a:srgbClr val="002060"/>
                </a:solidFill>
              </a:rPr>
              <a:t>Stephen Welding: E safety Adviser/Prevent Trainer</a:t>
            </a:r>
          </a:p>
          <a:p>
            <a:r>
              <a:rPr lang="en-GB" sz="2250" b="1" dirty="0">
                <a:solidFill>
                  <a:srgbClr val="002060"/>
                </a:solidFill>
              </a:rPr>
              <a:t>Gill Bush: Education Lead, CFCS</a:t>
            </a:r>
          </a:p>
          <a:p>
            <a:r>
              <a:rPr lang="en-GB" sz="2250" b="1" dirty="0">
                <a:solidFill>
                  <a:srgbClr val="002060"/>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844823"/>
          </a:xfrm>
          <a:prstGeom prst="rect">
            <a:avLst/>
          </a:prstGeom>
        </p:spPr>
      </p:pic>
      <p:sp>
        <p:nvSpPr>
          <p:cNvPr id="2" name="TextBox 1">
            <a:extLst>
              <a:ext uri="{FF2B5EF4-FFF2-40B4-BE49-F238E27FC236}">
                <a16:creationId xmlns:a16="http://schemas.microsoft.com/office/drawing/2014/main" id="{022BFA3D-6C9D-4B33-B064-7C00798E3C18}"/>
              </a:ext>
            </a:extLst>
          </p:cNvPr>
          <p:cNvSpPr txBox="1"/>
          <p:nvPr/>
        </p:nvSpPr>
        <p:spPr>
          <a:xfrm>
            <a:off x="691553" y="3086767"/>
            <a:ext cx="769687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mn-lt"/>
                <a:ea typeface="+mn-ea"/>
                <a:cs typeface="+mn-cs"/>
                <a:sym typeface="Avenir Heavy"/>
              </a:rPr>
              <a:t>Please visit </a:t>
            </a:r>
            <a:r>
              <a:rPr kumimoji="0" lang="en-GB" sz="3600" b="0" i="0" u="none" strike="noStrike" cap="none" spc="0" normalizeH="0" baseline="0" dirty="0">
                <a:ln>
                  <a:noFill/>
                </a:ln>
                <a:solidFill>
                  <a:srgbClr val="314764"/>
                </a:solidFill>
                <a:effectLst/>
                <a:uFillTx/>
                <a:latin typeface="+mn-lt"/>
                <a:ea typeface="+mn-ea"/>
                <a:cs typeface="+mn-cs"/>
                <a:sym typeface="Avenir Heavy"/>
                <a:hlinkClick r:id="rId4"/>
              </a:rPr>
              <a:t>www.Cognus.org.uk</a:t>
            </a:r>
            <a:r>
              <a:rPr kumimoji="0" lang="en-GB" sz="3600" b="0" i="0" u="none" strike="noStrike" cap="none" spc="0" normalizeH="0" baseline="0" dirty="0">
                <a:ln>
                  <a:noFill/>
                </a:ln>
                <a:solidFill>
                  <a:srgbClr val="314764"/>
                </a:solidFill>
                <a:effectLst/>
                <a:uFillTx/>
                <a:latin typeface="+mn-lt"/>
                <a:ea typeface="+mn-ea"/>
                <a:cs typeface="+mn-cs"/>
                <a:sym typeface="Avenir Heavy"/>
              </a:rPr>
              <a:t> </a:t>
            </a:r>
            <a:r>
              <a:rPr kumimoji="0" lang="en-GB" sz="3600" b="0" i="0" u="none" strike="noStrike" cap="none" spc="0" normalizeH="0" baseline="0" dirty="0">
                <a:ln>
                  <a:noFill/>
                </a:ln>
                <a:solidFill>
                  <a:schemeClr val="bg1"/>
                </a:solidFill>
                <a:effectLst/>
                <a:uFillTx/>
                <a:latin typeface="+mn-lt"/>
                <a:ea typeface="+mn-ea"/>
                <a:cs typeface="+mn-cs"/>
                <a:sym typeface="Avenir Heavy"/>
              </a:rPr>
              <a:t>where you will find more bitesize training packages.</a:t>
            </a:r>
          </a:p>
        </p:txBody>
      </p:sp>
    </p:spTree>
    <p:extLst>
      <p:ext uri="{BB962C8B-B14F-4D97-AF65-F5344CB8AC3E}">
        <p14:creationId xmlns:p14="http://schemas.microsoft.com/office/powerpoint/2010/main" val="36790295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F4AC-4B82-4938-B38D-5C2ED2F8279D}"/>
              </a:ext>
            </a:extLst>
          </p:cNvPr>
          <p:cNvSpPr>
            <a:spLocks noGrp="1"/>
          </p:cNvSpPr>
          <p:nvPr>
            <p:ph type="title"/>
          </p:nvPr>
        </p:nvSpPr>
        <p:spPr/>
        <p:txBody>
          <a:bodyPr>
            <a:normAutofit fontScale="90000"/>
          </a:bodyPr>
          <a:lstStyle/>
          <a:p>
            <a:r>
              <a:rPr lang="en-GB" dirty="0"/>
              <a:t>Professional Curiosity</a:t>
            </a:r>
          </a:p>
        </p:txBody>
      </p:sp>
      <p:sp>
        <p:nvSpPr>
          <p:cNvPr id="3" name="Content Placeholder 2">
            <a:extLst>
              <a:ext uri="{FF2B5EF4-FFF2-40B4-BE49-F238E27FC236}">
                <a16:creationId xmlns:a16="http://schemas.microsoft.com/office/drawing/2014/main" id="{E0603E19-E1F7-40B7-B5DF-0BF70C448D95}"/>
              </a:ext>
            </a:extLst>
          </p:cNvPr>
          <p:cNvSpPr>
            <a:spLocks noGrp="1"/>
          </p:cNvSpPr>
          <p:nvPr>
            <p:ph idx="1"/>
          </p:nvPr>
        </p:nvSpPr>
        <p:spPr>
          <a:xfrm>
            <a:off x="482343" y="1608041"/>
            <a:ext cx="4089657" cy="4053207"/>
          </a:xfrm>
        </p:spPr>
        <p:txBody>
          <a:bodyPr>
            <a:normAutofit/>
          </a:bodyPr>
          <a:lstStyle/>
          <a:p>
            <a:r>
              <a:rPr lang="en-GB" sz="2800" dirty="0"/>
              <a:t>Professional curiosity is the </a:t>
            </a:r>
          </a:p>
          <a:p>
            <a:r>
              <a:rPr lang="en-GB" sz="2800" dirty="0"/>
              <a:t>capacity and communication </a:t>
            </a:r>
          </a:p>
          <a:p>
            <a:r>
              <a:rPr lang="en-GB" sz="2800" dirty="0"/>
              <a:t>skill to explore and understand what is happening within a </a:t>
            </a:r>
          </a:p>
          <a:p>
            <a:r>
              <a:rPr lang="en-GB" sz="2800" dirty="0"/>
              <a:t>family rather than making </a:t>
            </a:r>
          </a:p>
          <a:p>
            <a:r>
              <a:rPr lang="en-GB" sz="2800" dirty="0"/>
              <a:t>assumptions or accepting </a:t>
            </a:r>
          </a:p>
          <a:p>
            <a:r>
              <a:rPr lang="en-GB" sz="2800" dirty="0"/>
              <a:t>things at face value. </a:t>
            </a:r>
          </a:p>
        </p:txBody>
      </p:sp>
      <p:pic>
        <p:nvPicPr>
          <p:cNvPr id="6" name="Picture 5">
            <a:extLst>
              <a:ext uri="{FF2B5EF4-FFF2-40B4-BE49-F238E27FC236}">
                <a16:creationId xmlns:a16="http://schemas.microsoft.com/office/drawing/2014/main" id="{D617F846-8178-41D9-A481-00D384E14F07}"/>
              </a:ext>
            </a:extLst>
          </p:cNvPr>
          <p:cNvPicPr>
            <a:picLocks noChangeAspect="1"/>
          </p:cNvPicPr>
          <p:nvPr/>
        </p:nvPicPr>
        <p:blipFill>
          <a:blip r:embed="rId2"/>
          <a:stretch>
            <a:fillRect/>
          </a:stretch>
        </p:blipFill>
        <p:spPr>
          <a:xfrm>
            <a:off x="5148064" y="1700808"/>
            <a:ext cx="2714625" cy="3528391"/>
          </a:xfrm>
          <a:prstGeom prst="rect">
            <a:avLst/>
          </a:prstGeom>
        </p:spPr>
      </p:pic>
      <p:sp>
        <p:nvSpPr>
          <p:cNvPr id="8" name="TextBox 7">
            <a:extLst>
              <a:ext uri="{FF2B5EF4-FFF2-40B4-BE49-F238E27FC236}">
                <a16:creationId xmlns:a16="http://schemas.microsoft.com/office/drawing/2014/main" id="{054D3482-7725-4931-917F-96DDA21D39AC}"/>
              </a:ext>
            </a:extLst>
          </p:cNvPr>
          <p:cNvSpPr txBox="1"/>
          <p:nvPr/>
        </p:nvSpPr>
        <p:spPr>
          <a:xfrm>
            <a:off x="6372200" y="6381328"/>
            <a:ext cx="4572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10478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9B17-1551-4629-B63F-5B236BB9F3D1}"/>
              </a:ext>
            </a:extLst>
          </p:cNvPr>
          <p:cNvSpPr>
            <a:spLocks noGrp="1"/>
          </p:cNvSpPr>
          <p:nvPr>
            <p:ph type="title"/>
          </p:nvPr>
        </p:nvSpPr>
        <p:spPr/>
        <p:txBody>
          <a:bodyPr>
            <a:normAutofit fontScale="90000"/>
          </a:bodyPr>
          <a:lstStyle/>
          <a:p>
            <a:r>
              <a:rPr lang="en-GB" dirty="0"/>
              <a:t>Professional curiosity</a:t>
            </a:r>
          </a:p>
        </p:txBody>
      </p:sp>
      <p:sp>
        <p:nvSpPr>
          <p:cNvPr id="3" name="Content Placeholder 2">
            <a:extLst>
              <a:ext uri="{FF2B5EF4-FFF2-40B4-BE49-F238E27FC236}">
                <a16:creationId xmlns:a16="http://schemas.microsoft.com/office/drawing/2014/main" id="{3A84BB39-CD14-4BEE-AACC-E5007A47EB22}"/>
              </a:ext>
            </a:extLst>
          </p:cNvPr>
          <p:cNvSpPr>
            <a:spLocks noGrp="1"/>
          </p:cNvSpPr>
          <p:nvPr>
            <p:ph idx="1"/>
          </p:nvPr>
        </p:nvSpPr>
        <p:spPr>
          <a:xfrm>
            <a:off x="482343" y="1608041"/>
            <a:ext cx="8266121" cy="4769047"/>
          </a:xfrm>
        </p:spPr>
        <p:txBody>
          <a:bodyPr>
            <a:normAutofit/>
          </a:bodyPr>
          <a:lstStyle/>
          <a:p>
            <a:r>
              <a:rPr lang="en-GB" sz="3200" dirty="0"/>
              <a:t>Professional curiosity is key to safeguarding children and adults – be interested in the individuals you are working with and fully </a:t>
            </a:r>
          </a:p>
          <a:p>
            <a:r>
              <a:rPr lang="en-GB" sz="3200" dirty="0"/>
              <a:t>explore rather than making assumptions. Be aware of your own values affecting judgements.</a:t>
            </a:r>
          </a:p>
        </p:txBody>
      </p:sp>
      <p:pic>
        <p:nvPicPr>
          <p:cNvPr id="5" name="Picture 4">
            <a:extLst>
              <a:ext uri="{FF2B5EF4-FFF2-40B4-BE49-F238E27FC236}">
                <a16:creationId xmlns:a16="http://schemas.microsoft.com/office/drawing/2014/main" id="{6B7B5557-9966-4959-8B56-89DA4A6DD2C0}"/>
              </a:ext>
            </a:extLst>
          </p:cNvPr>
          <p:cNvPicPr>
            <a:picLocks noChangeAspect="1"/>
          </p:cNvPicPr>
          <p:nvPr/>
        </p:nvPicPr>
        <p:blipFill>
          <a:blip r:embed="rId2"/>
          <a:stretch>
            <a:fillRect/>
          </a:stretch>
        </p:blipFill>
        <p:spPr>
          <a:xfrm>
            <a:off x="2627784" y="4252494"/>
            <a:ext cx="3362325" cy="2409825"/>
          </a:xfrm>
          <a:prstGeom prst="rect">
            <a:avLst/>
          </a:prstGeom>
        </p:spPr>
      </p:pic>
      <p:sp>
        <p:nvSpPr>
          <p:cNvPr id="7" name="TextBox 6">
            <a:extLst>
              <a:ext uri="{FF2B5EF4-FFF2-40B4-BE49-F238E27FC236}">
                <a16:creationId xmlns:a16="http://schemas.microsoft.com/office/drawing/2014/main" id="{AB71B9FB-B216-43F1-AB1F-385346C61A7C}"/>
              </a:ext>
            </a:extLst>
          </p:cNvPr>
          <p:cNvSpPr txBox="1"/>
          <p:nvPr/>
        </p:nvSpPr>
        <p:spPr>
          <a:xfrm>
            <a:off x="6156176" y="6377088"/>
            <a:ext cx="4572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11986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0108-4E84-434E-AE1C-7CBEA8EB56DB}"/>
              </a:ext>
            </a:extLst>
          </p:cNvPr>
          <p:cNvSpPr>
            <a:spLocks noGrp="1"/>
          </p:cNvSpPr>
          <p:nvPr>
            <p:ph type="title"/>
          </p:nvPr>
        </p:nvSpPr>
        <p:spPr/>
        <p:txBody>
          <a:bodyPr>
            <a:normAutofit fontScale="90000"/>
          </a:bodyPr>
          <a:lstStyle/>
          <a:p>
            <a:r>
              <a:rPr lang="en-GB" dirty="0"/>
              <a:t>“Think outside the Box”</a:t>
            </a:r>
          </a:p>
        </p:txBody>
      </p:sp>
      <p:sp>
        <p:nvSpPr>
          <p:cNvPr id="3" name="Content Placeholder 2">
            <a:extLst>
              <a:ext uri="{FF2B5EF4-FFF2-40B4-BE49-F238E27FC236}">
                <a16:creationId xmlns:a16="http://schemas.microsoft.com/office/drawing/2014/main" id="{8153EAA1-4D44-4822-AB99-18033D196E0C}"/>
              </a:ext>
            </a:extLst>
          </p:cNvPr>
          <p:cNvSpPr>
            <a:spLocks noGrp="1"/>
          </p:cNvSpPr>
          <p:nvPr>
            <p:ph idx="1"/>
          </p:nvPr>
        </p:nvSpPr>
        <p:spPr>
          <a:xfrm>
            <a:off x="482343" y="1608041"/>
            <a:ext cx="4881745" cy="4769047"/>
          </a:xfrm>
        </p:spPr>
        <p:txBody>
          <a:bodyPr/>
          <a:lstStyle/>
          <a:p>
            <a:r>
              <a:rPr lang="en-GB" sz="2400" dirty="0"/>
              <a:t>Be self aware in your practice, </a:t>
            </a:r>
          </a:p>
          <a:p>
            <a:r>
              <a:rPr lang="en-GB" sz="2400" dirty="0"/>
              <a:t>Professional curiosity can require </a:t>
            </a:r>
          </a:p>
          <a:p>
            <a:r>
              <a:rPr lang="en-GB" sz="2400" dirty="0"/>
              <a:t>practitioners to think ‘outside the box’, </a:t>
            </a:r>
          </a:p>
          <a:p>
            <a:r>
              <a:rPr lang="en-GB" sz="2400" dirty="0"/>
              <a:t>beyond their usual professional role, and consider families’ circumstances </a:t>
            </a:r>
          </a:p>
          <a:p>
            <a:r>
              <a:rPr lang="en-GB" sz="2400" dirty="0"/>
              <a:t>holistically.</a:t>
            </a:r>
          </a:p>
          <a:p>
            <a:r>
              <a:rPr lang="en-GB" sz="2400" dirty="0"/>
              <a:t>Curious professionals engage with </a:t>
            </a:r>
          </a:p>
          <a:p>
            <a:r>
              <a:rPr lang="en-GB" sz="2400" dirty="0"/>
              <a:t>individuals and families through visits, </a:t>
            </a:r>
          </a:p>
          <a:p>
            <a:r>
              <a:rPr lang="en-GB" sz="2400" dirty="0"/>
              <a:t>conversations, observations and asking </a:t>
            </a:r>
          </a:p>
          <a:p>
            <a:r>
              <a:rPr lang="en-GB" sz="2400" dirty="0"/>
              <a:t>relevant questions to gather historical </a:t>
            </a:r>
          </a:p>
          <a:p>
            <a:r>
              <a:rPr lang="en-GB" sz="2400" dirty="0"/>
              <a:t>and current information</a:t>
            </a:r>
          </a:p>
          <a:p>
            <a:endParaRPr lang="en-GB" dirty="0"/>
          </a:p>
        </p:txBody>
      </p:sp>
      <p:pic>
        <p:nvPicPr>
          <p:cNvPr id="5" name="Picture 4">
            <a:extLst>
              <a:ext uri="{FF2B5EF4-FFF2-40B4-BE49-F238E27FC236}">
                <a16:creationId xmlns:a16="http://schemas.microsoft.com/office/drawing/2014/main" id="{CF38A4F1-4FCA-4A90-BD3B-5EAEAD31C3F2}"/>
              </a:ext>
            </a:extLst>
          </p:cNvPr>
          <p:cNvPicPr>
            <a:picLocks noChangeAspect="1"/>
          </p:cNvPicPr>
          <p:nvPr/>
        </p:nvPicPr>
        <p:blipFill>
          <a:blip r:embed="rId2"/>
          <a:stretch>
            <a:fillRect/>
          </a:stretch>
        </p:blipFill>
        <p:spPr>
          <a:xfrm>
            <a:off x="5868144" y="1562100"/>
            <a:ext cx="2676525" cy="3733800"/>
          </a:xfrm>
          <a:prstGeom prst="rect">
            <a:avLst/>
          </a:prstGeom>
        </p:spPr>
      </p:pic>
      <p:sp>
        <p:nvSpPr>
          <p:cNvPr id="7" name="TextBox 6">
            <a:extLst>
              <a:ext uri="{FF2B5EF4-FFF2-40B4-BE49-F238E27FC236}">
                <a16:creationId xmlns:a16="http://schemas.microsoft.com/office/drawing/2014/main" id="{9563E889-0777-4C3A-A7C0-5238163C38AE}"/>
              </a:ext>
            </a:extLst>
          </p:cNvPr>
          <p:cNvSpPr txBox="1"/>
          <p:nvPr/>
        </p:nvSpPr>
        <p:spPr>
          <a:xfrm>
            <a:off x="6156176" y="6442976"/>
            <a:ext cx="2808312"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76223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5E91-B8C3-48E6-99A6-0F4A90BD0325}"/>
              </a:ext>
            </a:extLst>
          </p:cNvPr>
          <p:cNvSpPr>
            <a:spLocks noGrp="1"/>
          </p:cNvSpPr>
          <p:nvPr>
            <p:ph type="title"/>
          </p:nvPr>
        </p:nvSpPr>
        <p:spPr/>
        <p:txBody>
          <a:bodyPr>
            <a:normAutofit fontScale="90000"/>
          </a:bodyPr>
          <a:lstStyle/>
          <a:p>
            <a:r>
              <a:rPr lang="en-GB" dirty="0"/>
              <a:t>Professional Curiosity</a:t>
            </a:r>
          </a:p>
        </p:txBody>
      </p:sp>
      <p:sp>
        <p:nvSpPr>
          <p:cNvPr id="3" name="Content Placeholder 2">
            <a:extLst>
              <a:ext uri="{FF2B5EF4-FFF2-40B4-BE49-F238E27FC236}">
                <a16:creationId xmlns:a16="http://schemas.microsoft.com/office/drawing/2014/main" id="{C66AF42A-3577-4F6B-A479-99ACFCADB965}"/>
              </a:ext>
            </a:extLst>
          </p:cNvPr>
          <p:cNvSpPr>
            <a:spLocks noGrp="1"/>
          </p:cNvSpPr>
          <p:nvPr>
            <p:ph idx="1"/>
          </p:nvPr>
        </p:nvSpPr>
        <p:spPr>
          <a:xfrm>
            <a:off x="482343" y="1608041"/>
            <a:ext cx="4593713" cy="4769047"/>
          </a:xfrm>
        </p:spPr>
        <p:txBody>
          <a:bodyPr>
            <a:noAutofit/>
          </a:bodyPr>
          <a:lstStyle/>
          <a:p>
            <a:r>
              <a:rPr lang="en-GB" sz="2400" dirty="0"/>
              <a:t>Triangulate information you receive. </a:t>
            </a:r>
          </a:p>
          <a:p>
            <a:r>
              <a:rPr lang="en-GB" sz="2400" dirty="0"/>
              <a:t>Seek independent confirmation of </a:t>
            </a:r>
          </a:p>
          <a:p>
            <a:r>
              <a:rPr lang="en-GB" sz="2400" dirty="0"/>
              <a:t>individuals’ accounts and weigh up </a:t>
            </a:r>
          </a:p>
          <a:p>
            <a:r>
              <a:rPr lang="en-GB" sz="2400" dirty="0"/>
              <a:t>details from a range of sources and practitioners. </a:t>
            </a:r>
          </a:p>
          <a:p>
            <a:endParaRPr lang="en-GB" sz="2400" dirty="0"/>
          </a:p>
          <a:p>
            <a:r>
              <a:rPr lang="en-GB" sz="2400" dirty="0"/>
              <a:t>Focus on the need, voice and “lived </a:t>
            </a:r>
          </a:p>
          <a:p>
            <a:r>
              <a:rPr lang="en-GB" sz="2400" dirty="0"/>
              <a:t>experience” of the person or family. Ask relevant questions and be ‘</a:t>
            </a:r>
            <a:r>
              <a:rPr lang="en-GB" sz="2400" b="1" dirty="0"/>
              <a:t>brave</a:t>
            </a:r>
            <a:r>
              <a:rPr lang="en-GB" sz="2400" dirty="0"/>
              <a:t>’. Be prepared to have difficult conversations.</a:t>
            </a:r>
          </a:p>
        </p:txBody>
      </p:sp>
      <p:pic>
        <p:nvPicPr>
          <p:cNvPr id="5" name="Picture 4">
            <a:extLst>
              <a:ext uri="{FF2B5EF4-FFF2-40B4-BE49-F238E27FC236}">
                <a16:creationId xmlns:a16="http://schemas.microsoft.com/office/drawing/2014/main" id="{A3CB0CB5-3B26-4A5D-8127-68D9C74E4E04}"/>
              </a:ext>
            </a:extLst>
          </p:cNvPr>
          <p:cNvPicPr>
            <a:picLocks noChangeAspect="1"/>
          </p:cNvPicPr>
          <p:nvPr/>
        </p:nvPicPr>
        <p:blipFill>
          <a:blip r:embed="rId2"/>
          <a:stretch>
            <a:fillRect/>
          </a:stretch>
        </p:blipFill>
        <p:spPr>
          <a:xfrm>
            <a:off x="5338970" y="1586709"/>
            <a:ext cx="3322687" cy="2274339"/>
          </a:xfrm>
          <a:prstGeom prst="rect">
            <a:avLst/>
          </a:prstGeom>
        </p:spPr>
      </p:pic>
      <p:pic>
        <p:nvPicPr>
          <p:cNvPr id="7" name="Picture 6">
            <a:extLst>
              <a:ext uri="{FF2B5EF4-FFF2-40B4-BE49-F238E27FC236}">
                <a16:creationId xmlns:a16="http://schemas.microsoft.com/office/drawing/2014/main" id="{575DB25A-DE18-4D6F-92B4-E82A7E668523}"/>
              </a:ext>
            </a:extLst>
          </p:cNvPr>
          <p:cNvPicPr>
            <a:picLocks noChangeAspect="1"/>
          </p:cNvPicPr>
          <p:nvPr/>
        </p:nvPicPr>
        <p:blipFill>
          <a:blip r:embed="rId3"/>
          <a:stretch>
            <a:fillRect/>
          </a:stretch>
        </p:blipFill>
        <p:spPr>
          <a:xfrm>
            <a:off x="6084168" y="3827439"/>
            <a:ext cx="2143125" cy="2571750"/>
          </a:xfrm>
          <a:prstGeom prst="rect">
            <a:avLst/>
          </a:prstGeom>
        </p:spPr>
      </p:pic>
      <p:sp>
        <p:nvSpPr>
          <p:cNvPr id="9" name="TextBox 8">
            <a:extLst>
              <a:ext uri="{FF2B5EF4-FFF2-40B4-BE49-F238E27FC236}">
                <a16:creationId xmlns:a16="http://schemas.microsoft.com/office/drawing/2014/main" id="{C600DDBE-7A26-48EB-8C9E-5036E9C2044B}"/>
              </a:ext>
            </a:extLst>
          </p:cNvPr>
          <p:cNvSpPr txBox="1"/>
          <p:nvPr/>
        </p:nvSpPr>
        <p:spPr>
          <a:xfrm>
            <a:off x="5941293" y="6442976"/>
            <a:ext cx="4572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326463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EC35-8A9C-49D8-82AC-DF1FCBA8ADE1}"/>
              </a:ext>
            </a:extLst>
          </p:cNvPr>
          <p:cNvSpPr>
            <a:spLocks noGrp="1"/>
          </p:cNvSpPr>
          <p:nvPr>
            <p:ph type="title"/>
          </p:nvPr>
        </p:nvSpPr>
        <p:spPr/>
        <p:txBody>
          <a:bodyPr>
            <a:normAutofit fontScale="90000"/>
          </a:bodyPr>
          <a:lstStyle/>
          <a:p>
            <a:r>
              <a:rPr lang="en-GB" dirty="0"/>
              <a:t>Those difficult questions!!</a:t>
            </a:r>
          </a:p>
        </p:txBody>
      </p:sp>
      <p:sp>
        <p:nvSpPr>
          <p:cNvPr id="3" name="Content Placeholder 2">
            <a:extLst>
              <a:ext uri="{FF2B5EF4-FFF2-40B4-BE49-F238E27FC236}">
                <a16:creationId xmlns:a16="http://schemas.microsoft.com/office/drawing/2014/main" id="{717075AD-B7F2-4C87-96B3-7FAD89655694}"/>
              </a:ext>
            </a:extLst>
          </p:cNvPr>
          <p:cNvSpPr>
            <a:spLocks noGrp="1"/>
          </p:cNvSpPr>
          <p:nvPr>
            <p:ph idx="1"/>
          </p:nvPr>
        </p:nvSpPr>
        <p:spPr/>
        <p:txBody>
          <a:bodyPr>
            <a:normAutofit/>
          </a:bodyPr>
          <a:lstStyle/>
          <a:p>
            <a:r>
              <a:rPr lang="en-GB" sz="2000" dirty="0"/>
              <a:t>Professionals need to enquire about </a:t>
            </a:r>
          </a:p>
          <a:p>
            <a:r>
              <a:rPr lang="en-GB" sz="2000" dirty="0"/>
              <a:t>the significant people in families’ lives </a:t>
            </a:r>
          </a:p>
          <a:p>
            <a:r>
              <a:rPr lang="en-GB" sz="2000" dirty="0"/>
              <a:t>that influence them. This may be someone </a:t>
            </a:r>
          </a:p>
          <a:p>
            <a:r>
              <a:rPr lang="en-GB" sz="2000" dirty="0"/>
              <a:t>who provides care, or supports the family or </a:t>
            </a:r>
          </a:p>
          <a:p>
            <a:r>
              <a:rPr lang="en-GB" sz="2000" dirty="0"/>
              <a:t>individual – for example, another family </a:t>
            </a:r>
          </a:p>
          <a:p>
            <a:r>
              <a:rPr lang="en-GB" sz="2000" dirty="0"/>
              <a:t>member, a friend, someone from the </a:t>
            </a:r>
          </a:p>
          <a:p>
            <a:r>
              <a:rPr lang="en-GB" sz="2000" dirty="0"/>
              <a:t>community or father of any children and so </a:t>
            </a:r>
          </a:p>
          <a:p>
            <a:r>
              <a:rPr lang="en-GB" sz="2000" dirty="0"/>
              <a:t>on. Professionals need to be brave and have </a:t>
            </a:r>
          </a:p>
          <a:p>
            <a:r>
              <a:rPr lang="en-GB" sz="2000" dirty="0"/>
              <a:t>what are often difficult or awkward </a:t>
            </a:r>
          </a:p>
          <a:p>
            <a:r>
              <a:rPr lang="en-GB" sz="2000" dirty="0"/>
              <a:t>conversations about the issues affecting </a:t>
            </a:r>
          </a:p>
          <a:p>
            <a:r>
              <a:rPr lang="en-GB" sz="2000" dirty="0"/>
              <a:t>families. These could be domestic abuse, </a:t>
            </a:r>
          </a:p>
          <a:p>
            <a:r>
              <a:rPr lang="en-GB" sz="2000" dirty="0"/>
              <a:t>inadequate housing, self-neglect, social </a:t>
            </a:r>
          </a:p>
          <a:p>
            <a:r>
              <a:rPr lang="en-GB" sz="2000" dirty="0"/>
              <a:t>isolation, mental health, drugs and alcohol, or </a:t>
            </a:r>
          </a:p>
          <a:p>
            <a:r>
              <a:rPr lang="en-GB" sz="2000" dirty="0"/>
              <a:t>issues between a person and carer</a:t>
            </a:r>
          </a:p>
        </p:txBody>
      </p:sp>
      <p:pic>
        <p:nvPicPr>
          <p:cNvPr id="5" name="Picture 4">
            <a:extLst>
              <a:ext uri="{FF2B5EF4-FFF2-40B4-BE49-F238E27FC236}">
                <a16:creationId xmlns:a16="http://schemas.microsoft.com/office/drawing/2014/main" id="{A289F5FB-805D-407F-AF5D-25B531E35748}"/>
              </a:ext>
            </a:extLst>
          </p:cNvPr>
          <p:cNvPicPr>
            <a:picLocks noChangeAspect="1"/>
          </p:cNvPicPr>
          <p:nvPr/>
        </p:nvPicPr>
        <p:blipFill>
          <a:blip r:embed="rId2"/>
          <a:stretch>
            <a:fillRect/>
          </a:stretch>
        </p:blipFill>
        <p:spPr>
          <a:xfrm>
            <a:off x="5635420" y="1772816"/>
            <a:ext cx="3185052" cy="4032448"/>
          </a:xfrm>
          <a:prstGeom prst="rect">
            <a:avLst/>
          </a:prstGeom>
        </p:spPr>
      </p:pic>
      <p:sp>
        <p:nvSpPr>
          <p:cNvPr id="6" name="TextBox 5">
            <a:extLst>
              <a:ext uri="{FF2B5EF4-FFF2-40B4-BE49-F238E27FC236}">
                <a16:creationId xmlns:a16="http://schemas.microsoft.com/office/drawing/2014/main" id="{E19F1AA1-B89B-493F-B062-0E5B61A3BAAB}"/>
              </a:ext>
            </a:extLst>
          </p:cNvPr>
          <p:cNvSpPr txBox="1"/>
          <p:nvPr/>
        </p:nvSpPr>
        <p:spPr>
          <a:xfrm>
            <a:off x="5940152" y="6473062"/>
            <a:ext cx="293226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rgbClr val="314764"/>
                </a:solidFill>
                <a:effectLst/>
                <a:uFillTx/>
                <a:latin typeface="+mn-lt"/>
                <a:ea typeface="+mn-ea"/>
                <a:cs typeface="+mn-cs"/>
                <a:sym typeface="Avenir Heavy"/>
              </a:rPr>
              <a:t>Walsal</a:t>
            </a:r>
            <a:r>
              <a:rPr lang="en-GB" sz="900" dirty="0">
                <a:solidFill>
                  <a:srgbClr val="314764"/>
                </a:solidFill>
                <a:sym typeface="Avenir Heavy"/>
              </a:rPr>
              <a:t>l safeguarding Board</a:t>
            </a:r>
            <a:endParaRPr kumimoji="0" lang="en-GB" sz="900" b="0" i="0" u="none" strike="noStrike" cap="none" spc="0" normalizeH="0" baseline="0" dirty="0">
              <a:ln>
                <a:noFill/>
              </a:ln>
              <a:solidFill>
                <a:srgbClr val="314764"/>
              </a:solidFill>
              <a:effectLst/>
              <a:uFillTx/>
              <a:latin typeface="+mn-lt"/>
              <a:ea typeface="+mn-ea"/>
              <a:cs typeface="+mn-cs"/>
              <a:sym typeface="Avenir Heavy"/>
            </a:endParaRPr>
          </a:p>
        </p:txBody>
      </p:sp>
    </p:spTree>
    <p:extLst>
      <p:ext uri="{BB962C8B-B14F-4D97-AF65-F5344CB8AC3E}">
        <p14:creationId xmlns:p14="http://schemas.microsoft.com/office/powerpoint/2010/main" val="186713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89" y="0"/>
            <a:ext cx="6707088" cy="829051"/>
          </a:xfrm>
        </p:spPr>
        <p:txBody>
          <a:bodyPr/>
          <a:lstStyle/>
          <a:p>
            <a:r>
              <a:rPr lang="en-GB" sz="3600" b="1" dirty="0" err="1">
                <a:solidFill>
                  <a:schemeClr val="bg1"/>
                </a:solidFill>
                <a:latin typeface="+mj-lt"/>
                <a:cs typeface="Tahoma" pitchFamily="34" charset="0"/>
              </a:rPr>
              <a:t>Bichard</a:t>
            </a:r>
            <a:r>
              <a:rPr lang="en-GB" sz="3600" b="1" dirty="0">
                <a:solidFill>
                  <a:schemeClr val="bg1"/>
                </a:solidFill>
                <a:latin typeface="+mj-lt"/>
                <a:cs typeface="Tahoma" pitchFamily="34" charset="0"/>
              </a:rPr>
              <a:t> report - 2004</a:t>
            </a:r>
          </a:p>
        </p:txBody>
      </p:sp>
      <p:sp>
        <p:nvSpPr>
          <p:cNvPr id="3" name="Content Placeholder 2"/>
          <p:cNvSpPr>
            <a:spLocks noGrp="1"/>
          </p:cNvSpPr>
          <p:nvPr>
            <p:ph idx="1"/>
          </p:nvPr>
        </p:nvSpPr>
        <p:spPr>
          <a:xfrm>
            <a:off x="436518" y="1697525"/>
            <a:ext cx="8073944" cy="4229908"/>
          </a:xfrm>
        </p:spPr>
        <p:txBody>
          <a:bodyPr>
            <a:normAutofit lnSpcReduction="10000"/>
          </a:bodyPr>
          <a:lstStyle/>
          <a:p>
            <a:pPr>
              <a:buNone/>
            </a:pPr>
            <a:r>
              <a:rPr lang="en-GB" sz="3023" dirty="0">
                <a:solidFill>
                  <a:schemeClr val="tx1">
                    <a:lumMod val="75000"/>
                  </a:schemeClr>
                </a:solidFill>
                <a:latin typeface="+mn-lt"/>
                <a:cs typeface="Tahoma" pitchFamily="34" charset="0"/>
              </a:rPr>
              <a:t>“For those agencies whose job it is to protect children and vulnerable people, the harsh reality is that if a sufficiently devious person is determined to seek out opportunities to work their evil, no one can guarantee that they will be stopped. Our task is to make it as difficult as possible for them to succeed...” </a:t>
            </a:r>
          </a:p>
          <a:p>
            <a:pPr>
              <a:buNone/>
            </a:pPr>
            <a:endParaRPr lang="en-GB" sz="3023" i="1" dirty="0">
              <a:solidFill>
                <a:schemeClr val="tx1">
                  <a:lumMod val="75000"/>
                </a:schemeClr>
              </a:solidFill>
              <a:latin typeface="+mn-lt"/>
              <a:cs typeface="Tahoma" pitchFamily="34" charset="0"/>
            </a:endParaRPr>
          </a:p>
          <a:p>
            <a:pPr>
              <a:buNone/>
            </a:pPr>
            <a:r>
              <a:rPr lang="en-GB" sz="3023" i="1" dirty="0" err="1">
                <a:solidFill>
                  <a:schemeClr val="tx1">
                    <a:lumMod val="75000"/>
                  </a:schemeClr>
                </a:solidFill>
                <a:latin typeface="+mn-lt"/>
                <a:cs typeface="Tahoma" pitchFamily="34" charset="0"/>
              </a:rPr>
              <a:t>Bichard</a:t>
            </a:r>
            <a:r>
              <a:rPr lang="en-GB" sz="3023" i="1" dirty="0">
                <a:solidFill>
                  <a:schemeClr val="tx1">
                    <a:lumMod val="75000"/>
                  </a:schemeClr>
                </a:solidFill>
                <a:latin typeface="+mn-lt"/>
                <a:cs typeface="Tahoma" pitchFamily="34" charset="0"/>
              </a:rPr>
              <a:t> Report, 2004, p 12, para 79</a:t>
            </a:r>
          </a:p>
          <a:p>
            <a:pPr>
              <a:buNone/>
            </a:pPr>
            <a:endParaRPr lang="en-US" sz="2000" dirty="0">
              <a:solidFill>
                <a:schemeClr val="accent4">
                  <a:lumMod val="90000"/>
                  <a:lumOff val="10000"/>
                </a:schemeClr>
              </a:solidFill>
              <a:latin typeface="Tahoma" pitchFamily="34" charset="0"/>
              <a:cs typeface="Tahoma" pitchFamily="34" charset="0"/>
              <a:sym typeface="Arial" pitchFamily="34" charset="0"/>
            </a:endParaRPr>
          </a:p>
          <a:p>
            <a:pPr>
              <a:buNone/>
            </a:pPr>
            <a:endParaRPr lang="en-US" sz="2000" dirty="0">
              <a:solidFill>
                <a:schemeClr val="accent4">
                  <a:lumMod val="90000"/>
                  <a:lumOff val="10000"/>
                </a:schemeClr>
              </a:solidFill>
              <a:latin typeface="Tahoma" pitchFamily="34" charset="0"/>
              <a:cs typeface="Tahoma" pitchFamily="34" charset="0"/>
              <a:sym typeface="Arial" pitchFamily="34" charset="0"/>
            </a:endParaRPr>
          </a:p>
        </p:txBody>
      </p:sp>
    </p:spTree>
    <p:extLst>
      <p:ext uri="{BB962C8B-B14F-4D97-AF65-F5344CB8AC3E}">
        <p14:creationId xmlns:p14="http://schemas.microsoft.com/office/powerpoint/2010/main" val="284466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651F-B363-4436-884D-D5EB9765CCDF}"/>
              </a:ext>
            </a:extLst>
          </p:cNvPr>
          <p:cNvSpPr>
            <a:spLocks noGrp="1"/>
          </p:cNvSpPr>
          <p:nvPr>
            <p:ph type="title"/>
          </p:nvPr>
        </p:nvSpPr>
        <p:spPr>
          <a:xfrm>
            <a:off x="271587" y="692696"/>
            <a:ext cx="8600825" cy="537595"/>
          </a:xfrm>
        </p:spPr>
        <p:txBody>
          <a:bodyPr>
            <a:normAutofit fontScale="90000"/>
          </a:bodyPr>
          <a:lstStyle/>
          <a:p>
            <a:r>
              <a:rPr lang="en-GB" dirty="0"/>
              <a:t>Definition of disguised compliance</a:t>
            </a:r>
            <a:br>
              <a:rPr lang="en-GB" dirty="0"/>
            </a:br>
            <a:endParaRPr lang="en-GB" dirty="0"/>
          </a:p>
        </p:txBody>
      </p:sp>
      <p:sp>
        <p:nvSpPr>
          <p:cNvPr id="3" name="Content Placeholder 2">
            <a:extLst>
              <a:ext uri="{FF2B5EF4-FFF2-40B4-BE49-F238E27FC236}">
                <a16:creationId xmlns:a16="http://schemas.microsoft.com/office/drawing/2014/main" id="{F178EA26-3495-4F03-BF38-7DB34FBA62C9}"/>
              </a:ext>
            </a:extLst>
          </p:cNvPr>
          <p:cNvSpPr>
            <a:spLocks noGrp="1"/>
          </p:cNvSpPr>
          <p:nvPr>
            <p:ph idx="1"/>
          </p:nvPr>
        </p:nvSpPr>
        <p:spPr>
          <a:xfrm>
            <a:off x="3923928" y="1608041"/>
            <a:ext cx="4824536" cy="5146797"/>
          </a:xfrm>
        </p:spPr>
        <p:txBody>
          <a:bodyPr>
            <a:normAutofit/>
          </a:bodyPr>
          <a:lstStyle/>
          <a:p>
            <a:endParaRPr lang="en-GB" sz="2800" dirty="0"/>
          </a:p>
          <a:p>
            <a:r>
              <a:rPr lang="en-GB" sz="2800" dirty="0"/>
              <a:t>“Disguised compliance involves parents giving the appearance of co-operating with child welfare agencies to avoid raising suspicions and allay concerns. Published case reviews highlight that professionals sometimes delay or avoid interventions due to parental disguised compliance.”</a:t>
            </a:r>
          </a:p>
        </p:txBody>
      </p:sp>
      <p:pic>
        <p:nvPicPr>
          <p:cNvPr id="5" name="Picture 4">
            <a:extLst>
              <a:ext uri="{FF2B5EF4-FFF2-40B4-BE49-F238E27FC236}">
                <a16:creationId xmlns:a16="http://schemas.microsoft.com/office/drawing/2014/main" id="{4FDB0C0A-7F66-43B7-BEDC-2A032B68EA9F}"/>
              </a:ext>
            </a:extLst>
          </p:cNvPr>
          <p:cNvPicPr>
            <a:picLocks noChangeAspect="1"/>
          </p:cNvPicPr>
          <p:nvPr/>
        </p:nvPicPr>
        <p:blipFill>
          <a:blip r:embed="rId2"/>
          <a:stretch>
            <a:fillRect/>
          </a:stretch>
        </p:blipFill>
        <p:spPr>
          <a:xfrm>
            <a:off x="683568" y="2492896"/>
            <a:ext cx="2552700" cy="3384376"/>
          </a:xfrm>
          <a:prstGeom prst="rect">
            <a:avLst/>
          </a:prstGeom>
        </p:spPr>
      </p:pic>
      <p:sp>
        <p:nvSpPr>
          <p:cNvPr id="7" name="TextBox 6">
            <a:extLst>
              <a:ext uri="{FF2B5EF4-FFF2-40B4-BE49-F238E27FC236}">
                <a16:creationId xmlns:a16="http://schemas.microsoft.com/office/drawing/2014/main" id="{596A9FCC-FD09-46D9-BE4D-97A26E4DA9EA}"/>
              </a:ext>
            </a:extLst>
          </p:cNvPr>
          <p:cNvSpPr txBox="1"/>
          <p:nvPr/>
        </p:nvSpPr>
        <p:spPr>
          <a:xfrm>
            <a:off x="6302685" y="6407606"/>
            <a:ext cx="2157747"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424042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81BB-451E-47FF-B27F-F81A98B58D7D}"/>
              </a:ext>
            </a:extLst>
          </p:cNvPr>
          <p:cNvSpPr>
            <a:spLocks noGrp="1"/>
          </p:cNvSpPr>
          <p:nvPr>
            <p:ph type="title"/>
          </p:nvPr>
        </p:nvSpPr>
        <p:spPr/>
        <p:txBody>
          <a:bodyPr>
            <a:normAutofit fontScale="90000"/>
          </a:bodyPr>
          <a:lstStyle/>
          <a:p>
            <a:r>
              <a:rPr lang="en-GB" dirty="0"/>
              <a:t>Disguised Compliance</a:t>
            </a:r>
          </a:p>
        </p:txBody>
      </p:sp>
      <p:sp>
        <p:nvSpPr>
          <p:cNvPr id="3" name="Content Placeholder 2">
            <a:extLst>
              <a:ext uri="{FF2B5EF4-FFF2-40B4-BE49-F238E27FC236}">
                <a16:creationId xmlns:a16="http://schemas.microsoft.com/office/drawing/2014/main" id="{E486944A-A245-4E15-BA69-69A5550F8C9C}"/>
              </a:ext>
            </a:extLst>
          </p:cNvPr>
          <p:cNvSpPr>
            <a:spLocks noGrp="1"/>
          </p:cNvSpPr>
          <p:nvPr>
            <p:ph idx="1"/>
          </p:nvPr>
        </p:nvSpPr>
        <p:spPr>
          <a:xfrm>
            <a:off x="482343" y="1608041"/>
            <a:ext cx="4737729" cy="4769047"/>
          </a:xfrm>
        </p:spPr>
        <p:txBody>
          <a:bodyPr>
            <a:normAutofit/>
          </a:bodyPr>
          <a:lstStyle/>
          <a:p>
            <a:r>
              <a:rPr lang="en-GB" sz="2800" dirty="0"/>
              <a:t>Families can develop skilful strategies to keep professionals at 'arms length'. Disguised compliance occurs when parents want to draw the professional's attention away from allegations of harm and unsafe parenting with the aim of minimising or avoiding agency interventions in family life.</a:t>
            </a:r>
          </a:p>
        </p:txBody>
      </p:sp>
      <p:pic>
        <p:nvPicPr>
          <p:cNvPr id="5" name="Picture 4">
            <a:extLst>
              <a:ext uri="{FF2B5EF4-FFF2-40B4-BE49-F238E27FC236}">
                <a16:creationId xmlns:a16="http://schemas.microsoft.com/office/drawing/2014/main" id="{90BC9500-4B9D-418C-A196-E79E464EA3FF}"/>
              </a:ext>
            </a:extLst>
          </p:cNvPr>
          <p:cNvPicPr>
            <a:picLocks noChangeAspect="1"/>
          </p:cNvPicPr>
          <p:nvPr/>
        </p:nvPicPr>
        <p:blipFill>
          <a:blip r:embed="rId2"/>
          <a:stretch>
            <a:fillRect/>
          </a:stretch>
        </p:blipFill>
        <p:spPr>
          <a:xfrm>
            <a:off x="5580112" y="1916832"/>
            <a:ext cx="2900561" cy="3744416"/>
          </a:xfrm>
          <a:prstGeom prst="rect">
            <a:avLst/>
          </a:prstGeom>
        </p:spPr>
      </p:pic>
      <p:sp>
        <p:nvSpPr>
          <p:cNvPr id="7" name="TextBox 6">
            <a:extLst>
              <a:ext uri="{FF2B5EF4-FFF2-40B4-BE49-F238E27FC236}">
                <a16:creationId xmlns:a16="http://schemas.microsoft.com/office/drawing/2014/main" id="{B0675FC7-EFB8-4B27-88E5-323C78A8C709}"/>
              </a:ext>
            </a:extLst>
          </p:cNvPr>
          <p:cNvSpPr txBox="1"/>
          <p:nvPr/>
        </p:nvSpPr>
        <p:spPr>
          <a:xfrm>
            <a:off x="6194673" y="6377088"/>
            <a:ext cx="2193751"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dirty="0"/>
              <a:t>Walsall safeguarding Board</a:t>
            </a:r>
          </a:p>
        </p:txBody>
      </p:sp>
    </p:spTree>
    <p:extLst>
      <p:ext uri="{BB962C8B-B14F-4D97-AF65-F5344CB8AC3E}">
        <p14:creationId xmlns:p14="http://schemas.microsoft.com/office/powerpoint/2010/main" val="3130993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5654</TotalTime>
  <Words>1002</Words>
  <Application>Microsoft Office PowerPoint</Application>
  <PresentationFormat>On-screen Show (4:3)</PresentationFormat>
  <Paragraphs>123</Paragraphs>
  <Slides>17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Avenir Book</vt:lpstr>
      <vt:lpstr>Avenir Heavy</vt:lpstr>
      <vt:lpstr>Calibri</vt:lpstr>
      <vt:lpstr>Helvetica Light</vt:lpstr>
      <vt:lpstr>Tahoma</vt:lpstr>
      <vt:lpstr>2_White</vt:lpstr>
      <vt:lpstr>3_White</vt:lpstr>
      <vt:lpstr>White</vt:lpstr>
      <vt:lpstr>4_White</vt:lpstr>
      <vt:lpstr>Professional Curiosity (Disguised Compliance)  </vt:lpstr>
      <vt:lpstr>Professional Curiosity</vt:lpstr>
      <vt:lpstr>Professional curiosity</vt:lpstr>
      <vt:lpstr>“Think outside the Box”</vt:lpstr>
      <vt:lpstr>Professional Curiosity</vt:lpstr>
      <vt:lpstr>Those difficult questions!!</vt:lpstr>
      <vt:lpstr>Bichard report - 2004</vt:lpstr>
      <vt:lpstr>Definition of disguised compliance </vt:lpstr>
      <vt:lpstr>Disguised Compliance</vt:lpstr>
      <vt:lpstr>Indicators of Disguised Compliance</vt:lpstr>
      <vt:lpstr>PowerPoint Presentation</vt:lpstr>
      <vt:lpstr>PowerPoint Presentation</vt:lpstr>
      <vt:lpstr>Learning from Safeguarding Practice reviews</vt:lpstr>
      <vt:lpstr>Why is all of this important?</vt:lpstr>
      <vt:lpstr>PowerPoint Presentation</vt:lpstr>
      <vt:lpstr>Summary - Establish the facts </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196</cp:revision>
  <cp:lastPrinted>2015-11-17T16:28:36Z</cp:lastPrinted>
  <dcterms:created xsi:type="dcterms:W3CDTF">2015-05-14T16:19:33Z</dcterms:created>
  <dcterms:modified xsi:type="dcterms:W3CDTF">2022-03-24T14:06:26Z</dcterms:modified>
</cp:coreProperties>
</file>