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81" r:id="rId1"/>
    <p:sldMasterId id="2147484188" r:id="rId2"/>
  </p:sldMasterIdLst>
  <p:notesMasterIdLst>
    <p:notesMasterId r:id="rId15"/>
  </p:notesMasterIdLst>
  <p:handoutMasterIdLst>
    <p:handoutMasterId r:id="rId16"/>
  </p:handoutMasterIdLst>
  <p:sldIdLst>
    <p:sldId id="633" r:id="rId3"/>
    <p:sldId id="784" r:id="rId4"/>
    <p:sldId id="779" r:id="rId5"/>
    <p:sldId id="780" r:id="rId6"/>
    <p:sldId id="781" r:id="rId7"/>
    <p:sldId id="782" r:id="rId8"/>
    <p:sldId id="783" r:id="rId9"/>
    <p:sldId id="654" r:id="rId10"/>
    <p:sldId id="653" r:id="rId11"/>
    <p:sldId id="656" r:id="rId12"/>
    <p:sldId id="316" r:id="rId13"/>
    <p:sldId id="777" r:id="rId14"/>
  </p:sldIdLst>
  <p:sldSz cx="9144000" cy="6858000" type="screen4x3"/>
  <p:notesSz cx="6662738" cy="9926638"/>
  <p:defaultTextStyle>
    <a:defPPr>
      <a:defRPr lang="en-US"/>
    </a:defPPr>
    <a:lvl1pPr algn="l" rtl="0" fontAlgn="base">
      <a:spcBef>
        <a:spcPct val="0"/>
      </a:spcBef>
      <a:spcAft>
        <a:spcPct val="0"/>
      </a:spcAft>
      <a:defRPr kern="1200">
        <a:solidFill>
          <a:schemeClr val="tx1"/>
        </a:solidFill>
        <a:latin typeface="Arial" charset="0"/>
        <a:ea typeface="+mn-ea"/>
        <a:cs typeface="Times New Roman" pitchFamily="18" charset="0"/>
      </a:defRPr>
    </a:lvl1pPr>
    <a:lvl2pPr marL="457200" algn="l" rtl="0" fontAlgn="base">
      <a:spcBef>
        <a:spcPct val="0"/>
      </a:spcBef>
      <a:spcAft>
        <a:spcPct val="0"/>
      </a:spcAft>
      <a:defRPr kern="1200">
        <a:solidFill>
          <a:schemeClr val="tx1"/>
        </a:solidFill>
        <a:latin typeface="Arial" charset="0"/>
        <a:ea typeface="+mn-ea"/>
        <a:cs typeface="Times New Roman" pitchFamily="18" charset="0"/>
      </a:defRPr>
    </a:lvl2pPr>
    <a:lvl3pPr marL="914400" algn="l" rtl="0" fontAlgn="base">
      <a:spcBef>
        <a:spcPct val="0"/>
      </a:spcBef>
      <a:spcAft>
        <a:spcPct val="0"/>
      </a:spcAft>
      <a:defRPr kern="1200">
        <a:solidFill>
          <a:schemeClr val="tx1"/>
        </a:solidFill>
        <a:latin typeface="Arial" charset="0"/>
        <a:ea typeface="+mn-ea"/>
        <a:cs typeface="Times New Roman" pitchFamily="18" charset="0"/>
      </a:defRPr>
    </a:lvl3pPr>
    <a:lvl4pPr marL="1371600" algn="l" rtl="0" fontAlgn="base">
      <a:spcBef>
        <a:spcPct val="0"/>
      </a:spcBef>
      <a:spcAft>
        <a:spcPct val="0"/>
      </a:spcAft>
      <a:defRPr kern="1200">
        <a:solidFill>
          <a:schemeClr val="tx1"/>
        </a:solidFill>
        <a:latin typeface="Arial" charset="0"/>
        <a:ea typeface="+mn-ea"/>
        <a:cs typeface="Times New Roman" pitchFamily="18" charset="0"/>
      </a:defRPr>
    </a:lvl4pPr>
    <a:lvl5pPr marL="1828800" algn="l" rtl="0" fontAlgn="base">
      <a:spcBef>
        <a:spcPct val="0"/>
      </a:spcBef>
      <a:spcAft>
        <a:spcPct val="0"/>
      </a:spcAft>
      <a:defRPr kern="1200">
        <a:solidFill>
          <a:schemeClr val="tx1"/>
        </a:solidFill>
        <a:latin typeface="Arial" charset="0"/>
        <a:ea typeface="+mn-ea"/>
        <a:cs typeface="Times New Roman" pitchFamily="18" charset="0"/>
      </a:defRPr>
    </a:lvl5pPr>
    <a:lvl6pPr marL="2286000" algn="l" defTabSz="914400" rtl="0" eaLnBrk="1" latinLnBrk="0" hangingPunct="1">
      <a:defRPr kern="1200">
        <a:solidFill>
          <a:schemeClr val="tx1"/>
        </a:solidFill>
        <a:latin typeface="Arial" charset="0"/>
        <a:ea typeface="+mn-ea"/>
        <a:cs typeface="Times New Roman" pitchFamily="18" charset="0"/>
      </a:defRPr>
    </a:lvl6pPr>
    <a:lvl7pPr marL="2743200" algn="l" defTabSz="914400" rtl="0" eaLnBrk="1" latinLnBrk="0" hangingPunct="1">
      <a:defRPr kern="1200">
        <a:solidFill>
          <a:schemeClr val="tx1"/>
        </a:solidFill>
        <a:latin typeface="Arial" charset="0"/>
        <a:ea typeface="+mn-ea"/>
        <a:cs typeface="Times New Roman" pitchFamily="18" charset="0"/>
      </a:defRPr>
    </a:lvl7pPr>
    <a:lvl8pPr marL="3200400" algn="l" defTabSz="914400" rtl="0" eaLnBrk="1" latinLnBrk="0" hangingPunct="1">
      <a:defRPr kern="1200">
        <a:solidFill>
          <a:schemeClr val="tx1"/>
        </a:solidFill>
        <a:latin typeface="Arial" charset="0"/>
        <a:ea typeface="+mn-ea"/>
        <a:cs typeface="Times New Roman" pitchFamily="18" charset="0"/>
      </a:defRPr>
    </a:lvl8pPr>
    <a:lvl9pPr marL="3657600" algn="l" defTabSz="914400" rtl="0" eaLnBrk="1" latinLnBrk="0" hangingPunct="1">
      <a:defRPr kern="1200">
        <a:solidFill>
          <a:schemeClr val="tx1"/>
        </a:solidFill>
        <a:latin typeface="Arial" charset="0"/>
        <a:ea typeface="+mn-ea"/>
        <a:cs typeface="Times New Roman"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09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7B2696"/>
    <a:srgbClr val="990000"/>
    <a:srgbClr val="009900"/>
    <a:srgbClr val="00A2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6912" autoAdjust="0"/>
    <p:restoredTop sz="99822" autoAdjust="0"/>
  </p:normalViewPr>
  <p:slideViewPr>
    <p:cSldViewPr snapToGrid="0">
      <p:cViewPr varScale="1">
        <p:scale>
          <a:sx n="67" d="100"/>
          <a:sy n="67" d="100"/>
        </p:scale>
        <p:origin x="556" y="32"/>
      </p:cViewPr>
      <p:guideLst>
        <p:guide orient="horz" pos="2160"/>
        <p:guide pos="2880"/>
      </p:guideLst>
    </p:cSldViewPr>
  </p:slideViewPr>
  <p:outlineViewPr>
    <p:cViewPr>
      <p:scale>
        <a:sx n="33" d="100"/>
        <a:sy n="33" d="100"/>
      </p:scale>
      <p:origin x="0" y="0"/>
    </p:cViewPr>
  </p:outlineViewPr>
  <p:notesTextViewPr>
    <p:cViewPr>
      <p:scale>
        <a:sx n="150" d="100"/>
        <a:sy n="150" d="100"/>
      </p:scale>
      <p:origin x="0" y="0"/>
    </p:cViewPr>
  </p:notesTextViewPr>
  <p:sorterViewPr>
    <p:cViewPr varScale="1">
      <p:scale>
        <a:sx n="1" d="1"/>
        <a:sy n="1" d="1"/>
      </p:scale>
      <p:origin x="0" y="0"/>
    </p:cViewPr>
  </p:sorterViewPr>
  <p:notesViewPr>
    <p:cSldViewPr snapToGrid="0">
      <p:cViewPr>
        <p:scale>
          <a:sx n="100" d="100"/>
          <a:sy n="100" d="100"/>
        </p:scale>
        <p:origin x="-1692" y="648"/>
      </p:cViewPr>
      <p:guideLst>
        <p:guide orient="horz" pos="3127"/>
        <p:guide pos="209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bwMode="auto">
          <a:xfrm>
            <a:off x="0" y="0"/>
            <a:ext cx="2887663" cy="496888"/>
          </a:xfrm>
          <a:prstGeom prst="rect">
            <a:avLst/>
          </a:prstGeom>
          <a:noFill/>
          <a:ln w="9525">
            <a:noFill/>
            <a:miter lim="800000"/>
            <a:headEnd/>
            <a:tailEnd/>
          </a:ln>
        </p:spPr>
        <p:txBody>
          <a:bodyPr vert="horz" wrap="square" lIns="92190" tIns="46095" rIns="92190" bIns="46095" numCol="1" anchor="t" anchorCtr="0" compatLnSpc="1">
            <a:prstTxWarp prst="textNoShape">
              <a:avLst/>
            </a:prstTxWarp>
          </a:bodyPr>
          <a:lstStyle>
            <a:lvl1pPr defTabSz="922338">
              <a:defRPr sz="1200">
                <a:cs typeface="+mn-cs"/>
              </a:defRPr>
            </a:lvl1pPr>
          </a:lstStyle>
          <a:p>
            <a:pPr>
              <a:defRPr/>
            </a:pPr>
            <a:endParaRPr lang="en-GB"/>
          </a:p>
        </p:txBody>
      </p:sp>
      <p:sp>
        <p:nvSpPr>
          <p:cNvPr id="60419" name="Rectangle 3"/>
          <p:cNvSpPr>
            <a:spLocks noGrp="1" noChangeArrowheads="1"/>
          </p:cNvSpPr>
          <p:nvPr>
            <p:ph type="dt" sz="quarter" idx="1"/>
          </p:nvPr>
        </p:nvSpPr>
        <p:spPr bwMode="auto">
          <a:xfrm>
            <a:off x="3773488" y="0"/>
            <a:ext cx="2887662" cy="496888"/>
          </a:xfrm>
          <a:prstGeom prst="rect">
            <a:avLst/>
          </a:prstGeom>
          <a:noFill/>
          <a:ln w="9525">
            <a:noFill/>
            <a:miter lim="800000"/>
            <a:headEnd/>
            <a:tailEnd/>
          </a:ln>
        </p:spPr>
        <p:txBody>
          <a:bodyPr vert="horz" wrap="square" lIns="92190" tIns="46095" rIns="92190" bIns="46095" numCol="1" anchor="t" anchorCtr="0" compatLnSpc="1">
            <a:prstTxWarp prst="textNoShape">
              <a:avLst/>
            </a:prstTxWarp>
          </a:bodyPr>
          <a:lstStyle>
            <a:lvl1pPr algn="r" defTabSz="922338">
              <a:defRPr sz="1200">
                <a:cs typeface="+mn-cs"/>
              </a:defRPr>
            </a:lvl1pPr>
          </a:lstStyle>
          <a:p>
            <a:pPr>
              <a:defRPr/>
            </a:pPr>
            <a:endParaRPr lang="en-GB"/>
          </a:p>
        </p:txBody>
      </p:sp>
      <p:sp>
        <p:nvSpPr>
          <p:cNvPr id="60420" name="Rectangle 4"/>
          <p:cNvSpPr>
            <a:spLocks noGrp="1" noChangeArrowheads="1"/>
          </p:cNvSpPr>
          <p:nvPr>
            <p:ph type="ftr" sz="quarter" idx="2"/>
          </p:nvPr>
        </p:nvSpPr>
        <p:spPr bwMode="auto">
          <a:xfrm>
            <a:off x="0" y="9428163"/>
            <a:ext cx="2887663" cy="496887"/>
          </a:xfrm>
          <a:prstGeom prst="rect">
            <a:avLst/>
          </a:prstGeom>
          <a:noFill/>
          <a:ln w="9525">
            <a:noFill/>
            <a:miter lim="800000"/>
            <a:headEnd/>
            <a:tailEnd/>
          </a:ln>
        </p:spPr>
        <p:txBody>
          <a:bodyPr vert="horz" wrap="square" lIns="92190" tIns="46095" rIns="92190" bIns="46095" numCol="1" anchor="b" anchorCtr="0" compatLnSpc="1">
            <a:prstTxWarp prst="textNoShape">
              <a:avLst/>
            </a:prstTxWarp>
          </a:bodyPr>
          <a:lstStyle>
            <a:lvl1pPr defTabSz="922338">
              <a:defRPr sz="1200">
                <a:cs typeface="+mn-cs"/>
              </a:defRPr>
            </a:lvl1pPr>
          </a:lstStyle>
          <a:p>
            <a:pPr>
              <a:defRPr/>
            </a:pPr>
            <a:endParaRPr lang="en-GB"/>
          </a:p>
        </p:txBody>
      </p:sp>
      <p:sp>
        <p:nvSpPr>
          <p:cNvPr id="60421" name="Rectangle 5"/>
          <p:cNvSpPr>
            <a:spLocks noGrp="1" noChangeArrowheads="1"/>
          </p:cNvSpPr>
          <p:nvPr>
            <p:ph type="sldNum" sz="quarter" idx="3"/>
          </p:nvPr>
        </p:nvSpPr>
        <p:spPr bwMode="auto">
          <a:xfrm>
            <a:off x="3773488" y="9428163"/>
            <a:ext cx="2887662" cy="496887"/>
          </a:xfrm>
          <a:prstGeom prst="rect">
            <a:avLst/>
          </a:prstGeom>
          <a:noFill/>
          <a:ln w="9525">
            <a:noFill/>
            <a:miter lim="800000"/>
            <a:headEnd/>
            <a:tailEnd/>
          </a:ln>
        </p:spPr>
        <p:txBody>
          <a:bodyPr vert="horz" wrap="square" lIns="92190" tIns="46095" rIns="92190" bIns="46095" numCol="1" anchor="b" anchorCtr="0" compatLnSpc="1">
            <a:prstTxWarp prst="textNoShape">
              <a:avLst/>
            </a:prstTxWarp>
          </a:bodyPr>
          <a:lstStyle>
            <a:lvl1pPr algn="r" defTabSz="922338">
              <a:defRPr sz="1200">
                <a:cs typeface="+mn-cs"/>
              </a:defRPr>
            </a:lvl1pPr>
          </a:lstStyle>
          <a:p>
            <a:pPr>
              <a:defRPr/>
            </a:pPr>
            <a:fld id="{9ECA9901-BD99-4B2A-BC47-91FB84E071D7}" type="slidenum">
              <a:rPr lang="en-US"/>
              <a:pPr>
                <a:defRPr/>
              </a:pPr>
              <a:t>‹#›</a:t>
            </a:fld>
            <a:endParaRPr lang="en-US"/>
          </a:p>
        </p:txBody>
      </p:sp>
    </p:spTree>
    <p:extLst>
      <p:ext uri="{BB962C8B-B14F-4D97-AF65-F5344CB8AC3E}">
        <p14:creationId xmlns:p14="http://schemas.microsoft.com/office/powerpoint/2010/main" val="20375127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887663" cy="496888"/>
          </a:xfrm>
          <a:prstGeom prst="rect">
            <a:avLst/>
          </a:prstGeom>
          <a:noFill/>
          <a:ln w="9525">
            <a:noFill/>
            <a:miter lim="800000"/>
            <a:headEnd/>
            <a:tailEnd/>
          </a:ln>
        </p:spPr>
        <p:txBody>
          <a:bodyPr vert="horz" wrap="square" lIns="92190" tIns="46095" rIns="92190" bIns="46095" numCol="1" anchor="t" anchorCtr="0" compatLnSpc="1">
            <a:prstTxWarp prst="textNoShape">
              <a:avLst/>
            </a:prstTxWarp>
          </a:bodyPr>
          <a:lstStyle>
            <a:lvl1pPr defTabSz="922338">
              <a:defRPr sz="1200">
                <a:cs typeface="+mn-cs"/>
              </a:defRPr>
            </a:lvl1pPr>
          </a:lstStyle>
          <a:p>
            <a:pPr>
              <a:defRPr/>
            </a:pPr>
            <a:endParaRPr lang="en-GB"/>
          </a:p>
        </p:txBody>
      </p:sp>
      <p:sp>
        <p:nvSpPr>
          <p:cNvPr id="3075" name="Rectangle 3"/>
          <p:cNvSpPr>
            <a:spLocks noGrp="1" noChangeArrowheads="1"/>
          </p:cNvSpPr>
          <p:nvPr>
            <p:ph type="dt" idx="1"/>
          </p:nvPr>
        </p:nvSpPr>
        <p:spPr bwMode="auto">
          <a:xfrm>
            <a:off x="3773488" y="0"/>
            <a:ext cx="2887662" cy="496888"/>
          </a:xfrm>
          <a:prstGeom prst="rect">
            <a:avLst/>
          </a:prstGeom>
          <a:noFill/>
          <a:ln w="9525">
            <a:noFill/>
            <a:miter lim="800000"/>
            <a:headEnd/>
            <a:tailEnd/>
          </a:ln>
        </p:spPr>
        <p:txBody>
          <a:bodyPr vert="horz" wrap="square" lIns="92190" tIns="46095" rIns="92190" bIns="46095" numCol="1" anchor="t" anchorCtr="0" compatLnSpc="1">
            <a:prstTxWarp prst="textNoShape">
              <a:avLst/>
            </a:prstTxWarp>
          </a:bodyPr>
          <a:lstStyle>
            <a:lvl1pPr algn="r" defTabSz="922338">
              <a:defRPr sz="1200">
                <a:cs typeface="+mn-cs"/>
              </a:defRPr>
            </a:lvl1pPr>
          </a:lstStyle>
          <a:p>
            <a:pPr>
              <a:defRPr/>
            </a:pPr>
            <a:endParaRPr lang="en-GB"/>
          </a:p>
        </p:txBody>
      </p:sp>
      <p:sp>
        <p:nvSpPr>
          <p:cNvPr id="37892" name="Rectangle 4"/>
          <p:cNvSpPr>
            <a:spLocks noGrp="1" noRot="1" noChangeAspect="1" noChangeArrowheads="1" noTextEdit="1"/>
          </p:cNvSpPr>
          <p:nvPr>
            <p:ph type="sldImg" idx="2"/>
          </p:nvPr>
        </p:nvSpPr>
        <p:spPr bwMode="auto">
          <a:xfrm>
            <a:off x="850900" y="744538"/>
            <a:ext cx="4962525" cy="3722687"/>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66750" y="4714875"/>
            <a:ext cx="5329238" cy="4467225"/>
          </a:xfrm>
          <a:prstGeom prst="rect">
            <a:avLst/>
          </a:prstGeom>
          <a:noFill/>
          <a:ln w="9525">
            <a:noFill/>
            <a:miter lim="800000"/>
            <a:headEnd/>
            <a:tailEnd/>
          </a:ln>
        </p:spPr>
        <p:txBody>
          <a:bodyPr vert="horz" wrap="square" lIns="92190" tIns="46095" rIns="92190" bIns="4609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9428163"/>
            <a:ext cx="2887663" cy="496887"/>
          </a:xfrm>
          <a:prstGeom prst="rect">
            <a:avLst/>
          </a:prstGeom>
          <a:noFill/>
          <a:ln w="9525">
            <a:noFill/>
            <a:miter lim="800000"/>
            <a:headEnd/>
            <a:tailEnd/>
          </a:ln>
        </p:spPr>
        <p:txBody>
          <a:bodyPr vert="horz" wrap="square" lIns="92190" tIns="46095" rIns="92190" bIns="46095" numCol="1" anchor="b" anchorCtr="0" compatLnSpc="1">
            <a:prstTxWarp prst="textNoShape">
              <a:avLst/>
            </a:prstTxWarp>
          </a:bodyPr>
          <a:lstStyle>
            <a:lvl1pPr defTabSz="922338">
              <a:defRPr sz="1200">
                <a:cs typeface="+mn-cs"/>
              </a:defRPr>
            </a:lvl1pPr>
          </a:lstStyle>
          <a:p>
            <a:pPr>
              <a:defRPr/>
            </a:pPr>
            <a:endParaRPr lang="en-GB"/>
          </a:p>
        </p:txBody>
      </p:sp>
      <p:sp>
        <p:nvSpPr>
          <p:cNvPr id="3079" name="Rectangle 7"/>
          <p:cNvSpPr>
            <a:spLocks noGrp="1" noChangeArrowheads="1"/>
          </p:cNvSpPr>
          <p:nvPr>
            <p:ph type="sldNum" sz="quarter" idx="5"/>
          </p:nvPr>
        </p:nvSpPr>
        <p:spPr bwMode="auto">
          <a:xfrm>
            <a:off x="3773488" y="9428163"/>
            <a:ext cx="2887662" cy="496887"/>
          </a:xfrm>
          <a:prstGeom prst="rect">
            <a:avLst/>
          </a:prstGeom>
          <a:noFill/>
          <a:ln w="9525">
            <a:noFill/>
            <a:miter lim="800000"/>
            <a:headEnd/>
            <a:tailEnd/>
          </a:ln>
        </p:spPr>
        <p:txBody>
          <a:bodyPr vert="horz" wrap="square" lIns="92190" tIns="46095" rIns="92190" bIns="46095" numCol="1" anchor="b" anchorCtr="0" compatLnSpc="1">
            <a:prstTxWarp prst="textNoShape">
              <a:avLst/>
            </a:prstTxWarp>
          </a:bodyPr>
          <a:lstStyle>
            <a:lvl1pPr algn="r" defTabSz="922338">
              <a:defRPr sz="1200">
                <a:cs typeface="+mn-cs"/>
              </a:defRPr>
            </a:lvl1pPr>
          </a:lstStyle>
          <a:p>
            <a:pPr>
              <a:defRPr/>
            </a:pPr>
            <a:fld id="{8BC55A0F-FDA1-4E45-8CCF-D1EB850C2DAC}" type="slidenum">
              <a:rPr lang="en-US"/>
              <a:pPr>
                <a:defRPr/>
              </a:pPr>
              <a:t>‹#›</a:t>
            </a:fld>
            <a:endParaRPr lang="en-US"/>
          </a:p>
        </p:txBody>
      </p:sp>
    </p:spTree>
    <p:extLst>
      <p:ext uri="{BB962C8B-B14F-4D97-AF65-F5344CB8AC3E}">
        <p14:creationId xmlns:p14="http://schemas.microsoft.com/office/powerpoint/2010/main" val="1604925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4777002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0920550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 name="Title Text"/>
          <p:cNvSpPr>
            <a:spLocks noGrp="1"/>
          </p:cNvSpPr>
          <p:nvPr>
            <p:ph type="title"/>
          </p:nvPr>
        </p:nvSpPr>
        <p:spPr>
          <a:xfrm>
            <a:off x="531354" y="3071865"/>
            <a:ext cx="2730393" cy="506551"/>
          </a:xfrm>
          <a:prstGeom prst="rect">
            <a:avLst/>
          </a:prstGeom>
        </p:spPr>
        <p:txBody>
          <a:bodyPr anchor="ctr"/>
          <a:lstStyle>
            <a:lvl1pPr>
              <a:defRPr>
                <a:solidFill>
                  <a:srgbClr val="314764"/>
                </a:solidFill>
              </a:defRPr>
            </a:lvl1pPr>
          </a:lstStyle>
          <a:p>
            <a:r>
              <a:t>Title Text</a:t>
            </a:r>
          </a:p>
        </p:txBody>
      </p:sp>
      <p:sp>
        <p:nvSpPr>
          <p:cNvPr id="12" name="Body Level One…"/>
          <p:cNvSpPr>
            <a:spLocks noGrp="1"/>
          </p:cNvSpPr>
          <p:nvPr>
            <p:ph type="body" sz="quarter" idx="1"/>
          </p:nvPr>
        </p:nvSpPr>
        <p:spPr>
          <a:xfrm>
            <a:off x="597559" y="4171280"/>
            <a:ext cx="2359112" cy="2444607"/>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3"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524152769"/>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6" name="Shape 66"/>
          <p:cNvSpPr>
            <a:spLocks noGrp="1"/>
          </p:cNvSpPr>
          <p:nvPr>
            <p:ph type="sldNum" sz="quarter" idx="2"/>
          </p:nvPr>
        </p:nvSpPr>
        <p:spPr>
          <a:xfrm>
            <a:off x="4415250" y="6505278"/>
            <a:ext cx="304571" cy="297389"/>
          </a:xfrm>
          <a:prstGeom prst="rect">
            <a:avLst/>
          </a:prstGeom>
        </p:spPr>
        <p:txBody>
          <a:bodyPr/>
          <a:lstStyle/>
          <a:p>
            <a:pPr defTabSz="410751" fontAlgn="auto" hangingPunct="0">
              <a:spcBef>
                <a:spcPts val="0"/>
              </a:spcBef>
              <a:spcAft>
                <a:spcPts val="0"/>
              </a:spcAft>
              <a:defRPr/>
            </a:pPr>
            <a:fld id="{86CB4B4D-7CA3-9044-876B-883B54F8677D}" type="slidenum">
              <a:rPr lang="en-GB" kern="0" smtClean="0"/>
              <a:pPr defTabSz="410751" fontAlgn="auto" hangingPunct="0">
                <a:spcBef>
                  <a:spcPts val="0"/>
                </a:spcBef>
                <a:spcAft>
                  <a:spcPts val="0"/>
                </a:spcAft>
                <a:defRPr/>
              </a:pPr>
              <a:t>‹#›</a:t>
            </a:fld>
            <a:endParaRPr lang="en-GB" kern="0"/>
          </a:p>
        </p:txBody>
      </p:sp>
    </p:spTree>
    <p:extLst>
      <p:ext uri="{BB962C8B-B14F-4D97-AF65-F5344CB8AC3E}">
        <p14:creationId xmlns:p14="http://schemas.microsoft.com/office/powerpoint/2010/main" val="2431054484"/>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Text">
    <p:spTree>
      <p:nvGrpSpPr>
        <p:cNvPr id="1" name=""/>
        <p:cNvGrpSpPr/>
        <p:nvPr/>
      </p:nvGrpSpPr>
      <p:grpSpPr>
        <a:xfrm>
          <a:off x="0" y="0"/>
          <a:ext cx="0" cy="0"/>
          <a:chOff x="0" y="0"/>
          <a:chExt cx="0" cy="0"/>
        </a:xfrm>
      </p:grpSpPr>
      <p:sp>
        <p:nvSpPr>
          <p:cNvPr id="20" name="Title Text"/>
          <p:cNvSpPr>
            <a:spLocks noGrp="1"/>
          </p:cNvSpPr>
          <p:nvPr>
            <p:ph type="title"/>
          </p:nvPr>
        </p:nvSpPr>
        <p:spPr>
          <a:prstGeom prst="rect">
            <a:avLst/>
          </a:prstGeom>
        </p:spPr>
        <p:txBody>
          <a:bodyPr/>
          <a:lstStyle/>
          <a:p>
            <a:r>
              <a:t>Title Text</a:t>
            </a:r>
          </a:p>
        </p:txBody>
      </p:sp>
      <p:sp>
        <p:nvSpPr>
          <p:cNvPr id="21" name="Body Level One…"/>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435653467"/>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Closing Slid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8" name="Body Level One…"/>
          <p:cNvSpPr>
            <a:spLocks noGrp="1"/>
          </p:cNvSpPr>
          <p:nvPr>
            <p:ph type="body" sz="quarter" idx="1"/>
          </p:nvPr>
        </p:nvSpPr>
        <p:spPr>
          <a:xfrm>
            <a:off x="384003" y="4160104"/>
            <a:ext cx="2525497" cy="2430061"/>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9"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009436817"/>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pic>
        <p:nvPicPr>
          <p:cNvPr id="2" name="Picture 91" descr="pp2"/>
          <p:cNvPicPr>
            <a:picLocks noChangeAspect="1" noChangeArrowheads="1"/>
          </p:cNvPicPr>
          <p:nvPr/>
        </p:nvPicPr>
        <p:blipFill>
          <a:blip r:embed="rId2" cstate="print"/>
          <a:srcRect/>
          <a:stretch>
            <a:fillRect/>
          </a:stretch>
        </p:blipFill>
        <p:spPr bwMode="auto">
          <a:xfrm>
            <a:off x="-76199" y="-71438"/>
            <a:ext cx="9297988" cy="7002463"/>
          </a:xfrm>
          <a:prstGeom prst="rect">
            <a:avLst/>
          </a:prstGeom>
          <a:noFill/>
          <a:ln w="9525">
            <a:noFill/>
            <a:miter lim="800000"/>
            <a:headEnd/>
            <a:tailEnd/>
          </a:ln>
        </p:spPr>
      </p:pic>
    </p:spTree>
    <p:extLst>
      <p:ext uri="{BB962C8B-B14F-4D97-AF65-F5344CB8AC3E}">
        <p14:creationId xmlns:p14="http://schemas.microsoft.com/office/powerpoint/2010/main" val="2271100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457200" y="1600207"/>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56866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6" name="Shape 66"/>
          <p:cNvSpPr>
            <a:spLocks noGrp="1"/>
          </p:cNvSpPr>
          <p:nvPr>
            <p:ph type="sldNum" sz="quarter" idx="2"/>
          </p:nvPr>
        </p:nvSpPr>
        <p:spPr>
          <a:xfrm>
            <a:off x="4439301" y="6505278"/>
            <a:ext cx="256468" cy="248646"/>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410447575"/>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 name="Title Text"/>
          <p:cNvSpPr>
            <a:spLocks noGrp="1"/>
          </p:cNvSpPr>
          <p:nvPr>
            <p:ph type="title"/>
          </p:nvPr>
        </p:nvSpPr>
        <p:spPr>
          <a:xfrm>
            <a:off x="531351" y="3071812"/>
            <a:ext cx="2730393" cy="506551"/>
          </a:xfrm>
          <a:prstGeom prst="rect">
            <a:avLst/>
          </a:prstGeom>
        </p:spPr>
        <p:txBody>
          <a:bodyPr anchor="ctr"/>
          <a:lstStyle>
            <a:lvl1pPr>
              <a:defRPr>
                <a:solidFill>
                  <a:srgbClr val="314764"/>
                </a:solidFill>
              </a:defRPr>
            </a:lvl1pPr>
          </a:lstStyle>
          <a:p>
            <a:r>
              <a:t>Title Text</a:t>
            </a:r>
          </a:p>
        </p:txBody>
      </p:sp>
      <p:sp>
        <p:nvSpPr>
          <p:cNvPr id="12" name="Body Level One…"/>
          <p:cNvSpPr>
            <a:spLocks noGrp="1"/>
          </p:cNvSpPr>
          <p:nvPr>
            <p:ph type="body" sz="quarter" idx="1"/>
          </p:nvPr>
        </p:nvSpPr>
        <p:spPr>
          <a:xfrm>
            <a:off x="597557" y="4171228"/>
            <a:ext cx="2359112" cy="2444607"/>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3" name="Slide Number"/>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132948757"/>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amp; Text">
    <p:spTree>
      <p:nvGrpSpPr>
        <p:cNvPr id="1" name=""/>
        <p:cNvGrpSpPr/>
        <p:nvPr/>
      </p:nvGrpSpPr>
      <p:grpSpPr>
        <a:xfrm>
          <a:off x="0" y="0"/>
          <a:ext cx="0" cy="0"/>
          <a:chOff x="0" y="0"/>
          <a:chExt cx="0" cy="0"/>
        </a:xfrm>
      </p:grpSpPr>
      <p:sp>
        <p:nvSpPr>
          <p:cNvPr id="20" name="Title Text"/>
          <p:cNvSpPr>
            <a:spLocks noGrp="1"/>
          </p:cNvSpPr>
          <p:nvPr>
            <p:ph type="title"/>
          </p:nvPr>
        </p:nvSpPr>
        <p:spPr>
          <a:prstGeom prst="rect">
            <a:avLst/>
          </a:prstGeom>
        </p:spPr>
        <p:txBody>
          <a:bodyPr/>
          <a:lstStyle/>
          <a:p>
            <a:r>
              <a:t>Title Text</a:t>
            </a:r>
          </a:p>
        </p:txBody>
      </p:sp>
      <p:sp>
        <p:nvSpPr>
          <p:cNvPr id="21" name="Body Level One…"/>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542007960"/>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457200" y="1600207"/>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754968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theme" Target="../theme/theme2.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8"/>
          <a:srcRect/>
          <a:stretch>
            <a:fillRect/>
          </a:stretch>
        </a:blipFill>
        <a:effectLst/>
      </p:bgPr>
    </p:bg>
    <p:spTree>
      <p:nvGrpSpPr>
        <p:cNvPr id="1" name=""/>
        <p:cNvGrpSpPr/>
        <p:nvPr/>
      </p:nvGrpSpPr>
      <p:grpSpPr>
        <a:xfrm>
          <a:off x="0" y="0"/>
          <a:ext cx="0" cy="0"/>
          <a:chOff x="0" y="0"/>
          <a:chExt cx="0" cy="0"/>
        </a:xfrm>
      </p:grpSpPr>
      <p:sp>
        <p:nvSpPr>
          <p:cNvPr id="2" name="Title Text"/>
          <p:cNvSpPr>
            <a:spLocks noGrp="1"/>
          </p:cNvSpPr>
          <p:nvPr>
            <p:ph type="title"/>
          </p:nvPr>
        </p:nvSpPr>
        <p:spPr>
          <a:xfrm>
            <a:off x="271614" y="230359"/>
            <a:ext cx="8600825" cy="537595"/>
          </a:xfrm>
          <a:prstGeom prst="rect">
            <a:avLst/>
          </a:prstGeom>
          <a:ln w="12700">
            <a:miter lim="400000"/>
          </a:ln>
          <a:extLst>
            <a:ext uri="{C572A759-6A51-4108-AA02-DFA0A04FC94B}">
              <ma14:wrappingTextBoxFlag xmlns="" xmlns:ma14="http://schemas.microsoft.com/office/mac/drawingml/2011/main" val="1"/>
            </a:ext>
          </a:extLst>
        </p:spPr>
        <p:txBody>
          <a:bodyPr lIns="50794" tIns="50794" rIns="50794" bIns="50794" anchor="b">
            <a:normAutofit/>
          </a:bodyPr>
          <a:lstStyle/>
          <a:p>
            <a:r>
              <a:t>Title Text</a:t>
            </a:r>
          </a:p>
        </p:txBody>
      </p:sp>
      <p:sp>
        <p:nvSpPr>
          <p:cNvPr id="3" name="Body Level One…"/>
          <p:cNvSpPr>
            <a:spLocks noGrp="1"/>
          </p:cNvSpPr>
          <p:nvPr>
            <p:ph type="body" idx="1"/>
          </p:nvPr>
        </p:nvSpPr>
        <p:spPr>
          <a:xfrm>
            <a:off x="482372" y="1608044"/>
            <a:ext cx="7648627" cy="4769047"/>
          </a:xfrm>
          <a:prstGeom prst="rect">
            <a:avLst/>
          </a:prstGeom>
          <a:ln w="12700">
            <a:miter lim="400000"/>
          </a:ln>
          <a:extLst>
            <a:ext uri="{C572A759-6A51-4108-AA02-DFA0A04FC94B}">
              <ma14:wrappingTextBoxFlag xmlns="" xmlns:ma14="http://schemas.microsoft.com/office/mac/drawingml/2011/main" val="1"/>
            </a:ext>
          </a:extLst>
        </p:spPr>
        <p:txBody>
          <a:bodyPr lIns="50794" tIns="50794" rIns="50794" bIns="50794">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a:spLocks noGrp="1"/>
          </p:cNvSpPr>
          <p:nvPr>
            <p:ph type="sldNum" sz="quarter" idx="2"/>
          </p:nvPr>
        </p:nvSpPr>
        <p:spPr>
          <a:xfrm>
            <a:off x="4439328" y="6505331"/>
            <a:ext cx="256469" cy="248646"/>
          </a:xfrm>
          <a:prstGeom prst="rect">
            <a:avLst/>
          </a:prstGeom>
          <a:ln w="12700">
            <a:miter lim="400000"/>
          </a:ln>
        </p:spPr>
        <p:txBody>
          <a:bodyPr wrap="none" lIns="50794" tIns="50794" rIns="50794" bIns="50794">
            <a:spAutoFit/>
          </a:bodyPr>
          <a:lstStyle>
            <a:lvl1pPr algn="ctr">
              <a:defRPr sz="949">
                <a:solidFill>
                  <a:srgbClr val="000000"/>
                </a:solidFill>
                <a:latin typeface="Helvetica Light"/>
                <a:ea typeface="Helvetica Light"/>
                <a:cs typeface="Helvetica Light"/>
                <a:sym typeface="Helvetica Light"/>
              </a:defRPr>
            </a:lvl1pPr>
          </a:lstStyle>
          <a:p>
            <a:pPr defTabSz="308016"/>
            <a:fld id="{86CB4B4D-7CA3-9044-876B-883B54F8677D}" type="slidenum">
              <a:rPr lang="en-GB" smtClean="0"/>
              <a:pPr defTabSz="308016"/>
              <a:t>‹#›</a:t>
            </a:fld>
            <a:endParaRPr lang="en-GB"/>
          </a:p>
        </p:txBody>
      </p:sp>
    </p:spTree>
    <p:extLst>
      <p:ext uri="{BB962C8B-B14F-4D97-AF65-F5344CB8AC3E}">
        <p14:creationId xmlns:p14="http://schemas.microsoft.com/office/powerpoint/2010/main" val="1785876379"/>
      </p:ext>
    </p:extLst>
  </p:cSld>
  <p:clrMap bg1="lt1" tx1="dk1" bg2="lt2" tx2="dk2" accent1="accent1" accent2="accent2" accent3="accent3" accent4="accent4" accent5="accent5" accent6="accent6" hlink="hlink" folHlink="folHlink"/>
  <p:sldLayoutIdLst>
    <p:sldLayoutId id="2147484182" r:id="rId1"/>
    <p:sldLayoutId id="2147484183" r:id="rId2"/>
    <p:sldLayoutId id="2147484184" r:id="rId3"/>
    <p:sldLayoutId id="2147484185" r:id="rId4"/>
    <p:sldLayoutId id="2147484186" r:id="rId5"/>
    <p:sldLayoutId id="2147484187" r:id="rId6"/>
  </p:sldLayoutIdLst>
  <p:transition spd="med"/>
  <p:txStyles>
    <p:titleStyle>
      <a:lvl1pPr marL="0" marR="0" indent="0" algn="l" defTabSz="308016"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1pPr>
      <a:lvl2pPr marL="0" marR="0" indent="120528" algn="l" defTabSz="308016"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2pPr>
      <a:lvl3pPr marL="0" marR="0" indent="241056" algn="l" defTabSz="308016"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3pPr>
      <a:lvl4pPr marL="0" marR="0" indent="361583" algn="l" defTabSz="308016"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4pPr>
      <a:lvl5pPr marL="0" marR="0" indent="482112" algn="l" defTabSz="308016"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5pPr>
      <a:lvl6pPr marL="0" marR="0" indent="602640" algn="l" defTabSz="308016"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6pPr>
      <a:lvl7pPr marL="0" marR="0" indent="723169" algn="l" defTabSz="308016"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7pPr>
      <a:lvl8pPr marL="0" marR="0" indent="843697" algn="l" defTabSz="308016"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8pPr>
      <a:lvl9pPr marL="0" marR="0" indent="964224" algn="l" defTabSz="308016"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9pPr>
    </p:titleStyle>
    <p:bodyStyle>
      <a:lvl1pPr marL="0" marR="0" indent="0" algn="l" defTabSz="308016"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1pPr>
      <a:lvl2pPr marL="0" marR="0" indent="120528" algn="l" defTabSz="308016"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2pPr>
      <a:lvl3pPr marL="0" marR="0" indent="241056" algn="l" defTabSz="308016"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3pPr>
      <a:lvl4pPr marL="0" marR="0" indent="361583" algn="l" defTabSz="308016"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4pPr>
      <a:lvl5pPr marL="0" marR="0" indent="482112" algn="l" defTabSz="308016"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5pPr>
      <a:lvl6pPr marL="0" marR="0" indent="602640" algn="l" defTabSz="308016"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6pPr>
      <a:lvl7pPr marL="0" marR="0" indent="723169" algn="l" defTabSz="308016"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7pPr>
      <a:lvl8pPr marL="0" marR="0" indent="843697" algn="l" defTabSz="308016"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8pPr>
      <a:lvl9pPr marL="0" marR="0" indent="964224" algn="l" defTabSz="308016"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9pPr>
    </p:bodyStyle>
    <p:otherStyle>
      <a:lvl1pPr marL="0" marR="0" indent="0" algn="ctr" defTabSz="308016"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1pPr>
      <a:lvl2pPr marL="0" marR="0" indent="120528" algn="ctr" defTabSz="308016"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2pPr>
      <a:lvl3pPr marL="0" marR="0" indent="241056" algn="ctr" defTabSz="308016"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3pPr>
      <a:lvl4pPr marL="0" marR="0" indent="361583" algn="ctr" defTabSz="308016"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4pPr>
      <a:lvl5pPr marL="0" marR="0" indent="482112" algn="ctr" defTabSz="308016"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5pPr>
      <a:lvl6pPr marL="0" marR="0" indent="602640" algn="ctr" defTabSz="308016"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6pPr>
      <a:lvl7pPr marL="0" marR="0" indent="723169" algn="ctr" defTabSz="308016"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7pPr>
      <a:lvl8pPr marL="0" marR="0" indent="843697" algn="ctr" defTabSz="308016"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8pPr>
      <a:lvl9pPr marL="0" marR="0" indent="964224" algn="ctr" defTabSz="308016"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6"/>
          <a:srcRect/>
          <a:stretch>
            <a:fillRect/>
          </a:stretch>
        </a:blipFill>
        <a:effectLst/>
      </p:bgPr>
    </p:bg>
    <p:spTree>
      <p:nvGrpSpPr>
        <p:cNvPr id="1" name=""/>
        <p:cNvGrpSpPr/>
        <p:nvPr/>
      </p:nvGrpSpPr>
      <p:grpSpPr>
        <a:xfrm>
          <a:off x="0" y="0"/>
          <a:ext cx="0" cy="0"/>
          <a:chOff x="0" y="0"/>
          <a:chExt cx="0" cy="0"/>
        </a:xfrm>
      </p:grpSpPr>
      <p:sp>
        <p:nvSpPr>
          <p:cNvPr id="2" name="Title Text"/>
          <p:cNvSpPr>
            <a:spLocks noGrp="1"/>
          </p:cNvSpPr>
          <p:nvPr>
            <p:ph type="title"/>
          </p:nvPr>
        </p:nvSpPr>
        <p:spPr>
          <a:xfrm>
            <a:off x="271588" y="230358"/>
            <a:ext cx="8600825" cy="537595"/>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b">
            <a:normAutofit/>
          </a:bodyPr>
          <a:lstStyle/>
          <a:p>
            <a:r>
              <a:t>Title Text</a:t>
            </a:r>
          </a:p>
        </p:txBody>
      </p:sp>
      <p:sp>
        <p:nvSpPr>
          <p:cNvPr id="3" name="Body Level One…"/>
          <p:cNvSpPr>
            <a:spLocks noGrp="1"/>
          </p:cNvSpPr>
          <p:nvPr>
            <p:ph type="body" idx="1"/>
          </p:nvPr>
        </p:nvSpPr>
        <p:spPr>
          <a:xfrm>
            <a:off x="482343" y="1608041"/>
            <a:ext cx="7648627" cy="4769047"/>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a:spLocks noGrp="1"/>
          </p:cNvSpPr>
          <p:nvPr>
            <p:ph type="sldNum" sz="quarter" idx="2"/>
          </p:nvPr>
        </p:nvSpPr>
        <p:spPr>
          <a:xfrm>
            <a:off x="4415249" y="6505277"/>
            <a:ext cx="304572" cy="297389"/>
          </a:xfrm>
          <a:prstGeom prst="rect">
            <a:avLst/>
          </a:prstGeom>
          <a:ln w="12700">
            <a:miter lim="400000"/>
          </a:ln>
        </p:spPr>
        <p:txBody>
          <a:bodyPr wrap="none" lIns="50800" tIns="50800" rIns="50800" bIns="50800">
            <a:spAutoFit/>
          </a:bodyPr>
          <a:lstStyle>
            <a:lvl1pPr algn="ctr">
              <a:defRPr sz="1266">
                <a:solidFill>
                  <a:srgbClr val="000000"/>
                </a:solidFill>
                <a:latin typeface="Helvetica Light"/>
                <a:ea typeface="Helvetica Light"/>
                <a:cs typeface="Helvetica Light"/>
                <a:sym typeface="Helvetica Light"/>
              </a:defRPr>
            </a:lvl1pPr>
          </a:lstStyle>
          <a:p>
            <a:fld id="{86CB4B4D-7CA3-9044-876B-883B54F8677D}" type="slidenum">
              <a:t>‹#›</a:t>
            </a:fld>
            <a:endParaRPr/>
          </a:p>
        </p:txBody>
      </p:sp>
    </p:spTree>
    <p:extLst>
      <p:ext uri="{BB962C8B-B14F-4D97-AF65-F5344CB8AC3E}">
        <p14:creationId xmlns:p14="http://schemas.microsoft.com/office/powerpoint/2010/main" val="2500655880"/>
      </p:ext>
    </p:extLst>
  </p:cSld>
  <p:clrMap bg1="lt1" tx1="dk1" bg2="lt2" tx2="dk2" accent1="accent1" accent2="accent2" accent3="accent3" accent4="accent4" accent5="accent5" accent6="accent6" hlink="hlink" folHlink="folHlink"/>
  <p:sldLayoutIdLst>
    <p:sldLayoutId id="2147484189" r:id="rId1"/>
    <p:sldLayoutId id="2147484190" r:id="rId2"/>
    <p:sldLayoutId id="2147484191" r:id="rId3"/>
    <p:sldLayoutId id="2147484192" r:id="rId4"/>
  </p:sldLayoutIdLst>
  <p:transition spd="med"/>
  <p:txStyles>
    <p:titleStyle>
      <a:lvl1pPr marL="0" marR="0" indent="0" algn="l" defTabSz="410751"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1pPr>
      <a:lvl2pPr marL="0" marR="0" indent="160729" algn="l" defTabSz="410751"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2pPr>
      <a:lvl3pPr marL="0" marR="0" indent="321457" algn="l" defTabSz="410751"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3pPr>
      <a:lvl4pPr marL="0" marR="0" indent="482186" algn="l" defTabSz="410751"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4pPr>
      <a:lvl5pPr marL="0" marR="0" indent="642915" algn="l" defTabSz="410751"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5pPr>
      <a:lvl6pPr marL="0" marR="0" indent="803643" algn="l" defTabSz="410751"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6pPr>
      <a:lvl7pPr marL="0" marR="0" indent="964372" algn="l" defTabSz="410751"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7pPr>
      <a:lvl8pPr marL="0" marR="0" indent="1125101" algn="l" defTabSz="410751"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8pPr>
      <a:lvl9pPr marL="0" marR="0" indent="1285829" algn="l" defTabSz="410751"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9pPr>
    </p:titleStyle>
    <p:bodyStyle>
      <a:lvl1pPr marL="0" marR="0" indent="0" algn="l" defTabSz="410751"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1pPr>
      <a:lvl2pPr marL="0" marR="0" indent="160729" algn="l" defTabSz="410751"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2pPr>
      <a:lvl3pPr marL="0" marR="0" indent="321457" algn="l" defTabSz="410751"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3pPr>
      <a:lvl4pPr marL="0" marR="0" indent="482186" algn="l" defTabSz="410751"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4pPr>
      <a:lvl5pPr marL="0" marR="0" indent="642915" algn="l" defTabSz="410751"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5pPr>
      <a:lvl6pPr marL="0" marR="0" indent="803643" algn="l" defTabSz="410751"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6pPr>
      <a:lvl7pPr marL="0" marR="0" indent="964372" algn="l" defTabSz="410751"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7pPr>
      <a:lvl8pPr marL="0" marR="0" indent="1125101" algn="l" defTabSz="410751"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8pPr>
      <a:lvl9pPr marL="0" marR="0" indent="1285829" algn="l" defTabSz="410751"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9pPr>
    </p:bodyStyle>
    <p:otherStyle>
      <a:lvl1pPr marL="0" marR="0" indent="0"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1pPr>
      <a:lvl2pPr marL="0" marR="0" indent="160729"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2pPr>
      <a:lvl3pPr marL="0" marR="0" indent="321457"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3pPr>
      <a:lvl4pPr marL="0" marR="0" indent="482186"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4pPr>
      <a:lvl5pPr marL="0" marR="0" indent="642915"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5pPr>
      <a:lvl6pPr marL="0" marR="0" indent="803643"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6pPr>
      <a:lvl7pPr marL="0" marR="0" indent="964372"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7pPr>
      <a:lvl8pPr marL="0" marR="0" indent="1125101"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8pPr>
      <a:lvl9pPr marL="0" marR="0" indent="1285829"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Body"/>
          <p:cNvSpPr>
            <a:spLocks noGrp="1"/>
          </p:cNvSpPr>
          <p:nvPr>
            <p:ph type="subTitle" sz="quarter" idx="1"/>
          </p:nvPr>
        </p:nvSpPr>
        <p:spPr>
          <a:xfrm>
            <a:off x="329001" y="4843976"/>
            <a:ext cx="7306363" cy="2444607"/>
          </a:xfrm>
          <a:prstGeom prst="rect">
            <a:avLst/>
          </a:prstGeom>
        </p:spPr>
        <p:txBody>
          <a:bodyPr>
            <a:normAutofit/>
          </a:bodyPr>
          <a:lstStyle/>
          <a:p>
            <a:r>
              <a:rPr lang="en-GB" sz="2250" b="1" dirty="0">
                <a:solidFill>
                  <a:schemeClr val="bg1"/>
                </a:solidFill>
              </a:rPr>
              <a:t>Hayley Cameron: Education Safeguarding Manager</a:t>
            </a:r>
          </a:p>
          <a:p>
            <a:r>
              <a:rPr lang="en-GB" sz="2250" b="1" dirty="0">
                <a:solidFill>
                  <a:schemeClr val="bg1"/>
                </a:solidFill>
              </a:rPr>
              <a:t>Gill Bush: Education Lead, MASH</a:t>
            </a:r>
          </a:p>
          <a:p>
            <a:r>
              <a:rPr lang="en-GB" sz="2250" b="1" dirty="0">
                <a:solidFill>
                  <a:schemeClr val="bg1"/>
                </a:solidFill>
              </a:rPr>
              <a:t>Stephen Welding: Esafety Adviser/Prevent Trainer</a:t>
            </a:r>
          </a:p>
          <a:p>
            <a:r>
              <a:rPr lang="en-GB" sz="2250" b="1" dirty="0">
                <a:solidFill>
                  <a:schemeClr val="bg1"/>
                </a:solidFill>
              </a:rPr>
              <a:t>Mick Bradshaw: Outdoor Education Adviser</a:t>
            </a:r>
            <a:endParaRPr sz="2250" b="1" dirty="0">
              <a:solidFill>
                <a:schemeClr val="bg1"/>
              </a:solidFill>
            </a:endParaRPr>
          </a:p>
        </p:txBody>
      </p:sp>
      <p:pic>
        <p:nvPicPr>
          <p:cNvPr id="5" name="Picture 4" descr="A picture containing clipart&#10;&#10;Description automatically generated">
            <a:extLst>
              <a:ext uri="{FF2B5EF4-FFF2-40B4-BE49-F238E27FC236}">
                <a16:creationId xmlns:a16="http://schemas.microsoft.com/office/drawing/2014/main" id="{B0E54057-A92E-4CF9-8230-999E980095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2676803"/>
          </a:xfrm>
          <a:prstGeom prst="rect">
            <a:avLst/>
          </a:prstGeom>
        </p:spPr>
      </p:pic>
      <p:sp>
        <p:nvSpPr>
          <p:cNvPr id="3" name="Title 2">
            <a:extLst>
              <a:ext uri="{FF2B5EF4-FFF2-40B4-BE49-F238E27FC236}">
                <a16:creationId xmlns:a16="http://schemas.microsoft.com/office/drawing/2014/main" id="{0D9FC2AC-AE24-47D9-A9CD-1C5796A19B38}"/>
              </a:ext>
            </a:extLst>
          </p:cNvPr>
          <p:cNvSpPr>
            <a:spLocks noGrp="1"/>
          </p:cNvSpPr>
          <p:nvPr>
            <p:ph type="title"/>
          </p:nvPr>
        </p:nvSpPr>
        <p:spPr>
          <a:xfrm>
            <a:off x="1595945" y="3429000"/>
            <a:ext cx="5952109" cy="506551"/>
          </a:xfrm>
        </p:spPr>
        <p:txBody>
          <a:bodyPr>
            <a:noAutofit/>
          </a:bodyPr>
          <a:lstStyle/>
          <a:p>
            <a:r>
              <a:rPr lang="en-GB" sz="3797" dirty="0"/>
              <a:t>What is a safeguarding file ?</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A089FF8-F805-4525-894E-F2DE2AF8D195}"/>
              </a:ext>
            </a:extLst>
          </p:cNvPr>
          <p:cNvSpPr/>
          <p:nvPr/>
        </p:nvSpPr>
        <p:spPr>
          <a:xfrm>
            <a:off x="102054" y="1433167"/>
            <a:ext cx="8694964" cy="5664628"/>
          </a:xfrm>
          <a:prstGeom prst="rect">
            <a:avLst/>
          </a:prstGeom>
        </p:spPr>
        <p:txBody>
          <a:bodyPr wrap="square">
            <a:spAutoFit/>
          </a:bodyPr>
          <a:lstStyle/>
          <a:p>
            <a:pPr marL="401822" indent="-401822" defTabSz="410751" fontAlgn="auto" hangingPunct="0">
              <a:spcBef>
                <a:spcPts val="0"/>
              </a:spcBef>
              <a:spcAft>
                <a:spcPts val="0"/>
              </a:spcAft>
              <a:buFont typeface="Arial" panose="020B0604020202020204" pitchFamily="34" charset="0"/>
              <a:buChar char="•"/>
              <a:defRPr/>
            </a:pPr>
            <a:r>
              <a:rPr lang="en-GB" sz="2250" b="1" kern="0" dirty="0">
                <a:solidFill>
                  <a:srgbClr val="314764"/>
                </a:solidFill>
                <a:latin typeface="Avenir Heavy"/>
                <a:sym typeface="Avenir Heavy"/>
              </a:rPr>
              <a:t>Is parental consent always needed to share personal information?</a:t>
            </a:r>
          </a:p>
          <a:p>
            <a:pPr marL="401822" indent="-401822" defTabSz="410751" fontAlgn="auto" hangingPunct="0">
              <a:spcBef>
                <a:spcPts val="0"/>
              </a:spcBef>
              <a:spcAft>
                <a:spcPts val="0"/>
              </a:spcAft>
              <a:buFont typeface="Arial" panose="020B0604020202020204" pitchFamily="34" charset="0"/>
              <a:buChar char="•"/>
              <a:defRPr/>
            </a:pPr>
            <a:endParaRPr lang="en-GB" sz="2250" kern="0" dirty="0">
              <a:solidFill>
                <a:srgbClr val="314764"/>
              </a:solidFill>
              <a:latin typeface="Avenir Heavy"/>
              <a:sym typeface="Avenir Heavy"/>
            </a:endParaRPr>
          </a:p>
          <a:p>
            <a:pPr marL="401822" indent="-401822" defTabSz="410751" fontAlgn="auto" hangingPunct="0">
              <a:spcBef>
                <a:spcPts val="0"/>
              </a:spcBef>
              <a:spcAft>
                <a:spcPts val="0"/>
              </a:spcAft>
              <a:buFont typeface="Arial" panose="020B0604020202020204" pitchFamily="34" charset="0"/>
              <a:buChar char="•"/>
              <a:defRPr/>
            </a:pPr>
            <a:r>
              <a:rPr lang="en-GB" sz="2250" b="1" kern="0" dirty="0">
                <a:solidFill>
                  <a:srgbClr val="314764"/>
                </a:solidFill>
                <a:latin typeface="Avenir Heavy"/>
                <a:sym typeface="Avenir Heavy"/>
              </a:rPr>
              <a:t>No – </a:t>
            </a:r>
            <a:r>
              <a:rPr lang="en-GB" sz="2250" kern="0" dirty="0">
                <a:solidFill>
                  <a:srgbClr val="314764"/>
                </a:solidFill>
                <a:latin typeface="Avenir Heavy"/>
                <a:sym typeface="Avenir Heavy"/>
              </a:rPr>
              <a:t>you do not necessarily need consent to share personal information. Wherever possible, you should seek consent and be open and honest with the individual from the outset as to why, what, how and with whom, their information will be shared. You should seek consent where an individual may not expect their information to be passed on. When you gain consent to share information, it must be explicit and freely given. There may be some circumstances where it is not appropriate to seek consent because the individual cannot give consent, or it is not reasonable to obtain consent, or because to gain consent would put a child’s or young person’s safety at risk.</a:t>
            </a:r>
          </a:p>
          <a:p>
            <a:pPr marL="401822" indent="-401822" defTabSz="410751" fontAlgn="auto" hangingPunct="0">
              <a:spcBef>
                <a:spcPts val="0"/>
              </a:spcBef>
              <a:spcAft>
                <a:spcPts val="0"/>
              </a:spcAft>
              <a:buFont typeface="Arial" panose="020B0604020202020204" pitchFamily="34" charset="0"/>
              <a:buChar char="•"/>
              <a:defRPr/>
            </a:pPr>
            <a:endParaRPr lang="en-GB" sz="2250" kern="0" dirty="0">
              <a:solidFill>
                <a:srgbClr val="314764"/>
              </a:solidFill>
              <a:latin typeface="Avenir Heavy"/>
              <a:sym typeface="Avenir Heavy"/>
            </a:endParaRPr>
          </a:p>
          <a:p>
            <a:pPr marL="401822" indent="-401822" defTabSz="410751" fontAlgn="auto" hangingPunct="0">
              <a:spcBef>
                <a:spcPts val="0"/>
              </a:spcBef>
              <a:spcAft>
                <a:spcPts val="0"/>
              </a:spcAft>
              <a:buFont typeface="Arial" panose="020B0604020202020204" pitchFamily="34" charset="0"/>
              <a:buChar char="•"/>
              <a:defRPr/>
            </a:pPr>
            <a:endParaRPr lang="en-GB" sz="2250" kern="0" dirty="0">
              <a:solidFill>
                <a:srgbClr val="314764"/>
              </a:solidFill>
              <a:latin typeface="Avenir Heavy"/>
              <a:sym typeface="Avenir Heavy"/>
            </a:endParaRPr>
          </a:p>
          <a:p>
            <a:pPr marL="401822" indent="-401822" defTabSz="410751" fontAlgn="auto" hangingPunct="0">
              <a:spcBef>
                <a:spcPts val="0"/>
              </a:spcBef>
              <a:spcAft>
                <a:spcPts val="0"/>
              </a:spcAft>
              <a:buFont typeface="Arial" panose="020B0604020202020204" pitchFamily="34" charset="0"/>
              <a:buChar char="•"/>
              <a:defRPr/>
            </a:pPr>
            <a:endParaRPr lang="en-GB" sz="1687" kern="0" dirty="0">
              <a:solidFill>
                <a:srgbClr val="314764"/>
              </a:solidFill>
              <a:latin typeface="Avenir Heavy"/>
              <a:sym typeface="Avenir Heavy"/>
            </a:endParaRPr>
          </a:p>
          <a:p>
            <a:pPr marL="401822" indent="-401822" defTabSz="410751" fontAlgn="auto" hangingPunct="0">
              <a:spcBef>
                <a:spcPts val="0"/>
              </a:spcBef>
              <a:spcAft>
                <a:spcPts val="0"/>
              </a:spcAft>
              <a:buFont typeface="Arial" panose="020B0604020202020204" pitchFamily="34" charset="0"/>
              <a:buChar char="•"/>
              <a:defRPr/>
            </a:pPr>
            <a:endParaRPr lang="en-GB" sz="3023" kern="0" dirty="0">
              <a:solidFill>
                <a:srgbClr val="314764"/>
              </a:solidFill>
              <a:latin typeface="Avenir Heavy"/>
              <a:sym typeface="Avenir Heavy"/>
            </a:endParaRPr>
          </a:p>
        </p:txBody>
      </p:sp>
      <p:sp>
        <p:nvSpPr>
          <p:cNvPr id="3" name="TextBox 2">
            <a:extLst>
              <a:ext uri="{FF2B5EF4-FFF2-40B4-BE49-F238E27FC236}">
                <a16:creationId xmlns:a16="http://schemas.microsoft.com/office/drawing/2014/main" id="{994875E5-E345-49D4-B407-B48EB4177B7F}"/>
              </a:ext>
            </a:extLst>
          </p:cNvPr>
          <p:cNvSpPr txBox="1"/>
          <p:nvPr/>
        </p:nvSpPr>
        <p:spPr>
          <a:xfrm>
            <a:off x="438830" y="131474"/>
            <a:ext cx="6954951" cy="10025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defTabSz="410751" fontAlgn="auto" hangingPunct="0">
              <a:spcBef>
                <a:spcPts val="0"/>
              </a:spcBef>
              <a:spcAft>
                <a:spcPts val="0"/>
              </a:spcAft>
              <a:defRPr/>
            </a:pPr>
            <a:r>
              <a:rPr lang="en-GB" sz="3023" kern="0" dirty="0">
                <a:solidFill>
                  <a:srgbClr val="FFFFFF"/>
                </a:solidFill>
                <a:latin typeface="Avenir Heavy"/>
                <a:cs typeface="+mn-cs"/>
                <a:sym typeface="Avenir Heavy"/>
              </a:rPr>
              <a:t>Safeguarding File Transfers/Sharing Information</a:t>
            </a:r>
          </a:p>
        </p:txBody>
      </p:sp>
    </p:spTree>
    <p:extLst>
      <p:ext uri="{BB962C8B-B14F-4D97-AF65-F5344CB8AC3E}">
        <p14:creationId xmlns:p14="http://schemas.microsoft.com/office/powerpoint/2010/main" val="397836988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 name="Shape 412"/>
          <p:cNvSpPr>
            <a:spLocks noGrp="1"/>
          </p:cNvSpPr>
          <p:nvPr>
            <p:ph type="title" idx="4294967295"/>
          </p:nvPr>
        </p:nvSpPr>
        <p:spPr>
          <a:xfrm>
            <a:off x="459241" y="327050"/>
            <a:ext cx="8684759" cy="292725"/>
          </a:xfrm>
          <a:prstGeom prst="rect">
            <a:avLst/>
          </a:prstGeom>
        </p:spPr>
        <p:txBody>
          <a:bodyPr lIns="0" tIns="0" rIns="0" bIns="0" anchor="b">
            <a:normAutofit fontScale="90000"/>
          </a:bodyPr>
          <a:lstStyle>
            <a:lvl1pPr>
              <a:defRPr sz="4000">
                <a:solidFill>
                  <a:srgbClr val="00A060"/>
                </a:solidFill>
              </a:defRPr>
            </a:lvl1pPr>
          </a:lstStyle>
          <a:p>
            <a:r>
              <a:rPr sz="3600" b="1" dirty="0">
                <a:solidFill>
                  <a:schemeClr val="bg1"/>
                </a:solidFill>
                <a:latin typeface="+mj-lt"/>
                <a:ea typeface="Tahoma" panose="020B0604030504040204" pitchFamily="34" charset="0"/>
                <a:cs typeface="Tahoma" panose="020B0604030504040204" pitchFamily="34" charset="0"/>
              </a:rPr>
              <a:t>Record retention and storage</a:t>
            </a:r>
          </a:p>
        </p:txBody>
      </p:sp>
      <p:sp>
        <p:nvSpPr>
          <p:cNvPr id="413" name="Shape 413"/>
          <p:cNvSpPr>
            <a:spLocks noGrp="1"/>
          </p:cNvSpPr>
          <p:nvPr>
            <p:ph type="body" idx="4294967295"/>
          </p:nvPr>
        </p:nvSpPr>
        <p:spPr>
          <a:xfrm>
            <a:off x="622526" y="1755800"/>
            <a:ext cx="8521474" cy="3384352"/>
          </a:xfrm>
          <a:prstGeom prst="rect">
            <a:avLst/>
          </a:prstGeom>
        </p:spPr>
        <p:txBody>
          <a:bodyPr lIns="0" tIns="0" rIns="0" bIns="0">
            <a:noAutofit/>
          </a:bodyPr>
          <a:lstStyle/>
          <a:p>
            <a:pPr marL="321457" indent="-321457" defTabSz="629257">
              <a:spcBef>
                <a:spcPts val="300"/>
              </a:spcBef>
              <a:buClr>
                <a:srgbClr val="B41E69"/>
              </a:buClr>
              <a:buFont typeface="Arial" panose="020B0604020202020204" pitchFamily="34" charset="0"/>
              <a:buChar char="•"/>
              <a:defRPr sz="2232"/>
            </a:pPr>
            <a:r>
              <a:rPr sz="2400" dirty="0">
                <a:latin typeface="Tahoma" panose="020B0604030504040204" pitchFamily="34" charset="0"/>
                <a:ea typeface="Tahoma" panose="020B0604030504040204" pitchFamily="34" charset="0"/>
                <a:cs typeface="Tahoma" panose="020B0604030504040204" pitchFamily="34" charset="0"/>
              </a:rPr>
              <a:t>Kept by the last school until the </a:t>
            </a:r>
            <a:r>
              <a:rPr lang="en-GB" sz="2400" dirty="0">
                <a:latin typeface="Tahoma" panose="020B0604030504040204" pitchFamily="34" charset="0"/>
                <a:ea typeface="Tahoma" panose="020B0604030504040204" pitchFamily="34" charset="0"/>
                <a:cs typeface="Tahoma" panose="020B0604030504040204" pitchFamily="34" charset="0"/>
              </a:rPr>
              <a:t>end of the year of the child’s 25</a:t>
            </a:r>
            <a:r>
              <a:rPr lang="en-GB" sz="2400" baseline="30000" dirty="0">
                <a:latin typeface="Tahoma" panose="020B0604030504040204" pitchFamily="34" charset="0"/>
                <a:ea typeface="Tahoma" panose="020B0604030504040204" pitchFamily="34" charset="0"/>
                <a:cs typeface="Tahoma" panose="020B0604030504040204" pitchFamily="34" charset="0"/>
              </a:rPr>
              <a:t>th</a:t>
            </a:r>
            <a:r>
              <a:rPr lang="en-GB" sz="2400" dirty="0">
                <a:latin typeface="Tahoma" panose="020B0604030504040204" pitchFamily="34" charset="0"/>
                <a:ea typeface="Tahoma" panose="020B0604030504040204" pitchFamily="34" charset="0"/>
                <a:cs typeface="Tahoma" panose="020B0604030504040204" pitchFamily="34" charset="0"/>
              </a:rPr>
              <a:t> birthday.</a:t>
            </a:r>
            <a:endParaRPr sz="2400" dirty="0">
              <a:latin typeface="Tahoma" panose="020B0604030504040204" pitchFamily="34" charset="0"/>
              <a:ea typeface="Tahoma" panose="020B0604030504040204" pitchFamily="34" charset="0"/>
              <a:cs typeface="Tahoma" panose="020B0604030504040204" pitchFamily="34" charset="0"/>
            </a:endParaRPr>
          </a:p>
          <a:p>
            <a:pPr marL="321457" indent="-321457" defTabSz="629257">
              <a:spcBef>
                <a:spcPts val="400"/>
              </a:spcBef>
              <a:buClr>
                <a:srgbClr val="B41E69"/>
              </a:buClr>
              <a:buFont typeface="Arial" panose="020B0604020202020204" pitchFamily="34" charset="0"/>
              <a:buChar char="•"/>
              <a:defRPr sz="2232"/>
            </a:pPr>
            <a:endParaRPr sz="2400" dirty="0">
              <a:latin typeface="Tahoma" panose="020B0604030504040204" pitchFamily="34" charset="0"/>
              <a:ea typeface="Tahoma" panose="020B0604030504040204" pitchFamily="34" charset="0"/>
              <a:cs typeface="Tahoma" panose="020B0604030504040204" pitchFamily="34" charset="0"/>
            </a:endParaRPr>
          </a:p>
          <a:p>
            <a:pPr marL="321457" indent="-321457" defTabSz="629257">
              <a:spcBef>
                <a:spcPts val="300"/>
              </a:spcBef>
              <a:buClr>
                <a:srgbClr val="B41E69"/>
              </a:buClr>
              <a:buFont typeface="Arial" panose="020B0604020202020204" pitchFamily="34" charset="0"/>
              <a:buChar char="•"/>
              <a:defRPr sz="2232"/>
            </a:pPr>
            <a:r>
              <a:rPr sz="2400" dirty="0">
                <a:latin typeface="Tahoma" panose="020B0604030504040204" pitchFamily="34" charset="0"/>
                <a:ea typeface="Tahoma" panose="020B0604030504040204" pitchFamily="34" charset="0"/>
                <a:cs typeface="Tahoma" panose="020B0604030504040204" pitchFamily="34" charset="0"/>
              </a:rPr>
              <a:t>Separate from the main pupil file, in a locked cabinet</a:t>
            </a:r>
          </a:p>
          <a:p>
            <a:pPr marL="321457" indent="-321457" defTabSz="629257">
              <a:spcBef>
                <a:spcPts val="400"/>
              </a:spcBef>
              <a:buClr>
                <a:srgbClr val="B41E69"/>
              </a:buClr>
              <a:buFont typeface="Arial" panose="020B0604020202020204" pitchFamily="34" charset="0"/>
              <a:buChar char="•"/>
              <a:defRPr sz="2232"/>
            </a:pPr>
            <a:endParaRPr sz="2400" dirty="0">
              <a:latin typeface="Tahoma" panose="020B0604030504040204" pitchFamily="34" charset="0"/>
              <a:ea typeface="Tahoma" panose="020B0604030504040204" pitchFamily="34" charset="0"/>
              <a:cs typeface="Tahoma" panose="020B0604030504040204" pitchFamily="34" charset="0"/>
            </a:endParaRPr>
          </a:p>
          <a:p>
            <a:pPr marL="321457" indent="-321457" defTabSz="629257">
              <a:spcBef>
                <a:spcPts val="300"/>
              </a:spcBef>
              <a:buClr>
                <a:srgbClr val="B41E69"/>
              </a:buClr>
              <a:buFont typeface="Arial" panose="020B0604020202020204" pitchFamily="34" charset="0"/>
              <a:buChar char="•"/>
              <a:defRPr sz="2232"/>
            </a:pPr>
            <a:r>
              <a:rPr sz="2400" dirty="0">
                <a:latin typeface="Tahoma" panose="020B0604030504040204" pitchFamily="34" charset="0"/>
                <a:ea typeface="Tahoma" panose="020B0604030504040204" pitchFamily="34" charset="0"/>
                <a:cs typeface="Tahoma" panose="020B0604030504040204" pitchFamily="34" charset="0"/>
              </a:rPr>
              <a:t>Tracer card</a:t>
            </a:r>
            <a:r>
              <a:rPr lang="en-GB" sz="2400" dirty="0">
                <a:latin typeface="Tahoma" panose="020B0604030504040204" pitchFamily="34" charset="0"/>
                <a:ea typeface="Tahoma" panose="020B0604030504040204" pitchFamily="34" charset="0"/>
                <a:cs typeface="Tahoma" panose="020B0604030504040204" pitchFamily="34" charset="0"/>
              </a:rPr>
              <a:t>/flag</a:t>
            </a:r>
            <a:r>
              <a:rPr sz="2400" dirty="0">
                <a:latin typeface="Tahoma" panose="020B0604030504040204" pitchFamily="34" charset="0"/>
                <a:ea typeface="Tahoma" panose="020B0604030504040204" pitchFamily="34" charset="0"/>
                <a:cs typeface="Tahoma" panose="020B0604030504040204" pitchFamily="34" charset="0"/>
              </a:rPr>
              <a:t> in main school file</a:t>
            </a:r>
          </a:p>
          <a:p>
            <a:pPr marL="321457" indent="-321457" defTabSz="629257">
              <a:spcBef>
                <a:spcPts val="400"/>
              </a:spcBef>
              <a:buClr>
                <a:srgbClr val="B41E69"/>
              </a:buClr>
              <a:buFont typeface="Arial" panose="020B0604020202020204" pitchFamily="34" charset="0"/>
              <a:buChar char="•"/>
              <a:defRPr sz="2232"/>
            </a:pPr>
            <a:endParaRPr sz="2400" dirty="0">
              <a:latin typeface="Tahoma" panose="020B0604030504040204" pitchFamily="34" charset="0"/>
              <a:ea typeface="Tahoma" panose="020B0604030504040204" pitchFamily="34" charset="0"/>
              <a:cs typeface="Tahoma" panose="020B0604030504040204" pitchFamily="34" charset="0"/>
            </a:endParaRPr>
          </a:p>
          <a:p>
            <a:pPr marL="321457" indent="-321457" defTabSz="629257">
              <a:spcBef>
                <a:spcPts val="300"/>
              </a:spcBef>
              <a:buClr>
                <a:srgbClr val="B41E69"/>
              </a:buClr>
              <a:buFont typeface="Arial" panose="020B0604020202020204" pitchFamily="34" charset="0"/>
              <a:buChar char="•"/>
              <a:defRPr sz="2232"/>
            </a:pPr>
            <a:r>
              <a:rPr lang="en-GB" sz="2400" dirty="0">
                <a:latin typeface="Tahoma" panose="020B0604030504040204" pitchFamily="34" charset="0"/>
                <a:ea typeface="Tahoma" panose="020B0604030504040204" pitchFamily="34" charset="0"/>
                <a:cs typeface="Tahoma" panose="020B0604030504040204" pitchFamily="34" charset="0"/>
              </a:rPr>
              <a:t>Safeguarding Files</a:t>
            </a:r>
            <a:r>
              <a:rPr sz="2400" dirty="0">
                <a:latin typeface="Tahoma" panose="020B0604030504040204" pitchFamily="34" charset="0"/>
                <a:ea typeface="Tahoma" panose="020B0604030504040204" pitchFamily="34" charset="0"/>
                <a:cs typeface="Tahoma" panose="020B0604030504040204" pitchFamily="34" charset="0"/>
              </a:rPr>
              <a:t> exempt from open access</a:t>
            </a:r>
          </a:p>
        </p:txBody>
      </p:sp>
      <p:pic>
        <p:nvPicPr>
          <p:cNvPr id="4" name="Picture 2" descr="C:\Documents and Settings\lynnerigg\Local Settings\Temporary Internet Files\Content.IE5\3UB25IX8\hand_taking_notes[1].gif"/>
          <p:cNvPicPr>
            <a:picLocks noChangeAspect="1" noChangeArrowheads="1"/>
          </p:cNvPicPr>
          <p:nvPr/>
        </p:nvPicPr>
        <p:blipFill>
          <a:blip r:embed="rId2" cstate="print"/>
          <a:srcRect/>
          <a:stretch>
            <a:fillRect/>
          </a:stretch>
        </p:blipFill>
        <p:spPr bwMode="auto">
          <a:xfrm>
            <a:off x="7455492" y="5270148"/>
            <a:ext cx="1472183" cy="1506091"/>
          </a:xfrm>
          <a:prstGeom prst="rect">
            <a:avLst/>
          </a:prstGeom>
          <a:noFill/>
        </p:spPr>
      </p:pic>
    </p:spTree>
    <p:extLst>
      <p:ext uri="{BB962C8B-B14F-4D97-AF65-F5344CB8AC3E}">
        <p14:creationId xmlns:p14="http://schemas.microsoft.com/office/powerpoint/2010/main" val="1987599333"/>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Body"/>
          <p:cNvSpPr>
            <a:spLocks noGrp="1"/>
          </p:cNvSpPr>
          <p:nvPr>
            <p:ph type="subTitle" sz="quarter" idx="1"/>
          </p:nvPr>
        </p:nvSpPr>
        <p:spPr>
          <a:xfrm>
            <a:off x="329001" y="4843976"/>
            <a:ext cx="7306363" cy="2444607"/>
          </a:xfrm>
          <a:prstGeom prst="rect">
            <a:avLst/>
          </a:prstGeom>
        </p:spPr>
        <p:txBody>
          <a:bodyPr>
            <a:normAutofit/>
          </a:bodyPr>
          <a:lstStyle/>
          <a:p>
            <a:r>
              <a:rPr lang="en-GB" sz="2250" b="1" dirty="0">
                <a:solidFill>
                  <a:schemeClr val="bg1"/>
                </a:solidFill>
              </a:rPr>
              <a:t>Hayley Cameron: Education Safeguarding Manager</a:t>
            </a:r>
          </a:p>
          <a:p>
            <a:r>
              <a:rPr lang="en-GB" sz="2250" b="1" dirty="0">
                <a:solidFill>
                  <a:schemeClr val="bg1"/>
                </a:solidFill>
              </a:rPr>
              <a:t>Gill Bush: Education Lead, MASH</a:t>
            </a:r>
          </a:p>
          <a:p>
            <a:r>
              <a:rPr lang="en-GB" sz="2250" b="1" dirty="0">
                <a:solidFill>
                  <a:schemeClr val="bg1"/>
                </a:solidFill>
              </a:rPr>
              <a:t>Stephen Welding: </a:t>
            </a:r>
            <a:r>
              <a:rPr lang="en-GB" sz="2250" b="1" dirty="0" err="1">
                <a:solidFill>
                  <a:schemeClr val="bg1"/>
                </a:solidFill>
              </a:rPr>
              <a:t>Esafety</a:t>
            </a:r>
            <a:r>
              <a:rPr lang="en-GB" sz="2250" b="1" dirty="0">
                <a:solidFill>
                  <a:schemeClr val="bg1"/>
                </a:solidFill>
              </a:rPr>
              <a:t> Adviser/Prevent Trainer</a:t>
            </a:r>
          </a:p>
          <a:p>
            <a:r>
              <a:rPr lang="en-GB" sz="2250" b="1" dirty="0">
                <a:solidFill>
                  <a:schemeClr val="bg1"/>
                </a:solidFill>
              </a:rPr>
              <a:t>Mick Bradshaw: Outdoor Education Adviser</a:t>
            </a:r>
            <a:endParaRPr sz="2250" b="1" dirty="0">
              <a:solidFill>
                <a:schemeClr val="bg1"/>
              </a:solidFill>
            </a:endParaRPr>
          </a:p>
        </p:txBody>
      </p:sp>
      <p:pic>
        <p:nvPicPr>
          <p:cNvPr id="5" name="Picture 4" descr="A picture containing clipart&#10;&#10;Description automatically generated">
            <a:extLst>
              <a:ext uri="{FF2B5EF4-FFF2-40B4-BE49-F238E27FC236}">
                <a16:creationId xmlns:a16="http://schemas.microsoft.com/office/drawing/2014/main" id="{B0E54057-A92E-4CF9-8230-999E980095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2676803"/>
          </a:xfrm>
          <a:prstGeom prst="rect">
            <a:avLst/>
          </a:prstGeom>
        </p:spPr>
      </p:pic>
      <p:pic>
        <p:nvPicPr>
          <p:cNvPr id="2" name="Picture 1">
            <a:extLst>
              <a:ext uri="{FF2B5EF4-FFF2-40B4-BE49-F238E27FC236}">
                <a16:creationId xmlns:a16="http://schemas.microsoft.com/office/drawing/2014/main" id="{F4939606-70A1-49A4-8A77-AF0B5DEAB48C}"/>
              </a:ext>
            </a:extLst>
          </p:cNvPr>
          <p:cNvPicPr>
            <a:picLocks noChangeAspect="1"/>
          </p:cNvPicPr>
          <p:nvPr/>
        </p:nvPicPr>
        <p:blipFill>
          <a:blip r:embed="rId4"/>
          <a:stretch>
            <a:fillRect/>
          </a:stretch>
        </p:blipFill>
        <p:spPr>
          <a:xfrm>
            <a:off x="2563718" y="2676802"/>
            <a:ext cx="4016564" cy="2068689"/>
          </a:xfrm>
          <a:prstGeom prst="rect">
            <a:avLst/>
          </a:prstGeom>
        </p:spPr>
      </p:pic>
    </p:spTree>
    <p:extLst>
      <p:ext uri="{BB962C8B-B14F-4D97-AF65-F5344CB8AC3E}">
        <p14:creationId xmlns:p14="http://schemas.microsoft.com/office/powerpoint/2010/main" val="2914933254"/>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37AFB-3C8C-42C7-9E00-2C85CC702B41}"/>
              </a:ext>
            </a:extLst>
          </p:cNvPr>
          <p:cNvSpPr>
            <a:spLocks noGrp="1"/>
          </p:cNvSpPr>
          <p:nvPr>
            <p:ph type="title"/>
          </p:nvPr>
        </p:nvSpPr>
        <p:spPr/>
        <p:txBody>
          <a:bodyPr>
            <a:normAutofit fontScale="90000"/>
          </a:bodyPr>
          <a:lstStyle/>
          <a:p>
            <a:r>
              <a:rPr lang="en-GB" dirty="0"/>
              <a:t>What is a safeguarding file ?</a:t>
            </a:r>
          </a:p>
        </p:txBody>
      </p:sp>
      <p:sp>
        <p:nvSpPr>
          <p:cNvPr id="3" name="Text Placeholder 2">
            <a:extLst>
              <a:ext uri="{FF2B5EF4-FFF2-40B4-BE49-F238E27FC236}">
                <a16:creationId xmlns:a16="http://schemas.microsoft.com/office/drawing/2014/main" id="{C1BCED84-DA99-48A5-87C6-2F0D56C9283B}"/>
              </a:ext>
            </a:extLst>
          </p:cNvPr>
          <p:cNvSpPr>
            <a:spLocks noGrp="1"/>
          </p:cNvSpPr>
          <p:nvPr>
            <p:ph type="body" idx="1"/>
          </p:nvPr>
        </p:nvSpPr>
        <p:spPr>
          <a:xfrm>
            <a:off x="390498" y="1608041"/>
            <a:ext cx="7648627" cy="4769047"/>
          </a:xfrm>
        </p:spPr>
        <p:txBody>
          <a:bodyPr/>
          <a:lstStyle/>
          <a:p>
            <a:r>
              <a:rPr lang="en-GB" sz="2800" dirty="0"/>
              <a:t>It’s a record of anything that anyone in your school may feel could be a concern of a safeguarding nature, no matter how minor this may be. This is sometimes referred to as a Child Protection File.</a:t>
            </a:r>
          </a:p>
          <a:p>
            <a:endParaRPr lang="en-GB" dirty="0"/>
          </a:p>
        </p:txBody>
      </p:sp>
      <p:pic>
        <p:nvPicPr>
          <p:cNvPr id="5" name="Picture 4">
            <a:extLst>
              <a:ext uri="{FF2B5EF4-FFF2-40B4-BE49-F238E27FC236}">
                <a16:creationId xmlns:a16="http://schemas.microsoft.com/office/drawing/2014/main" id="{50157ED4-B103-4A92-AF01-5A8DF5AB5472}"/>
              </a:ext>
            </a:extLst>
          </p:cNvPr>
          <p:cNvPicPr>
            <a:picLocks noChangeAspect="1"/>
          </p:cNvPicPr>
          <p:nvPr/>
        </p:nvPicPr>
        <p:blipFill>
          <a:blip r:embed="rId2"/>
          <a:stretch>
            <a:fillRect/>
          </a:stretch>
        </p:blipFill>
        <p:spPr>
          <a:xfrm>
            <a:off x="1928812" y="3586847"/>
            <a:ext cx="5286375" cy="3040795"/>
          </a:xfrm>
          <a:prstGeom prst="rect">
            <a:avLst/>
          </a:prstGeom>
        </p:spPr>
      </p:pic>
    </p:spTree>
    <p:extLst>
      <p:ext uri="{BB962C8B-B14F-4D97-AF65-F5344CB8AC3E}">
        <p14:creationId xmlns:p14="http://schemas.microsoft.com/office/powerpoint/2010/main" val="2291463674"/>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930C1-4F57-4594-B5C9-6DB3EDD6B7C1}"/>
              </a:ext>
            </a:extLst>
          </p:cNvPr>
          <p:cNvSpPr>
            <a:spLocks noGrp="1"/>
          </p:cNvSpPr>
          <p:nvPr>
            <p:ph type="title"/>
          </p:nvPr>
        </p:nvSpPr>
        <p:spPr>
          <a:xfrm>
            <a:off x="271587" y="697083"/>
            <a:ext cx="8600825" cy="537595"/>
          </a:xfrm>
        </p:spPr>
        <p:txBody>
          <a:bodyPr>
            <a:normAutofit fontScale="90000"/>
          </a:bodyPr>
          <a:lstStyle/>
          <a:p>
            <a:r>
              <a:rPr lang="en-GB" dirty="0"/>
              <a:t>Why have a safeguarding record</a:t>
            </a:r>
            <a:br>
              <a:rPr lang="en-GB" dirty="0"/>
            </a:br>
            <a:endParaRPr lang="en-GB" dirty="0"/>
          </a:p>
        </p:txBody>
      </p:sp>
      <p:sp>
        <p:nvSpPr>
          <p:cNvPr id="3" name="Text Placeholder 2">
            <a:extLst>
              <a:ext uri="{FF2B5EF4-FFF2-40B4-BE49-F238E27FC236}">
                <a16:creationId xmlns:a16="http://schemas.microsoft.com/office/drawing/2014/main" id="{67F17729-31BC-4774-B37E-23B6683EBEB2}"/>
              </a:ext>
            </a:extLst>
          </p:cNvPr>
          <p:cNvSpPr>
            <a:spLocks noGrp="1"/>
          </p:cNvSpPr>
          <p:nvPr>
            <p:ph type="body" idx="1"/>
          </p:nvPr>
        </p:nvSpPr>
        <p:spPr>
          <a:xfrm>
            <a:off x="482343" y="1608041"/>
            <a:ext cx="8033007" cy="4769047"/>
          </a:xfrm>
        </p:spPr>
        <p:txBody>
          <a:bodyPr/>
          <a:lstStyle/>
          <a:p>
            <a:endParaRPr lang="en-GB" dirty="0"/>
          </a:p>
          <a:p>
            <a:r>
              <a:rPr lang="en-GB" sz="2400" dirty="0"/>
              <a:t>Safeguarding information and concerns are sensitive and confidential. Storing all these in one place helps with the security, but also if kept properly, can be used to assist DSLs in the overall safeguarding of the child.</a:t>
            </a:r>
          </a:p>
          <a:p>
            <a:r>
              <a:rPr lang="en-GB" sz="2400" dirty="0"/>
              <a:t>A good detailed chronological record can assist with monitoring and decision making on next steps, often taking into account the history can tip concerns into a referral. It is also easier to refer to when attending case conferences, meetings and replying to welfare checks. If a setting has a robust system in place for noting the concern, then the monitoring should follow on quite easily.</a:t>
            </a:r>
          </a:p>
        </p:txBody>
      </p:sp>
    </p:spTree>
    <p:extLst>
      <p:ext uri="{BB962C8B-B14F-4D97-AF65-F5344CB8AC3E}">
        <p14:creationId xmlns:p14="http://schemas.microsoft.com/office/powerpoint/2010/main" val="3285544147"/>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1A2AC-F8DF-4458-A32A-2379AE209A7F}"/>
              </a:ext>
            </a:extLst>
          </p:cNvPr>
          <p:cNvSpPr>
            <a:spLocks noGrp="1"/>
          </p:cNvSpPr>
          <p:nvPr>
            <p:ph type="title"/>
          </p:nvPr>
        </p:nvSpPr>
        <p:spPr>
          <a:xfrm>
            <a:off x="338263" y="668508"/>
            <a:ext cx="8600825" cy="537595"/>
          </a:xfrm>
        </p:spPr>
        <p:txBody>
          <a:bodyPr>
            <a:normAutofit fontScale="90000"/>
          </a:bodyPr>
          <a:lstStyle/>
          <a:p>
            <a:r>
              <a:rPr lang="en-GB" dirty="0"/>
              <a:t>Reasons to open a file</a:t>
            </a:r>
            <a:br>
              <a:rPr lang="en-GB" dirty="0"/>
            </a:br>
            <a:endParaRPr lang="en-GB" dirty="0"/>
          </a:p>
        </p:txBody>
      </p:sp>
      <p:sp>
        <p:nvSpPr>
          <p:cNvPr id="3" name="Text Placeholder 2">
            <a:extLst>
              <a:ext uri="{FF2B5EF4-FFF2-40B4-BE49-F238E27FC236}">
                <a16:creationId xmlns:a16="http://schemas.microsoft.com/office/drawing/2014/main" id="{D4E6D56D-0F7D-492A-A2F5-12AE30B5837D}"/>
              </a:ext>
            </a:extLst>
          </p:cNvPr>
          <p:cNvSpPr>
            <a:spLocks noGrp="1"/>
          </p:cNvSpPr>
          <p:nvPr>
            <p:ph type="body" idx="1"/>
          </p:nvPr>
        </p:nvSpPr>
        <p:spPr>
          <a:xfrm>
            <a:off x="482343" y="1608041"/>
            <a:ext cx="8456745" cy="4769047"/>
          </a:xfrm>
        </p:spPr>
        <p:txBody>
          <a:bodyPr/>
          <a:lstStyle/>
          <a:p>
            <a:endParaRPr lang="en-GB" dirty="0"/>
          </a:p>
          <a:p>
            <a:r>
              <a:rPr lang="en-GB" sz="2000" dirty="0"/>
              <a:t>Remember as a DSL you will have many discussions with many people of a safeguarding nature and not always your staff in your setting. It is important that any information you are given is recorded accurately. An example of this would be a MASH check. Unlike Education settings, social care don’t automatically share on to a new local authority the information they hold on that family when they move Borough, especially if its not an open case. Any new school would not be able to call their social care and enquire about the history, so often the safeguarding file will hold this. </a:t>
            </a:r>
          </a:p>
          <a:p>
            <a:r>
              <a:rPr lang="en-GB" sz="2000" dirty="0"/>
              <a:t>When a Mash check is completed or an Operation Encompass alert is sent to school, this needs recording in a safeguarding file, and if one does not exist it needs creating. School Nursing and CAMHS often share information relevant for a safeguarding file. This will all then travel with the journey of the child, with each setting adding their concerns and any new information to make a clear chronology for the journey of the child.</a:t>
            </a:r>
          </a:p>
        </p:txBody>
      </p:sp>
    </p:spTree>
    <p:extLst>
      <p:ext uri="{BB962C8B-B14F-4D97-AF65-F5344CB8AC3E}">
        <p14:creationId xmlns:p14="http://schemas.microsoft.com/office/powerpoint/2010/main" val="4138071533"/>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882AA-8F1D-4848-8B72-FA9D213D1C5D}"/>
              </a:ext>
            </a:extLst>
          </p:cNvPr>
          <p:cNvSpPr>
            <a:spLocks noGrp="1"/>
          </p:cNvSpPr>
          <p:nvPr>
            <p:ph type="title"/>
          </p:nvPr>
        </p:nvSpPr>
        <p:spPr/>
        <p:txBody>
          <a:bodyPr>
            <a:normAutofit fontScale="90000"/>
          </a:bodyPr>
          <a:lstStyle/>
          <a:p>
            <a:r>
              <a:rPr lang="en-GB" dirty="0"/>
              <a:t>Reasons to open a file</a:t>
            </a:r>
          </a:p>
        </p:txBody>
      </p:sp>
      <p:sp>
        <p:nvSpPr>
          <p:cNvPr id="3" name="Text Placeholder 2">
            <a:extLst>
              <a:ext uri="{FF2B5EF4-FFF2-40B4-BE49-F238E27FC236}">
                <a16:creationId xmlns:a16="http://schemas.microsoft.com/office/drawing/2014/main" id="{0616128D-D789-400A-A1EB-25B43BD9D377}"/>
              </a:ext>
            </a:extLst>
          </p:cNvPr>
          <p:cNvSpPr>
            <a:spLocks noGrp="1"/>
          </p:cNvSpPr>
          <p:nvPr>
            <p:ph type="body" idx="1"/>
          </p:nvPr>
        </p:nvSpPr>
        <p:spPr>
          <a:xfrm>
            <a:off x="482343" y="1608041"/>
            <a:ext cx="8137782" cy="4769047"/>
          </a:xfrm>
        </p:spPr>
        <p:txBody>
          <a:bodyPr>
            <a:normAutofit/>
          </a:bodyPr>
          <a:lstStyle/>
          <a:p>
            <a:r>
              <a:rPr lang="en-GB" sz="2400" dirty="0"/>
              <a:t>If something you see or someone tells you something of a safeguarding nature that prompts you to take some action, for example it maybe just having a discussion with a child or parent for clarity or a member of staff , then this needs recording and no better place than the safeguarding file. Creating a file is not a bad thing, you can always show your decision and actions to counter balance a low level concern. Remember that safeguarding is very fluid and dynamic and can both escalate and de-escalate very quickly as circumstances change. A concern raised at your setting of a low level, with very limited action could become very relevant later.</a:t>
            </a:r>
          </a:p>
        </p:txBody>
      </p:sp>
    </p:spTree>
    <p:extLst>
      <p:ext uri="{BB962C8B-B14F-4D97-AF65-F5344CB8AC3E}">
        <p14:creationId xmlns:p14="http://schemas.microsoft.com/office/powerpoint/2010/main" val="3525428295"/>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32724-6163-4C1B-89D0-02A894420869}"/>
              </a:ext>
            </a:extLst>
          </p:cNvPr>
          <p:cNvSpPr>
            <a:spLocks noGrp="1"/>
          </p:cNvSpPr>
          <p:nvPr>
            <p:ph type="title"/>
          </p:nvPr>
        </p:nvSpPr>
        <p:spPr>
          <a:xfrm>
            <a:off x="271587" y="706608"/>
            <a:ext cx="8600825" cy="537595"/>
          </a:xfrm>
        </p:spPr>
        <p:txBody>
          <a:bodyPr>
            <a:normAutofit fontScale="90000"/>
          </a:bodyPr>
          <a:lstStyle/>
          <a:p>
            <a:r>
              <a:rPr lang="en-GB" dirty="0"/>
              <a:t>What do we record</a:t>
            </a:r>
            <a:br>
              <a:rPr lang="en-GB" dirty="0"/>
            </a:br>
            <a:endParaRPr lang="en-GB" dirty="0"/>
          </a:p>
        </p:txBody>
      </p:sp>
      <p:sp>
        <p:nvSpPr>
          <p:cNvPr id="3" name="Text Placeholder 2">
            <a:extLst>
              <a:ext uri="{FF2B5EF4-FFF2-40B4-BE49-F238E27FC236}">
                <a16:creationId xmlns:a16="http://schemas.microsoft.com/office/drawing/2014/main" id="{FD1BC886-9D70-446E-A0F5-9BBE145DE98B}"/>
              </a:ext>
            </a:extLst>
          </p:cNvPr>
          <p:cNvSpPr>
            <a:spLocks noGrp="1"/>
          </p:cNvSpPr>
          <p:nvPr>
            <p:ph type="body" idx="1"/>
          </p:nvPr>
        </p:nvSpPr>
        <p:spPr>
          <a:xfrm>
            <a:off x="339468" y="1382345"/>
            <a:ext cx="8532944" cy="4769047"/>
          </a:xfrm>
        </p:spPr>
        <p:txBody>
          <a:bodyPr>
            <a:normAutofit lnSpcReduction="10000"/>
          </a:bodyPr>
          <a:lstStyle/>
          <a:p>
            <a:endParaRPr lang="en-GB" dirty="0"/>
          </a:p>
          <a:p>
            <a:r>
              <a:rPr lang="en-GB" sz="2000" dirty="0"/>
              <a:t>It is imperative that the record keeping is factual and proportionate with enough detail, so that when someone else is required to read it, either at your setting or another, that it makes sense. It is also important that the concern is balanced with a note of the action taken, no matter how low level this may be.</a:t>
            </a:r>
          </a:p>
          <a:p>
            <a:endParaRPr lang="en-GB" sz="2000" dirty="0"/>
          </a:p>
          <a:p>
            <a:r>
              <a:rPr lang="en-GB" sz="2000" dirty="0"/>
              <a:t>When dealing with a concern and making an entry, there are two questions we should be asking.</a:t>
            </a:r>
          </a:p>
          <a:p>
            <a:endParaRPr lang="en-GB" sz="2000" dirty="0"/>
          </a:p>
          <a:p>
            <a:pPr marL="342900" indent="-342900">
              <a:buFont typeface="Arial" panose="020B0604020202020204" pitchFamily="34" charset="0"/>
              <a:buChar char="•"/>
            </a:pPr>
            <a:r>
              <a:rPr lang="en-GB" sz="2000" dirty="0"/>
              <a:t>On its own merit, what action is required on this concern?</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Taking into account any history, what action is required ?</a:t>
            </a:r>
          </a:p>
          <a:p>
            <a:endParaRPr lang="en-GB" sz="2000" dirty="0"/>
          </a:p>
          <a:p>
            <a:r>
              <a:rPr lang="en-GB" sz="2000" dirty="0"/>
              <a:t>Remember in the vast majority of cases there will always be an action for every concern, but it may just simply be a conversation with a child or parent or colleague or monitoring or signposting.</a:t>
            </a:r>
          </a:p>
        </p:txBody>
      </p:sp>
    </p:spTree>
    <p:extLst>
      <p:ext uri="{BB962C8B-B14F-4D97-AF65-F5344CB8AC3E}">
        <p14:creationId xmlns:p14="http://schemas.microsoft.com/office/powerpoint/2010/main" val="1314205894"/>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B5EB2-B176-498E-8AA5-C804AFCB9183}"/>
              </a:ext>
            </a:extLst>
          </p:cNvPr>
          <p:cNvSpPr>
            <a:spLocks noGrp="1"/>
          </p:cNvSpPr>
          <p:nvPr>
            <p:ph type="title"/>
          </p:nvPr>
        </p:nvSpPr>
        <p:spPr>
          <a:xfrm>
            <a:off x="128713" y="811383"/>
            <a:ext cx="8600825" cy="537595"/>
          </a:xfrm>
        </p:spPr>
        <p:txBody>
          <a:bodyPr>
            <a:normAutofit fontScale="90000"/>
          </a:bodyPr>
          <a:lstStyle/>
          <a:p>
            <a:r>
              <a:rPr lang="en-GB" dirty="0"/>
              <a:t>How do we store the information and what do we do when the child moves.</a:t>
            </a:r>
            <a:br>
              <a:rPr lang="en-GB" dirty="0"/>
            </a:br>
            <a:endParaRPr lang="en-GB" dirty="0"/>
          </a:p>
        </p:txBody>
      </p:sp>
      <p:sp>
        <p:nvSpPr>
          <p:cNvPr id="3" name="Text Placeholder 2">
            <a:extLst>
              <a:ext uri="{FF2B5EF4-FFF2-40B4-BE49-F238E27FC236}">
                <a16:creationId xmlns:a16="http://schemas.microsoft.com/office/drawing/2014/main" id="{DA672812-833A-4351-A48D-4CEE2EB6B7EE}"/>
              </a:ext>
            </a:extLst>
          </p:cNvPr>
          <p:cNvSpPr>
            <a:spLocks noGrp="1"/>
          </p:cNvSpPr>
          <p:nvPr>
            <p:ph type="body" idx="1"/>
          </p:nvPr>
        </p:nvSpPr>
        <p:spPr>
          <a:xfrm>
            <a:off x="482343" y="1608041"/>
            <a:ext cx="8156832" cy="4769047"/>
          </a:xfrm>
        </p:spPr>
        <p:txBody>
          <a:bodyPr/>
          <a:lstStyle/>
          <a:p>
            <a:endParaRPr lang="en-GB" dirty="0"/>
          </a:p>
          <a:p>
            <a:r>
              <a:rPr lang="en-GB" sz="2400" dirty="0"/>
              <a:t>You may have siblings in your setting, and often with complicated cases, they cross over with each child, but remember a file should be created for each child individually, this is important as the children move on and often move to different settings.</a:t>
            </a:r>
          </a:p>
          <a:p>
            <a:endParaRPr lang="en-GB" sz="2400" dirty="0"/>
          </a:p>
          <a:p>
            <a:r>
              <a:rPr lang="en-GB" sz="2400" dirty="0">
                <a:solidFill>
                  <a:srgbClr val="FF0000"/>
                </a:solidFill>
              </a:rPr>
              <a:t>BUT REMEMBER IF IT’S NOT RECORDED, IT DIDN’T HAPPEN AND POTENTIALLY CAN BE LOST.</a:t>
            </a:r>
          </a:p>
        </p:txBody>
      </p:sp>
    </p:spTree>
    <p:extLst>
      <p:ext uri="{BB962C8B-B14F-4D97-AF65-F5344CB8AC3E}">
        <p14:creationId xmlns:p14="http://schemas.microsoft.com/office/powerpoint/2010/main" val="3005483385"/>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8B458B4-7BB6-4052-92F6-AC055DE94AD2}"/>
              </a:ext>
            </a:extLst>
          </p:cNvPr>
          <p:cNvSpPr/>
          <p:nvPr/>
        </p:nvSpPr>
        <p:spPr>
          <a:xfrm>
            <a:off x="265341" y="1448938"/>
            <a:ext cx="8878660" cy="5286062"/>
          </a:xfrm>
          <a:prstGeom prst="rect">
            <a:avLst/>
          </a:prstGeom>
        </p:spPr>
        <p:txBody>
          <a:bodyPr wrap="square">
            <a:spAutoFit/>
          </a:bodyPr>
          <a:lstStyle/>
          <a:p>
            <a:pPr defTabSz="410751" fontAlgn="auto" hangingPunct="0">
              <a:spcBef>
                <a:spcPts val="0"/>
              </a:spcBef>
              <a:spcAft>
                <a:spcPts val="0"/>
              </a:spcAft>
              <a:defRPr/>
            </a:pPr>
            <a:r>
              <a:rPr lang="en-GB" sz="2250" kern="0" dirty="0">
                <a:solidFill>
                  <a:srgbClr val="314764"/>
                </a:solidFill>
                <a:latin typeface="Avenir Heavy"/>
                <a:sym typeface="Avenir Heavy"/>
              </a:rPr>
              <a:t>There is no statutory guidance which offers clarity on this issue. Local practice has developed over time.</a:t>
            </a:r>
          </a:p>
          <a:p>
            <a:pPr defTabSz="410751" fontAlgn="auto" hangingPunct="0">
              <a:spcBef>
                <a:spcPts val="0"/>
              </a:spcBef>
              <a:spcAft>
                <a:spcPts val="0"/>
              </a:spcAft>
              <a:defRPr/>
            </a:pPr>
            <a:endParaRPr lang="en-GB" sz="2250" kern="0" dirty="0">
              <a:solidFill>
                <a:srgbClr val="314764"/>
              </a:solidFill>
              <a:latin typeface="Avenir Heavy"/>
              <a:sym typeface="Avenir Heavy"/>
            </a:endParaRPr>
          </a:p>
          <a:p>
            <a:pPr defTabSz="410751" fontAlgn="auto" hangingPunct="0">
              <a:spcBef>
                <a:spcPts val="0"/>
              </a:spcBef>
              <a:spcAft>
                <a:spcPts val="0"/>
              </a:spcAft>
              <a:defRPr/>
            </a:pPr>
            <a:r>
              <a:rPr lang="en-GB" sz="2250" kern="0" dirty="0">
                <a:solidFill>
                  <a:srgbClr val="314764"/>
                </a:solidFill>
                <a:latin typeface="Avenir Heavy"/>
                <a:sym typeface="Avenir Heavy"/>
              </a:rPr>
              <a:t>In Sutton: Early Years Settings send photocopies of the records, and keep the originals until the end of the year of the person’s 18th birthday.</a:t>
            </a:r>
          </a:p>
          <a:p>
            <a:pPr defTabSz="410751" fontAlgn="auto" hangingPunct="0">
              <a:spcBef>
                <a:spcPts val="0"/>
              </a:spcBef>
              <a:spcAft>
                <a:spcPts val="0"/>
              </a:spcAft>
              <a:defRPr/>
            </a:pPr>
            <a:endParaRPr lang="en-GB" sz="2250" kern="0" dirty="0">
              <a:solidFill>
                <a:srgbClr val="314764"/>
              </a:solidFill>
              <a:latin typeface="Avenir Heavy"/>
              <a:sym typeface="Avenir Heavy"/>
            </a:endParaRPr>
          </a:p>
          <a:p>
            <a:pPr defTabSz="410751" fontAlgn="auto" hangingPunct="0">
              <a:spcBef>
                <a:spcPts val="0"/>
              </a:spcBef>
              <a:spcAft>
                <a:spcPts val="0"/>
              </a:spcAft>
              <a:defRPr/>
            </a:pPr>
            <a:r>
              <a:rPr lang="en-GB" sz="2250" kern="0" dirty="0">
                <a:solidFill>
                  <a:srgbClr val="314764"/>
                </a:solidFill>
                <a:latin typeface="Avenir Heavy"/>
                <a:sym typeface="Avenir Heavy"/>
              </a:rPr>
              <a:t>Primary Schools send photocopies of the records, and keep the originals until the end of the year of the person’s 18th birthday.</a:t>
            </a:r>
          </a:p>
          <a:p>
            <a:pPr defTabSz="410751" fontAlgn="auto" hangingPunct="0">
              <a:spcBef>
                <a:spcPts val="0"/>
              </a:spcBef>
              <a:spcAft>
                <a:spcPts val="0"/>
              </a:spcAft>
              <a:defRPr/>
            </a:pPr>
            <a:endParaRPr lang="en-GB" sz="2250" kern="0" dirty="0">
              <a:solidFill>
                <a:srgbClr val="314764"/>
              </a:solidFill>
              <a:latin typeface="Avenir Heavy"/>
              <a:sym typeface="Avenir Heavy"/>
            </a:endParaRPr>
          </a:p>
          <a:p>
            <a:pPr defTabSz="410751" fontAlgn="auto" hangingPunct="0">
              <a:spcBef>
                <a:spcPts val="0"/>
              </a:spcBef>
              <a:spcAft>
                <a:spcPts val="0"/>
              </a:spcAft>
              <a:defRPr/>
            </a:pPr>
            <a:r>
              <a:rPr lang="en-GB" sz="2250" kern="0" dirty="0">
                <a:solidFill>
                  <a:srgbClr val="314764"/>
                </a:solidFill>
                <a:latin typeface="Avenir Heavy"/>
                <a:sym typeface="Avenir Heavy"/>
              </a:rPr>
              <a:t>Secondary Schools send photocopies of the records and keep the originals until the end of the year of the persons 25</a:t>
            </a:r>
            <a:r>
              <a:rPr lang="en-GB" sz="2250" kern="0" baseline="30000" dirty="0">
                <a:solidFill>
                  <a:srgbClr val="314764"/>
                </a:solidFill>
                <a:latin typeface="Avenir Heavy"/>
                <a:sym typeface="Avenir Heavy"/>
              </a:rPr>
              <a:t>th</a:t>
            </a:r>
            <a:r>
              <a:rPr lang="en-GB" sz="2250" kern="0" dirty="0">
                <a:solidFill>
                  <a:srgbClr val="314764"/>
                </a:solidFill>
                <a:latin typeface="Avenir Heavy"/>
                <a:sym typeface="Avenir Heavy"/>
              </a:rPr>
              <a:t> birthday.</a:t>
            </a:r>
          </a:p>
          <a:p>
            <a:pPr defTabSz="410751" fontAlgn="auto" hangingPunct="0">
              <a:spcBef>
                <a:spcPts val="0"/>
              </a:spcBef>
              <a:spcAft>
                <a:spcPts val="0"/>
              </a:spcAft>
              <a:defRPr/>
            </a:pPr>
            <a:endParaRPr lang="en-GB" sz="2250" kern="0" dirty="0">
              <a:solidFill>
                <a:srgbClr val="314764"/>
              </a:solidFill>
              <a:latin typeface="Avenir Heavy"/>
              <a:sym typeface="Avenir Heavy"/>
            </a:endParaRPr>
          </a:p>
          <a:p>
            <a:pPr defTabSz="410751" fontAlgn="auto" hangingPunct="0">
              <a:spcBef>
                <a:spcPts val="0"/>
              </a:spcBef>
              <a:spcAft>
                <a:spcPts val="0"/>
              </a:spcAft>
              <a:defRPr/>
            </a:pPr>
            <a:r>
              <a:rPr lang="en-GB" sz="2250" kern="0" dirty="0">
                <a:solidFill>
                  <a:srgbClr val="314764"/>
                </a:solidFill>
                <a:latin typeface="Avenir Heavy"/>
                <a:sym typeface="Avenir Heavy"/>
              </a:rPr>
              <a:t>For maintained schools, advice should be taken from the Local Authority. Academies, Free Schools and Independent Schools should consult with their legal provider.</a:t>
            </a:r>
          </a:p>
        </p:txBody>
      </p:sp>
      <p:sp>
        <p:nvSpPr>
          <p:cNvPr id="3" name="TextBox 2">
            <a:extLst>
              <a:ext uri="{FF2B5EF4-FFF2-40B4-BE49-F238E27FC236}">
                <a16:creationId xmlns:a16="http://schemas.microsoft.com/office/drawing/2014/main" id="{B48950EF-B5E4-429E-AF28-6ADFD7FC4ADF}"/>
              </a:ext>
            </a:extLst>
          </p:cNvPr>
          <p:cNvSpPr txBox="1"/>
          <p:nvPr/>
        </p:nvSpPr>
        <p:spPr>
          <a:xfrm>
            <a:off x="306161" y="54933"/>
            <a:ext cx="5551714" cy="10025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defTabSz="410751" fontAlgn="auto" hangingPunct="0">
              <a:spcBef>
                <a:spcPts val="0"/>
              </a:spcBef>
              <a:spcAft>
                <a:spcPts val="0"/>
              </a:spcAft>
              <a:defRPr/>
            </a:pPr>
            <a:r>
              <a:rPr lang="en-GB" sz="3023" kern="0" dirty="0">
                <a:solidFill>
                  <a:srgbClr val="FFFFFF"/>
                </a:solidFill>
                <a:latin typeface="Avenir Heavy"/>
                <a:sym typeface="Avenir Heavy"/>
              </a:rPr>
              <a:t>Should schools keep a copy of the Safeguarding file?</a:t>
            </a:r>
          </a:p>
        </p:txBody>
      </p:sp>
    </p:spTree>
    <p:extLst>
      <p:ext uri="{BB962C8B-B14F-4D97-AF65-F5344CB8AC3E}">
        <p14:creationId xmlns:p14="http://schemas.microsoft.com/office/powerpoint/2010/main" val="510792154"/>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995B75C-09C6-4D5E-AF60-32FD48FD7AC7}"/>
              </a:ext>
            </a:extLst>
          </p:cNvPr>
          <p:cNvSpPr/>
          <p:nvPr/>
        </p:nvSpPr>
        <p:spPr>
          <a:xfrm>
            <a:off x="234724" y="1408117"/>
            <a:ext cx="8909276" cy="4940840"/>
          </a:xfrm>
          <a:prstGeom prst="rect">
            <a:avLst/>
          </a:prstGeom>
        </p:spPr>
        <p:txBody>
          <a:bodyPr wrap="square">
            <a:spAutoFit/>
          </a:bodyPr>
          <a:lstStyle/>
          <a:p>
            <a:pPr defTabSz="410751" fontAlgn="auto" hangingPunct="0">
              <a:spcBef>
                <a:spcPts val="0"/>
              </a:spcBef>
              <a:spcAft>
                <a:spcPts val="0"/>
              </a:spcAft>
              <a:defRPr/>
            </a:pPr>
            <a:r>
              <a:rPr lang="en-GB" sz="1969" b="1" kern="0" dirty="0">
                <a:solidFill>
                  <a:srgbClr val="314764"/>
                </a:solidFill>
                <a:latin typeface="Avenir Heavy"/>
                <a:sym typeface="Avenir Heavy"/>
              </a:rPr>
              <a:t>What about students who leave at the end of Year 13 (FAQs)</a:t>
            </a:r>
          </a:p>
          <a:p>
            <a:pPr defTabSz="410751" fontAlgn="auto" hangingPunct="0">
              <a:spcBef>
                <a:spcPts val="0"/>
              </a:spcBef>
              <a:spcAft>
                <a:spcPts val="0"/>
              </a:spcAft>
              <a:defRPr/>
            </a:pPr>
            <a:r>
              <a:rPr lang="en-GB" sz="1969" kern="0" dirty="0">
                <a:solidFill>
                  <a:srgbClr val="314764"/>
                </a:solidFill>
                <a:latin typeface="Avenir Heavy"/>
                <a:sym typeface="Avenir Heavy"/>
              </a:rPr>
              <a:t>If a Year 13 student is transferring to University, does their safeguarding file  need to be sent to the University? </a:t>
            </a:r>
            <a:r>
              <a:rPr lang="en-GB" sz="1969" kern="0" dirty="0">
                <a:solidFill>
                  <a:srgbClr val="FF0000"/>
                </a:solidFill>
                <a:latin typeface="Avenir Heavy"/>
                <a:sym typeface="Avenir Heavy"/>
              </a:rPr>
              <a:t>No. But you may wish to speak with the student an seek their wishes about informing the University of possible concerns.</a:t>
            </a:r>
          </a:p>
          <a:p>
            <a:pPr defTabSz="410751" fontAlgn="auto" hangingPunct="0">
              <a:spcBef>
                <a:spcPts val="0"/>
              </a:spcBef>
              <a:spcAft>
                <a:spcPts val="0"/>
              </a:spcAft>
              <a:defRPr/>
            </a:pPr>
            <a:r>
              <a:rPr lang="en-GB" sz="1969" kern="0" dirty="0">
                <a:solidFill>
                  <a:srgbClr val="314764"/>
                </a:solidFill>
                <a:latin typeface="Avenir Heavy"/>
                <a:sym typeface="Avenir Heavy"/>
              </a:rPr>
              <a:t>If a Sixth Form student leaves either in Year 12 or at the end of Year 13 to move into employment should the safeguarding file be forwarded to the employer? </a:t>
            </a:r>
            <a:r>
              <a:rPr lang="en-GB" sz="1969" kern="0" dirty="0">
                <a:solidFill>
                  <a:srgbClr val="FF0000"/>
                </a:solidFill>
                <a:latin typeface="Avenir Heavy"/>
                <a:sym typeface="Avenir Heavy"/>
              </a:rPr>
              <a:t>No. These are education only records.</a:t>
            </a:r>
          </a:p>
          <a:p>
            <a:pPr defTabSz="410751" fontAlgn="auto" hangingPunct="0">
              <a:spcBef>
                <a:spcPts val="0"/>
              </a:spcBef>
              <a:spcAft>
                <a:spcPts val="0"/>
              </a:spcAft>
              <a:defRPr/>
            </a:pPr>
            <a:r>
              <a:rPr lang="en-GB" sz="1969" kern="0" dirty="0">
                <a:solidFill>
                  <a:srgbClr val="314764"/>
                </a:solidFill>
                <a:latin typeface="Avenir Heavy"/>
                <a:sym typeface="Avenir Heavy"/>
              </a:rPr>
              <a:t>If a Year 11 student leaves school at 16 to go into employment is the safeguarding file forwarded to the employer? </a:t>
            </a:r>
            <a:r>
              <a:rPr lang="en-GB" sz="1969" kern="0" dirty="0">
                <a:solidFill>
                  <a:srgbClr val="FF0000"/>
                </a:solidFill>
                <a:latin typeface="Avenir Heavy"/>
                <a:sym typeface="Avenir Heavy"/>
              </a:rPr>
              <a:t>No. These are education records.</a:t>
            </a:r>
          </a:p>
          <a:p>
            <a:pPr defTabSz="410751" fontAlgn="auto" hangingPunct="0">
              <a:spcBef>
                <a:spcPts val="0"/>
              </a:spcBef>
              <a:spcAft>
                <a:spcPts val="0"/>
              </a:spcAft>
              <a:defRPr/>
            </a:pPr>
            <a:r>
              <a:rPr lang="en-GB" sz="1969" kern="0" dirty="0">
                <a:solidFill>
                  <a:srgbClr val="314764"/>
                </a:solidFill>
                <a:latin typeface="Avenir Heavy"/>
                <a:sym typeface="Avenir Heavy"/>
              </a:rPr>
              <a:t>If a Year 11 student leaves school at 16 to start an apprenticeship is the safeguarding file forwarded on to the college where they may do one day a week training or the employer or neither? </a:t>
            </a:r>
            <a:r>
              <a:rPr lang="en-GB" sz="1969" kern="0" dirty="0">
                <a:solidFill>
                  <a:srgbClr val="FF0000"/>
                </a:solidFill>
                <a:latin typeface="Avenir Heavy"/>
                <a:sym typeface="Avenir Heavy"/>
              </a:rPr>
              <a:t>No. But you may wish to speak with the student an seek their wishes about informing the College of possible concerns.</a:t>
            </a:r>
          </a:p>
          <a:p>
            <a:pPr defTabSz="410751" fontAlgn="auto" hangingPunct="0">
              <a:spcBef>
                <a:spcPts val="0"/>
              </a:spcBef>
              <a:spcAft>
                <a:spcPts val="0"/>
              </a:spcAft>
              <a:defRPr/>
            </a:pPr>
            <a:r>
              <a:rPr lang="en-GB" sz="1969" b="1" kern="0" dirty="0">
                <a:solidFill>
                  <a:srgbClr val="314764"/>
                </a:solidFill>
                <a:latin typeface="Avenir Heavy"/>
                <a:sym typeface="Avenir Heavy"/>
              </a:rPr>
              <a:t>Summary</a:t>
            </a:r>
          </a:p>
          <a:p>
            <a:pPr defTabSz="410751" fontAlgn="auto" hangingPunct="0">
              <a:spcBef>
                <a:spcPts val="0"/>
              </a:spcBef>
              <a:spcAft>
                <a:spcPts val="0"/>
              </a:spcAft>
              <a:defRPr/>
            </a:pPr>
            <a:r>
              <a:rPr lang="en-GB" sz="1969" kern="0" dirty="0">
                <a:solidFill>
                  <a:srgbClr val="314764"/>
                </a:solidFill>
                <a:latin typeface="Avenir Heavy"/>
                <a:sym typeface="Avenir Heavy"/>
              </a:rPr>
              <a:t>As can be seen, this is a complex area, so it is most important that the school has a clear policy on retention and follows it consistently.</a:t>
            </a:r>
          </a:p>
        </p:txBody>
      </p:sp>
      <p:sp>
        <p:nvSpPr>
          <p:cNvPr id="3" name="TextBox 2">
            <a:extLst>
              <a:ext uri="{FF2B5EF4-FFF2-40B4-BE49-F238E27FC236}">
                <a16:creationId xmlns:a16="http://schemas.microsoft.com/office/drawing/2014/main" id="{95353D74-6C35-49E9-903D-A59FE3582E02}"/>
              </a:ext>
            </a:extLst>
          </p:cNvPr>
          <p:cNvSpPr txBox="1"/>
          <p:nvPr/>
        </p:nvSpPr>
        <p:spPr>
          <a:xfrm>
            <a:off x="408214" y="364068"/>
            <a:ext cx="6388554" cy="537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defTabSz="410751" fontAlgn="auto" hangingPunct="0">
              <a:spcBef>
                <a:spcPts val="0"/>
              </a:spcBef>
              <a:spcAft>
                <a:spcPts val="0"/>
              </a:spcAft>
              <a:defRPr/>
            </a:pPr>
            <a:r>
              <a:rPr lang="en-GB" sz="3023" kern="0" dirty="0">
                <a:solidFill>
                  <a:srgbClr val="FFFFFF"/>
                </a:solidFill>
                <a:latin typeface="Avenir Heavy"/>
                <a:cs typeface="+mn-cs"/>
                <a:sym typeface="Avenir Heavy"/>
              </a:rPr>
              <a:t>Safeguarding File transfers</a:t>
            </a:r>
          </a:p>
        </p:txBody>
      </p:sp>
    </p:spTree>
    <p:extLst>
      <p:ext uri="{BB962C8B-B14F-4D97-AF65-F5344CB8AC3E}">
        <p14:creationId xmlns:p14="http://schemas.microsoft.com/office/powerpoint/2010/main" val="2111916724"/>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3_White">
  <a:themeElements>
    <a:clrScheme name="White">
      <a:dk1>
        <a:srgbClr val="314764"/>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Avenir Heavy"/>
        <a:ea typeface="Avenir Heavy"/>
        <a:cs typeface="Avenir Heavy"/>
      </a:majorFont>
      <a:minorFont>
        <a:latin typeface="Avenir Heavy"/>
        <a:ea typeface="Avenir Heavy"/>
        <a:cs typeface="Avenir Heavy"/>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314764"/>
            </a:solidFill>
            <a:effectLst/>
            <a:uFillTx/>
            <a:latin typeface="Avenir Book"/>
            <a:ea typeface="Avenir Book"/>
            <a:cs typeface="Avenir Book"/>
            <a:sym typeface="Avenir Boo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4300" b="0" i="0" u="none" strike="noStrike" cap="none" spc="0" normalizeH="0" baseline="0">
            <a:ln>
              <a:noFill/>
            </a:ln>
            <a:solidFill>
              <a:srgbClr val="314764"/>
            </a:solidFill>
            <a:effectLst/>
            <a:uFillTx/>
            <a:latin typeface="+mn-lt"/>
            <a:ea typeface="+mn-ea"/>
            <a:cs typeface="+mn-cs"/>
            <a:sym typeface="Avenir Heavy"/>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314764"/>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Avenir Heavy"/>
        <a:ea typeface="Avenir Heavy"/>
        <a:cs typeface="Avenir Heavy"/>
      </a:majorFont>
      <a:minorFont>
        <a:latin typeface="Avenir Heavy"/>
        <a:ea typeface="Avenir Heavy"/>
        <a:cs typeface="Avenir Heavy"/>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314764"/>
            </a:solidFill>
            <a:effectLst/>
            <a:uFillTx/>
            <a:latin typeface="Avenir Book"/>
            <a:ea typeface="Avenir Book"/>
            <a:cs typeface="Avenir Book"/>
            <a:sym typeface="Avenir Boo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4300" b="0" i="0" u="none" strike="noStrike" cap="none" spc="0" normalizeH="0" baseline="0">
            <a:ln>
              <a:noFill/>
            </a:ln>
            <a:solidFill>
              <a:srgbClr val="314764"/>
            </a:solidFill>
            <a:effectLst/>
            <a:uFillTx/>
            <a:latin typeface="+mn-lt"/>
            <a:ea typeface="+mn-ea"/>
            <a:cs typeface="+mn-cs"/>
            <a:sym typeface="Avenir Heavy"/>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579</TotalTime>
  <Words>1316</Words>
  <Application>Microsoft Office PowerPoint</Application>
  <PresentationFormat>On-screen Show (4:3)</PresentationFormat>
  <Paragraphs>69</Paragraphs>
  <Slides>12</Slides>
  <Notes>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12</vt:i4>
      </vt:variant>
    </vt:vector>
  </HeadingPairs>
  <TitlesOfParts>
    <vt:vector size="19" baseType="lpstr">
      <vt:lpstr>Arial</vt:lpstr>
      <vt:lpstr>Avenir Book</vt:lpstr>
      <vt:lpstr>Avenir Heavy</vt:lpstr>
      <vt:lpstr>Helvetica Light</vt:lpstr>
      <vt:lpstr>Tahoma</vt:lpstr>
      <vt:lpstr>3_White</vt:lpstr>
      <vt:lpstr>White</vt:lpstr>
      <vt:lpstr>What is a safeguarding file ?</vt:lpstr>
      <vt:lpstr>What is a safeguarding file ?</vt:lpstr>
      <vt:lpstr>Why have a safeguarding record </vt:lpstr>
      <vt:lpstr>Reasons to open a file </vt:lpstr>
      <vt:lpstr>Reasons to open a file</vt:lpstr>
      <vt:lpstr>What do we record </vt:lpstr>
      <vt:lpstr>How do we store the information and what do we do when the child moves. </vt:lpstr>
      <vt:lpstr>PowerPoint Presentation</vt:lpstr>
      <vt:lpstr>PowerPoint Presentation</vt:lpstr>
      <vt:lpstr>PowerPoint Presentation</vt:lpstr>
      <vt:lpstr>Record retention and storage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Stephen Welding</dc:creator>
  <cp:lastModifiedBy>Hayley Cameron</cp:lastModifiedBy>
  <cp:revision>33</cp:revision>
  <dcterms:created xsi:type="dcterms:W3CDTF">2019-06-04T15:40:39Z</dcterms:created>
  <dcterms:modified xsi:type="dcterms:W3CDTF">2022-05-26T06:37:41Z</dcterms:modified>
</cp:coreProperties>
</file>