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4" r:id="rId2"/>
    <p:sldMasterId id="2147483770" r:id="rId3"/>
    <p:sldMasterId id="2147483777" r:id="rId4"/>
    <p:sldMasterId id="2147483782" r:id="rId5"/>
    <p:sldMasterId id="2147483786" r:id="rId6"/>
    <p:sldMasterId id="2147483793" r:id="rId7"/>
    <p:sldMasterId id="2147483805" r:id="rId8"/>
  </p:sldMasterIdLst>
  <p:notesMasterIdLst>
    <p:notesMasterId r:id="rId56"/>
  </p:notesMasterIdLst>
  <p:handoutMasterIdLst>
    <p:handoutMasterId r:id="rId57"/>
  </p:handoutMasterIdLst>
  <p:sldIdLst>
    <p:sldId id="263" r:id="rId9"/>
    <p:sldId id="1047" r:id="rId10"/>
    <p:sldId id="1048" r:id="rId11"/>
    <p:sldId id="1062" r:id="rId12"/>
    <p:sldId id="1063" r:id="rId13"/>
    <p:sldId id="1064" r:id="rId14"/>
    <p:sldId id="1065" r:id="rId15"/>
    <p:sldId id="1066" r:id="rId16"/>
    <p:sldId id="990" r:id="rId17"/>
    <p:sldId id="1067" r:id="rId18"/>
    <p:sldId id="1061" r:id="rId19"/>
    <p:sldId id="968" r:id="rId20"/>
    <p:sldId id="492" r:id="rId21"/>
    <p:sldId id="1013" r:id="rId22"/>
    <p:sldId id="1068" r:id="rId23"/>
    <p:sldId id="1069" r:id="rId24"/>
    <p:sldId id="1070" r:id="rId25"/>
    <p:sldId id="503" r:id="rId26"/>
    <p:sldId id="1018" r:id="rId27"/>
    <p:sldId id="975" r:id="rId28"/>
    <p:sldId id="993" r:id="rId29"/>
    <p:sldId id="1005" r:id="rId30"/>
    <p:sldId id="995" r:id="rId31"/>
    <p:sldId id="996" r:id="rId32"/>
    <p:sldId id="997" r:id="rId33"/>
    <p:sldId id="998" r:id="rId34"/>
    <p:sldId id="1037" r:id="rId35"/>
    <p:sldId id="1038" r:id="rId36"/>
    <p:sldId id="999" r:id="rId37"/>
    <p:sldId id="1000" r:id="rId38"/>
    <p:sldId id="1001" r:id="rId39"/>
    <p:sldId id="992" r:id="rId40"/>
    <p:sldId id="1071" r:id="rId41"/>
    <p:sldId id="1008" r:id="rId42"/>
    <p:sldId id="1009" r:id="rId43"/>
    <p:sldId id="1010" r:id="rId44"/>
    <p:sldId id="1011" r:id="rId45"/>
    <p:sldId id="1012" r:id="rId46"/>
    <p:sldId id="278" r:id="rId47"/>
    <p:sldId id="967" r:id="rId48"/>
    <p:sldId id="1016" r:id="rId49"/>
    <p:sldId id="994" r:id="rId50"/>
    <p:sldId id="1014" r:id="rId51"/>
    <p:sldId id="1015" r:id="rId52"/>
    <p:sldId id="1006" r:id="rId53"/>
    <p:sldId id="1007" r:id="rId54"/>
    <p:sldId id="287"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37F96-304D-4429-AC7C-4E325F66F553}" v="12" dt="2023-02-06T14:23:17.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9271" autoAdjust="0"/>
  </p:normalViewPr>
  <p:slideViewPr>
    <p:cSldViewPr>
      <p:cViewPr varScale="1">
        <p:scale>
          <a:sx n="67" d="100"/>
          <a:sy n="67" d="100"/>
        </p:scale>
        <p:origin x="948"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06/02/2023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06/02/2023</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1"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lvl1pPr>
              <a:defRPr sz="2400">
                <a:solidFill>
                  <a:schemeClr val="tx1"/>
                </a:solidFill>
                <a:latin typeface="Arial" panose="020B0604020202020204" pitchFamily="34" charset="0"/>
                <a:ea typeface="ＭＳ Ｐゴシック" panose="020B0600070205080204" pitchFamily="34" charset="-128"/>
              </a:defRPr>
            </a:lvl1pPr>
            <a:lvl2pPr marL="736486" indent="-282532">
              <a:defRPr sz="2400">
                <a:solidFill>
                  <a:schemeClr val="tx1"/>
                </a:solidFill>
                <a:latin typeface="Arial" panose="020B0604020202020204" pitchFamily="34" charset="0"/>
                <a:ea typeface="ＭＳ Ｐゴシック" panose="020B0600070205080204" pitchFamily="34" charset="-128"/>
              </a:defRPr>
            </a:lvl2pPr>
            <a:lvl3pPr marL="1133300" indent="-225390">
              <a:defRPr sz="2400">
                <a:solidFill>
                  <a:schemeClr val="tx1"/>
                </a:solidFill>
                <a:latin typeface="Arial" panose="020B0604020202020204" pitchFamily="34" charset="0"/>
                <a:ea typeface="ＭＳ Ｐゴシック" panose="020B0600070205080204" pitchFamily="34" charset="-128"/>
              </a:defRPr>
            </a:lvl3pPr>
            <a:lvl4pPr marL="1587256" indent="-225390">
              <a:defRPr sz="2400">
                <a:solidFill>
                  <a:schemeClr val="tx1"/>
                </a:solidFill>
                <a:latin typeface="Arial" panose="020B0604020202020204" pitchFamily="34" charset="0"/>
                <a:ea typeface="ＭＳ Ｐゴシック" panose="020B0600070205080204" pitchFamily="34" charset="-128"/>
              </a:defRPr>
            </a:lvl4pPr>
            <a:lvl5pPr marL="2041211" indent="-225390">
              <a:defRPr sz="2400">
                <a:solidFill>
                  <a:schemeClr val="tx1"/>
                </a:solidFill>
                <a:latin typeface="Arial" panose="020B0604020202020204" pitchFamily="34" charset="0"/>
                <a:ea typeface="ＭＳ Ｐゴシック" panose="020B0600070205080204" pitchFamily="34" charset="-128"/>
              </a:defRPr>
            </a:lvl5pPr>
            <a:lvl6pPr marL="249834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47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259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972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259"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259"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0"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lvl1pPr>
              <a:defRPr sz="2400">
                <a:solidFill>
                  <a:schemeClr val="tx1"/>
                </a:solidFill>
                <a:latin typeface="Arial" panose="020B0604020202020204" pitchFamily="34" charset="0"/>
                <a:ea typeface="ＭＳ Ｐゴシック" panose="020B0600070205080204" pitchFamily="34" charset="-128"/>
              </a:defRPr>
            </a:lvl1pPr>
            <a:lvl2pPr marL="736600" indent="-282575">
              <a:defRPr sz="2400">
                <a:solidFill>
                  <a:schemeClr val="tx1"/>
                </a:solidFill>
                <a:latin typeface="Arial" panose="020B0604020202020204" pitchFamily="34" charset="0"/>
                <a:ea typeface="ＭＳ Ｐゴシック" panose="020B0600070205080204" pitchFamily="34" charset="-128"/>
              </a:defRPr>
            </a:lvl2pPr>
            <a:lvl3pPr marL="1133475" indent="-225425">
              <a:defRPr sz="2400">
                <a:solidFill>
                  <a:schemeClr val="tx1"/>
                </a:solidFill>
                <a:latin typeface="Arial" panose="020B0604020202020204" pitchFamily="34" charset="0"/>
                <a:ea typeface="ＭＳ Ｐゴシック" panose="020B0600070205080204" pitchFamily="34" charset="-128"/>
              </a:defRPr>
            </a:lvl3pPr>
            <a:lvl4pPr marL="1587500" indent="-225425">
              <a:defRPr sz="2400">
                <a:solidFill>
                  <a:schemeClr val="tx1"/>
                </a:solidFill>
                <a:latin typeface="Arial" panose="020B0604020202020204" pitchFamily="34" charset="0"/>
                <a:ea typeface="ＭＳ Ｐゴシック" panose="020B0600070205080204" pitchFamily="34" charset="-128"/>
              </a:defRPr>
            </a:lvl4pPr>
            <a:lvl5pPr marL="2041525" indent="-225425">
              <a:defRPr sz="2400">
                <a:solidFill>
                  <a:schemeClr val="tx1"/>
                </a:solidFill>
                <a:latin typeface="Arial" panose="020B0604020202020204" pitchFamily="34" charset="0"/>
                <a:ea typeface="ＭＳ Ｐゴシック" panose="020B0600070205080204" pitchFamily="34" charset="-128"/>
              </a:defRPr>
            </a:lvl5pPr>
            <a:lvl6pPr marL="24987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25090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45627857-797D-400E-838E-1CFBB853EC36}"/>
              </a:ext>
            </a:extLst>
          </p:cNvPr>
          <p:cNvSpPr>
            <a:spLocks noGrp="1"/>
          </p:cNvSpPr>
          <p:nvPr>
            <p:ph type="sldNum" sz="quarter" idx="10"/>
          </p:nvPr>
        </p:nvSpPr>
        <p:spPr/>
        <p:txBody>
          <a:bodyPr/>
          <a:lstStyle>
            <a:lvl1pPr>
              <a:defRPr/>
            </a:lvl1pPr>
          </a:lstStyle>
          <a:p>
            <a:pPr>
              <a:defRPr/>
            </a:pPr>
            <a:fld id="{58334A6A-F823-4981-9AE3-73024BEFE54D}" type="slidenum">
              <a:rPr/>
              <a:pPr>
                <a:defRPr/>
              </a:pPr>
              <a:t>‹#›</a:t>
            </a:fld>
            <a:endParaRPr/>
          </a:p>
        </p:txBody>
      </p:sp>
    </p:spTree>
    <p:extLst>
      <p:ext uri="{BB962C8B-B14F-4D97-AF65-F5344CB8AC3E}">
        <p14:creationId xmlns:p14="http://schemas.microsoft.com/office/powerpoint/2010/main" val="17881090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78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2" y="609601"/>
            <a:ext cx="6447501" cy="1320800"/>
          </a:xfrm>
          <a:prstGeom prst="rect">
            <a:avLst/>
          </a:prstGeom>
          <a:noFill/>
          <a:ln>
            <a:noFill/>
          </a:ln>
        </p:spPr>
        <p:txBody>
          <a:bodyPr spcFirstLastPara="1" lIns="91425" tIns="45700" rIns="91425" bIns="45700" anchor="t">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lIns="91425" tIns="45700" rIns="91425" bIns="45700" anchor="b">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7"/>
            <a:ext cx="3139218" cy="3304117"/>
          </a:xfrm>
          <a:prstGeom prst="rect">
            <a:avLst/>
          </a:prstGeom>
          <a:noFill/>
          <a:ln>
            <a:noFill/>
          </a:ln>
        </p:spPr>
        <p:txBody>
          <a:bodyPr spcFirstLastPara="1" lIns="91425" tIns="45700" rIns="91425" bIns="4570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9" y="2160983"/>
            <a:ext cx="3139213" cy="576262"/>
          </a:xfrm>
          <a:prstGeom prst="rect">
            <a:avLst/>
          </a:prstGeom>
          <a:noFill/>
          <a:ln>
            <a:noFill/>
          </a:ln>
        </p:spPr>
        <p:txBody>
          <a:bodyPr spcFirstLastPara="1" lIns="91425" tIns="45700" rIns="91425" bIns="45700" anchor="b">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9" y="2737247"/>
            <a:ext cx="3139213" cy="3304117"/>
          </a:xfrm>
          <a:prstGeom prst="rect">
            <a:avLst/>
          </a:prstGeom>
          <a:noFill/>
          <a:ln>
            <a:noFill/>
          </a:ln>
        </p:spPr>
        <p:txBody>
          <a:bodyPr spcFirstLastPara="1" lIns="91425" tIns="45700" rIns="91425" bIns="4570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7" name="Google Shape;45;p3">
            <a:extLst>
              <a:ext uri="{FF2B5EF4-FFF2-40B4-BE49-F238E27FC236}">
                <a16:creationId xmlns:a16="http://schemas.microsoft.com/office/drawing/2014/main" id="{FB337A0B-E553-42A7-ADDD-A80E11EF5B72}"/>
              </a:ext>
            </a:extLst>
          </p:cNvPr>
          <p:cNvSpPr txBox="1">
            <a:spLocks noGrp="1"/>
          </p:cNvSpPr>
          <p:nvPr>
            <p:ph type="dt" idx="10"/>
          </p:nvPr>
        </p:nvSpPr>
        <p:spPr>
          <a:xfrm>
            <a:off x="5403851" y="6042026"/>
            <a:ext cx="684213" cy="365125"/>
          </a:xfrm>
          <a:prstGeom prst="rect">
            <a:avLst/>
          </a:prstGeom>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8" name="Google Shape;46;p3">
            <a:extLst>
              <a:ext uri="{FF2B5EF4-FFF2-40B4-BE49-F238E27FC236}">
                <a16:creationId xmlns:a16="http://schemas.microsoft.com/office/drawing/2014/main" id="{C9CF5939-BF3A-495C-A536-B93E5029E3EA}"/>
              </a:ext>
            </a:extLst>
          </p:cNvPr>
          <p:cNvSpPr txBox="1">
            <a:spLocks noGrp="1"/>
          </p:cNvSpPr>
          <p:nvPr>
            <p:ph type="ftr" idx="11"/>
          </p:nvPr>
        </p:nvSpPr>
        <p:spPr>
          <a:xfrm>
            <a:off x="508000" y="6042026"/>
            <a:ext cx="4722813" cy="365125"/>
          </a:xfrm>
          <a:prstGeom prst="rect">
            <a:avLst/>
          </a:prstGeom>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9" name="Google Shape;47;p3">
            <a:extLst>
              <a:ext uri="{FF2B5EF4-FFF2-40B4-BE49-F238E27FC236}">
                <a16:creationId xmlns:a16="http://schemas.microsoft.com/office/drawing/2014/main" id="{839A242D-2A4E-47BA-B646-3AED535A480F}"/>
              </a:ext>
            </a:extLst>
          </p:cNvPr>
          <p:cNvSpPr txBox="1">
            <a:spLocks noGrp="1"/>
          </p:cNvSpPr>
          <p:nvPr>
            <p:ph type="sldNum" idx="12"/>
          </p:nvPr>
        </p:nvSpPr>
        <p:spPr>
          <a:xfrm>
            <a:off x="6443664" y="6042026"/>
            <a:ext cx="511175" cy="365125"/>
          </a:xfrm>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pPr>
              <a:defRPr/>
            </a:pPr>
            <a:fld id="{413F640B-EFB2-4632-B44E-7FAF376629C1}" type="slidenum">
              <a:rPr lang="en-GB"/>
              <a:pPr>
                <a:defRPr/>
              </a:pPr>
              <a:t>‹#›</a:t>
            </a:fld>
            <a:endParaRPr lang="en-GB"/>
          </a:p>
        </p:txBody>
      </p:sp>
    </p:spTree>
    <p:extLst>
      <p:ext uri="{BB962C8B-B14F-4D97-AF65-F5344CB8AC3E}">
        <p14:creationId xmlns:p14="http://schemas.microsoft.com/office/powerpoint/2010/main" val="326999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85EF876-4236-433A-83F3-8568A517DDF5}"/>
              </a:ext>
            </a:extLst>
          </p:cNvPr>
          <p:cNvSpPr>
            <a:spLocks noGrp="1"/>
          </p:cNvSpPr>
          <p:nvPr>
            <p:ph type="sldNum" sz="quarter" idx="10"/>
          </p:nvPr>
        </p:nvSpPr>
        <p:spPr>
          <a:ln/>
        </p:spPr>
        <p:txBody>
          <a:bodyPr/>
          <a:lstStyle>
            <a:lvl1pPr>
              <a:defRPr/>
            </a:lvl1pPr>
          </a:lstStyle>
          <a:p>
            <a:pPr>
              <a:defRPr/>
            </a:pPr>
            <a:fld id="{A2FC4808-43DA-483F-A835-B5244C8C14F2}" type="slidenum">
              <a:rPr/>
              <a:pPr>
                <a:defRPr/>
              </a:pPr>
              <a:t>‹#›</a:t>
            </a:fld>
            <a:endParaRPr/>
          </a:p>
        </p:txBody>
      </p:sp>
    </p:spTree>
    <p:extLst>
      <p:ext uri="{BB962C8B-B14F-4D97-AF65-F5344CB8AC3E}">
        <p14:creationId xmlns:p14="http://schemas.microsoft.com/office/powerpoint/2010/main" val="135803855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8403489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365017806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412615524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597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8"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143081914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8"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6856074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73673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25785891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8387767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4228579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3713336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4021662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5472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80211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pPr>
                <a:defRPr/>
              </a:pPr>
              <a:t>2/6/2023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pPr>
                <a:defRPr/>
              </a:pPr>
              <a:t>‹#›</a:t>
            </a:fld>
            <a:endParaRPr lang="en-GB"/>
          </a:p>
        </p:txBody>
      </p:sp>
    </p:spTree>
    <p:extLst>
      <p:ext uri="{BB962C8B-B14F-4D97-AF65-F5344CB8AC3E}">
        <p14:creationId xmlns:p14="http://schemas.microsoft.com/office/powerpoint/2010/main" val="3632187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pPr>
                <a:defRPr/>
              </a:pPr>
              <a:t>2/6/2023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pPr>
                <a:defRPr/>
              </a:pPr>
              <a:t>‹#›</a:t>
            </a:fld>
            <a:endParaRPr lang="en-GB"/>
          </a:p>
        </p:txBody>
      </p:sp>
    </p:spTree>
    <p:extLst>
      <p:ext uri="{BB962C8B-B14F-4D97-AF65-F5344CB8AC3E}">
        <p14:creationId xmlns:p14="http://schemas.microsoft.com/office/powerpoint/2010/main" val="2357762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pPr>
                <a:defRPr/>
              </a:pPr>
              <a:t>2/6/2023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pPr>
                <a:defRPr/>
              </a:pPr>
              <a:t>‹#›</a:t>
            </a:fld>
            <a:endParaRPr lang="en-GB"/>
          </a:p>
        </p:txBody>
      </p:sp>
    </p:spTree>
    <p:extLst>
      <p:ext uri="{BB962C8B-B14F-4D97-AF65-F5344CB8AC3E}">
        <p14:creationId xmlns:p14="http://schemas.microsoft.com/office/powerpoint/2010/main" val="352744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4256153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pPr>
                <a:defRPr/>
              </a:pPr>
              <a:t>2/6/2023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pPr>
                <a:defRPr/>
              </a:pPr>
              <a:t>‹#›</a:t>
            </a:fld>
            <a:endParaRPr lang="en-GB"/>
          </a:p>
        </p:txBody>
      </p:sp>
    </p:spTree>
    <p:extLst>
      <p:ext uri="{BB962C8B-B14F-4D97-AF65-F5344CB8AC3E}">
        <p14:creationId xmlns:p14="http://schemas.microsoft.com/office/powerpoint/2010/main" val="986751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pPr>
                <a:defRPr/>
              </a:pPr>
              <a:t>2/6/2023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pPr>
                <a:defRPr/>
              </a:pPr>
              <a:t>‹#›</a:t>
            </a:fld>
            <a:endParaRPr lang="en-GB"/>
          </a:p>
        </p:txBody>
      </p:sp>
    </p:spTree>
    <p:extLst>
      <p:ext uri="{BB962C8B-B14F-4D97-AF65-F5344CB8AC3E}">
        <p14:creationId xmlns:p14="http://schemas.microsoft.com/office/powerpoint/2010/main" val="948357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pPr>
                <a:defRPr/>
              </a:pPr>
              <a:t>2/6/2023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pPr>
                <a:defRPr/>
              </a:pPr>
              <a:t>‹#›</a:t>
            </a:fld>
            <a:endParaRPr lang="en-GB"/>
          </a:p>
        </p:txBody>
      </p:sp>
    </p:spTree>
    <p:extLst>
      <p:ext uri="{BB962C8B-B14F-4D97-AF65-F5344CB8AC3E}">
        <p14:creationId xmlns:p14="http://schemas.microsoft.com/office/powerpoint/2010/main" val="1325283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pPr>
                <a:defRPr/>
              </a:pPr>
              <a:t>2/6/2023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pPr>
                <a:defRPr/>
              </a:pPr>
              <a:t>‹#›</a:t>
            </a:fld>
            <a:endParaRPr lang="en-GB"/>
          </a:p>
        </p:txBody>
      </p:sp>
    </p:spTree>
    <p:extLst>
      <p:ext uri="{BB962C8B-B14F-4D97-AF65-F5344CB8AC3E}">
        <p14:creationId xmlns:p14="http://schemas.microsoft.com/office/powerpoint/2010/main" val="1274887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pPr>
                <a:defRPr/>
              </a:pPr>
              <a:t>2/6/2023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pPr>
                <a:defRPr/>
              </a:pPr>
              <a:t>‹#›</a:t>
            </a:fld>
            <a:endParaRPr lang="en-GB"/>
          </a:p>
        </p:txBody>
      </p:sp>
    </p:spTree>
    <p:extLst>
      <p:ext uri="{BB962C8B-B14F-4D97-AF65-F5344CB8AC3E}">
        <p14:creationId xmlns:p14="http://schemas.microsoft.com/office/powerpoint/2010/main" val="3972613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pPr>
                <a:defRPr/>
              </a:pPr>
              <a:t>2/6/2023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pPr>
                <a:defRPr/>
              </a:pPr>
              <a:t>‹#›</a:t>
            </a:fld>
            <a:endParaRPr lang="en-GB"/>
          </a:p>
        </p:txBody>
      </p:sp>
    </p:spTree>
    <p:extLst>
      <p:ext uri="{BB962C8B-B14F-4D97-AF65-F5344CB8AC3E}">
        <p14:creationId xmlns:p14="http://schemas.microsoft.com/office/powerpoint/2010/main" val="1533641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pPr>
                <a:defRPr/>
              </a:pPr>
              <a:t>2/6/2023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pPr>
                <a:defRPr/>
              </a:pPr>
              <a:t>‹#›</a:t>
            </a:fld>
            <a:endParaRPr lang="en-GB"/>
          </a:p>
        </p:txBody>
      </p:sp>
    </p:spTree>
    <p:extLst>
      <p:ext uri="{BB962C8B-B14F-4D97-AF65-F5344CB8AC3E}">
        <p14:creationId xmlns:p14="http://schemas.microsoft.com/office/powerpoint/2010/main" val="2615041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pPr>
                <a:defRPr/>
              </a:pPr>
              <a:t>2/6/2023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pPr>
                <a:defRPr/>
              </a:pPr>
              <a:t>‹#›</a:t>
            </a:fld>
            <a:endParaRPr lang="en-GB"/>
          </a:p>
        </p:txBody>
      </p:sp>
    </p:spTree>
    <p:extLst>
      <p:ext uri="{BB962C8B-B14F-4D97-AF65-F5344CB8AC3E}">
        <p14:creationId xmlns:p14="http://schemas.microsoft.com/office/powerpoint/2010/main" val="2946614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177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25011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7820151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lstStyle/>
          <a:p>
            <a:endParaRPr/>
          </a:p>
        </p:txBody>
      </p:sp>
    </p:spTree>
    <p:extLst>
      <p:ext uri="{BB962C8B-B14F-4D97-AF65-F5344CB8AC3E}">
        <p14:creationId xmlns:p14="http://schemas.microsoft.com/office/powerpoint/2010/main" val="1176062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lstStyle/>
          <a:p>
            <a:endParaRPr/>
          </a:p>
        </p:txBody>
      </p:sp>
    </p:spTree>
    <p:extLst>
      <p:ext uri="{BB962C8B-B14F-4D97-AF65-F5344CB8AC3E}">
        <p14:creationId xmlns:p14="http://schemas.microsoft.com/office/powerpoint/2010/main" val="3759119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Tree>
    <p:extLst>
      <p:ext uri="{BB962C8B-B14F-4D97-AF65-F5344CB8AC3E}">
        <p14:creationId xmlns:p14="http://schemas.microsoft.com/office/powerpoint/2010/main" val="962785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73121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16" name="PlaceHolder 3"/>
          <p:cNvSpPr>
            <a:spLocks noGrp="1"/>
          </p:cNvSpPr>
          <p:nvPr>
            <p:ph type="body"/>
          </p:nvPr>
        </p:nvSpPr>
        <p:spPr>
          <a:xfrm>
            <a:off x="628560" y="4098240"/>
            <a:ext cx="3848400" cy="2075040"/>
          </a:xfrm>
          <a:prstGeom prst="rect">
            <a:avLst/>
          </a:prstGeom>
        </p:spPr>
        <p:txBody>
          <a:bodyPr lIns="0" tIns="0" rIns="0" bIns="0"/>
          <a:lstStyle/>
          <a:p>
            <a:endParaRPr/>
          </a:p>
        </p:txBody>
      </p:sp>
      <p:sp>
        <p:nvSpPr>
          <p:cNvPr id="17" name="PlaceHolder 4"/>
          <p:cNvSpPr>
            <a:spLocks noGrp="1"/>
          </p:cNvSpPr>
          <p:nvPr>
            <p:ph type="body"/>
          </p:nvPr>
        </p:nvSpPr>
        <p:spPr>
          <a:xfrm>
            <a:off x="4669920" y="1825560"/>
            <a:ext cx="3848400" cy="4350960"/>
          </a:xfrm>
          <a:prstGeom prst="rect">
            <a:avLst/>
          </a:prstGeom>
        </p:spPr>
        <p:txBody>
          <a:bodyPr lIns="0" tIns="0" rIns="0" bIns="0"/>
          <a:lstStyle/>
          <a:p>
            <a:endParaRPr/>
          </a:p>
        </p:txBody>
      </p:sp>
    </p:spTree>
    <p:extLst>
      <p:ext uri="{BB962C8B-B14F-4D97-AF65-F5344CB8AC3E}">
        <p14:creationId xmlns:p14="http://schemas.microsoft.com/office/powerpoint/2010/main" val="3832860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lstStyle/>
          <a:p>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lstStyle/>
          <a:p>
            <a:endParaRPr/>
          </a:p>
        </p:txBody>
      </p:sp>
    </p:spTree>
    <p:extLst>
      <p:ext uri="{BB962C8B-B14F-4D97-AF65-F5344CB8AC3E}">
        <p14:creationId xmlns:p14="http://schemas.microsoft.com/office/powerpoint/2010/main" val="1090125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lstStyle/>
          <a:p>
            <a:endParaRPr/>
          </a:p>
        </p:txBody>
      </p:sp>
    </p:spTree>
    <p:extLst>
      <p:ext uri="{BB962C8B-B14F-4D97-AF65-F5344CB8AC3E}">
        <p14:creationId xmlns:p14="http://schemas.microsoft.com/office/powerpoint/2010/main" val="1824270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lstStyle/>
          <a:p>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lstStyle/>
          <a:p>
            <a:endParaRPr/>
          </a:p>
        </p:txBody>
      </p:sp>
    </p:spTree>
    <p:extLst>
      <p:ext uri="{BB962C8B-B14F-4D97-AF65-F5344CB8AC3E}">
        <p14:creationId xmlns:p14="http://schemas.microsoft.com/office/powerpoint/2010/main" val="2921001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lstStyle/>
          <a:p>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lstStyle/>
          <a:p>
            <a:endParaRPr/>
          </a:p>
        </p:txBody>
      </p:sp>
      <p:sp>
        <p:nvSpPr>
          <p:cNvPr id="32" name="PlaceHolder 4"/>
          <p:cNvSpPr>
            <a:spLocks noGrp="1"/>
          </p:cNvSpPr>
          <p:nvPr>
            <p:ph type="body"/>
          </p:nvPr>
        </p:nvSpPr>
        <p:spPr>
          <a:xfrm>
            <a:off x="4669920" y="4098240"/>
            <a:ext cx="3848400" cy="2075040"/>
          </a:xfrm>
          <a:prstGeom prst="rect">
            <a:avLst/>
          </a:prstGeom>
        </p:spPr>
        <p:txBody>
          <a:bodyPr lIns="0" tIns="0" rIns="0" bIns="0"/>
          <a:lstStyle/>
          <a:p>
            <a:endParaRPr/>
          </a:p>
        </p:txBody>
      </p:sp>
      <p:sp>
        <p:nvSpPr>
          <p:cNvPr id="33" name="PlaceHolder 5"/>
          <p:cNvSpPr>
            <a:spLocks noGrp="1"/>
          </p:cNvSpPr>
          <p:nvPr>
            <p:ph type="body"/>
          </p:nvPr>
        </p:nvSpPr>
        <p:spPr>
          <a:xfrm>
            <a:off x="628560" y="4098240"/>
            <a:ext cx="3848400" cy="2075040"/>
          </a:xfrm>
          <a:prstGeom prst="rect">
            <a:avLst/>
          </a:prstGeom>
        </p:spPr>
        <p:txBody>
          <a:bodyPr lIns="0" tIns="0" rIns="0" bIns="0"/>
          <a:lstStyle/>
          <a:p>
            <a:endParaRPr/>
          </a:p>
        </p:txBody>
      </p:sp>
    </p:spTree>
    <p:extLst>
      <p:ext uri="{BB962C8B-B14F-4D97-AF65-F5344CB8AC3E}">
        <p14:creationId xmlns:p14="http://schemas.microsoft.com/office/powerpoint/2010/main" val="3891023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a:p>
        </p:txBody>
      </p:sp>
      <p:sp>
        <p:nvSpPr>
          <p:cNvPr id="35" name="PlaceHolder 2"/>
          <p:cNvSpPr>
            <a:spLocks noGrp="1"/>
          </p:cNvSpPr>
          <p:nvPr>
            <p:ph type="body"/>
          </p:nvPr>
        </p:nvSpPr>
        <p:spPr>
          <a:xfrm>
            <a:off x="628560" y="1825560"/>
            <a:ext cx="7886520" cy="4350960"/>
          </a:xfrm>
          <a:prstGeom prst="rect">
            <a:avLst/>
          </a:prstGeom>
        </p:spPr>
        <p:txBody>
          <a:bodyPr lIns="0" tIns="0" rIns="0" bIns="0"/>
          <a:lstStyle/>
          <a:p>
            <a:endParaRPr/>
          </a:p>
        </p:txBody>
      </p:sp>
      <p:sp>
        <p:nvSpPr>
          <p:cNvPr id="36" name="PlaceHolder 3"/>
          <p:cNvSpPr>
            <a:spLocks noGrp="1"/>
          </p:cNvSpPr>
          <p:nvPr>
            <p:ph type="body"/>
          </p:nvPr>
        </p:nvSpPr>
        <p:spPr>
          <a:xfrm>
            <a:off x="628560" y="1825560"/>
            <a:ext cx="7886520" cy="4350960"/>
          </a:xfrm>
          <a:prstGeom prst="rect">
            <a:avLst/>
          </a:prstGeom>
        </p:spPr>
        <p:txBody>
          <a:bodyPr lIns="0" tIns="0" rIns="0" bIns="0"/>
          <a:lstStyle/>
          <a:p>
            <a:endParaRPr/>
          </a:p>
        </p:txBody>
      </p:sp>
      <p:pic>
        <p:nvPicPr>
          <p:cNvPr id="37" name="Picture 36"/>
          <p:cNvPicPr/>
          <p:nvPr/>
        </p:nvPicPr>
        <p:blipFill>
          <a:blip r:embed="rId2" cstate="print"/>
          <a:stretch/>
        </p:blipFill>
        <p:spPr>
          <a:xfrm>
            <a:off x="1845000" y="1825560"/>
            <a:ext cx="5452920" cy="4350960"/>
          </a:xfrm>
          <a:prstGeom prst="rect">
            <a:avLst/>
          </a:prstGeom>
          <a:ln>
            <a:noFill/>
          </a:ln>
        </p:spPr>
      </p:pic>
      <p:pic>
        <p:nvPicPr>
          <p:cNvPr id="38" name="Picture 37"/>
          <p:cNvPicPr/>
          <p:nvPr/>
        </p:nvPicPr>
        <p:blipFill>
          <a:blip r:embed="rId2" cstate="print"/>
          <a:stretch/>
        </p:blipFill>
        <p:spPr>
          <a:xfrm>
            <a:off x="1845000" y="1825560"/>
            <a:ext cx="5452920" cy="4350960"/>
          </a:xfrm>
          <a:prstGeom prst="rect">
            <a:avLst/>
          </a:prstGeom>
          <a:ln>
            <a:noFill/>
          </a:ln>
        </p:spPr>
      </p:pic>
    </p:spTree>
    <p:extLst>
      <p:ext uri="{BB962C8B-B14F-4D97-AF65-F5344CB8AC3E}">
        <p14:creationId xmlns:p14="http://schemas.microsoft.com/office/powerpoint/2010/main" val="410651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091378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319525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23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01327680-EC97-4369-8C9F-16CF26C71215}"/>
              </a:ext>
            </a:extLst>
          </p:cNvPr>
          <p:cNvSpPr>
            <a:spLocks noGrp="1"/>
          </p:cNvSpPr>
          <p:nvPr>
            <p:ph type="sldNum" sz="quarter" idx="10"/>
          </p:nvPr>
        </p:nvSpPr>
        <p:spPr/>
        <p:txBody>
          <a:bodyPr/>
          <a:lstStyle>
            <a:lvl1pPr>
              <a:defRPr/>
            </a:lvl1pPr>
          </a:lstStyle>
          <a:p>
            <a:pPr>
              <a:defRPr/>
            </a:pPr>
            <a:fld id="{EC4F09F9-8913-49C7-9D32-6227BAC0D9AE}" type="slidenum">
              <a:rPr/>
              <a:pPr>
                <a:defRPr/>
              </a:pPr>
              <a:t>‹#›</a:t>
            </a:fld>
            <a:endParaRPr/>
          </a:p>
        </p:txBody>
      </p:sp>
    </p:spTree>
    <p:extLst>
      <p:ext uri="{BB962C8B-B14F-4D97-AF65-F5344CB8AC3E}">
        <p14:creationId xmlns:p14="http://schemas.microsoft.com/office/powerpoint/2010/main" val="101184851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3B78CB1-8D79-4F04-B143-3A1058A4CE1A}"/>
              </a:ext>
            </a:extLst>
          </p:cNvPr>
          <p:cNvSpPr>
            <a:spLocks noGrp="1"/>
          </p:cNvSpPr>
          <p:nvPr>
            <p:ph type="sldNum" sz="quarter" idx="10"/>
          </p:nvPr>
        </p:nvSpPr>
        <p:spPr>
          <a:ln/>
        </p:spPr>
        <p:txBody>
          <a:bodyPr/>
          <a:lstStyle>
            <a:lvl1pPr>
              <a:defRPr/>
            </a:lvl1pPr>
          </a:lstStyle>
          <a:p>
            <a:pPr>
              <a:defRPr/>
            </a:pPr>
            <a:fld id="{19AB9D29-D9B4-43AE-A26D-D9FE5149FFCD}" type="slidenum">
              <a:rPr/>
              <a:pPr>
                <a:defRPr/>
              </a:pPr>
              <a:t>‹#›</a:t>
            </a:fld>
            <a:endParaRPr/>
          </a:p>
        </p:txBody>
      </p:sp>
    </p:spTree>
    <p:extLst>
      <p:ext uri="{BB962C8B-B14F-4D97-AF65-F5344CB8AC3E}">
        <p14:creationId xmlns:p14="http://schemas.microsoft.com/office/powerpoint/2010/main" val="463014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8.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474369844"/>
      </p:ext>
    </p:extLst>
  </p:cSld>
  <p:clrMap bg1="lt1" tx1="dk1" bg2="lt2" tx2="dk2" accent1="accent1" accent2="accent2" accent3="accent3" accent4="accent4" accent5="accent5" accent6="accent6" hlink="hlink" folHlink="folHlink"/>
  <p:sldLayoutIdLst>
    <p:sldLayoutId id="2147483726" r:id="rId1"/>
    <p:sldLayoutId id="2147483727" r:id="rId2"/>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34096911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2530" name="Title Text">
            <a:extLst>
              <a:ext uri="{FF2B5EF4-FFF2-40B4-BE49-F238E27FC236}">
                <a16:creationId xmlns:a16="http://schemas.microsoft.com/office/drawing/2014/main" id="{EC6BD1C2-DF8E-4EE8-8CAF-C28CF75A3CAC}"/>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2531" name="Body Level One…">
            <a:extLst>
              <a:ext uri="{FF2B5EF4-FFF2-40B4-BE49-F238E27FC236}">
                <a16:creationId xmlns:a16="http://schemas.microsoft.com/office/drawing/2014/main" id="{E6DB2442-1B61-4D25-978B-80D9CA57801A}"/>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63083FE-E17C-4110-93F2-EC14CE34DE13}"/>
              </a:ext>
            </a:extLst>
          </p:cNvPr>
          <p:cNvSpPr>
            <a:spLocks noGrp="1"/>
          </p:cNvSpPr>
          <p:nvPr>
            <p:ph type="sldNum" sz="quarter" idx="2"/>
          </p:nvPr>
        </p:nvSpPr>
        <p:spPr>
          <a:xfrm>
            <a:off x="4414953" y="6505576"/>
            <a:ext cx="304571"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pPr>
              <a:defRPr/>
            </a:pPr>
            <a:fld id="{7BC5BFC4-FA26-4FCD-BEF5-B2C5F3011443}" type="slidenum">
              <a:rPr/>
              <a:pPr>
                <a:defRPr/>
              </a:pPr>
              <a:t>‹#›</a:t>
            </a:fld>
            <a:endParaRPr/>
          </a:p>
        </p:txBody>
      </p:sp>
    </p:spTree>
    <p:extLst>
      <p:ext uri="{BB962C8B-B14F-4D97-AF65-F5344CB8AC3E}">
        <p14:creationId xmlns:p14="http://schemas.microsoft.com/office/powerpoint/2010/main" val="8998446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401645295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482602"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4443809" y="6505577"/>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228381437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ransition spd="med"/>
  <p:txStyles>
    <p:titleStyle>
      <a:lvl1pPr algn="l" defTabSz="307149" rtl="0" eaLnBrk="0" fontAlgn="base" hangingPunct="0">
        <a:spcBef>
          <a:spcPct val="0"/>
        </a:spcBef>
        <a:spcAft>
          <a:spcPct val="0"/>
        </a:spcAft>
        <a:defRPr sz="2250">
          <a:solidFill>
            <a:srgbClr val="FFFFFF"/>
          </a:solidFill>
          <a:latin typeface="+mn-lt"/>
          <a:ea typeface="+mn-ea"/>
          <a:cs typeface="+mn-cs"/>
          <a:sym typeface="Avenir Heavy"/>
        </a:defRPr>
      </a:lvl1pPr>
      <a:lvl2pPr algn="l" defTabSz="307149" rtl="0" eaLnBrk="0" fontAlgn="base" hangingPunct="0">
        <a:spcBef>
          <a:spcPct val="0"/>
        </a:spcBef>
        <a:spcAft>
          <a:spcPct val="0"/>
        </a:spcAft>
        <a:defRPr sz="2250">
          <a:solidFill>
            <a:srgbClr val="FFFFFF"/>
          </a:solidFill>
          <a:latin typeface="+mn-lt"/>
          <a:ea typeface="+mn-ea"/>
          <a:cs typeface="+mn-cs"/>
          <a:sym typeface="Avenir Heavy"/>
        </a:defRPr>
      </a:lvl2pPr>
      <a:lvl3pPr algn="l" defTabSz="307149" rtl="0" eaLnBrk="0" fontAlgn="base" hangingPunct="0">
        <a:spcBef>
          <a:spcPct val="0"/>
        </a:spcBef>
        <a:spcAft>
          <a:spcPct val="0"/>
        </a:spcAft>
        <a:defRPr sz="2250">
          <a:solidFill>
            <a:srgbClr val="FFFFFF"/>
          </a:solidFill>
          <a:latin typeface="+mn-lt"/>
          <a:ea typeface="+mn-ea"/>
          <a:cs typeface="+mn-cs"/>
          <a:sym typeface="Avenir Heavy"/>
        </a:defRPr>
      </a:lvl3pPr>
      <a:lvl4pPr algn="l" defTabSz="307149" rtl="0" eaLnBrk="0" fontAlgn="base" hangingPunct="0">
        <a:spcBef>
          <a:spcPct val="0"/>
        </a:spcBef>
        <a:spcAft>
          <a:spcPct val="0"/>
        </a:spcAft>
        <a:defRPr sz="2250">
          <a:solidFill>
            <a:srgbClr val="FFFFFF"/>
          </a:solidFill>
          <a:latin typeface="+mn-lt"/>
          <a:ea typeface="+mn-ea"/>
          <a:cs typeface="+mn-cs"/>
          <a:sym typeface="Avenir Heavy"/>
        </a:defRPr>
      </a:lvl4pPr>
      <a:lvl5pPr algn="l" defTabSz="307149" rtl="0" eaLnBrk="0" fontAlgn="base" hangingPunct="0">
        <a:spcBef>
          <a:spcPct val="0"/>
        </a:spcBef>
        <a:spcAft>
          <a:spcPct val="0"/>
        </a:spcAft>
        <a:defRPr sz="2250">
          <a:solidFill>
            <a:srgbClr val="FFFFFF"/>
          </a:solidFill>
          <a:latin typeface="+mn-lt"/>
          <a:ea typeface="+mn-ea"/>
          <a:cs typeface="+mn-cs"/>
          <a:sym typeface="Avenir Heavy"/>
        </a:defRPr>
      </a:lvl5pPr>
      <a:lvl6pPr marL="0" marR="0" indent="602668"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02"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37"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69"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1pPr>
      <a:lvl2pPr indent="12024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2pPr>
      <a:lvl3pPr indent="24048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3pPr>
      <a:lvl4pPr indent="360722"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4pPr>
      <a:lvl5pPr indent="48096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5pPr>
      <a:lvl6pPr marL="0" marR="0" indent="602668"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02"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37"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69"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33"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67"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00"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35"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68"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02"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37"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69"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24220468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E2622C-D587-4B72-8755-8B1A8FF905D9}" type="datetimeFigureOut">
              <a:rPr lang="en-US" smtClean="0"/>
              <a:pPr>
                <a:defRPr/>
              </a:pPr>
              <a:t>2/6/2023</a:t>
            </a:fld>
            <a:endParaRPr lang="en-GB"/>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F619F-C157-40FF-ADEC-DED0A6AC5821}" type="slidenum">
              <a:rPr lang="en-GB" smtClean="0"/>
              <a:pPr>
                <a:defRPr/>
              </a:pPr>
              <a:t>‹#›</a:t>
            </a:fld>
            <a:endParaRPr lang="en-GB"/>
          </a:p>
        </p:txBody>
      </p:sp>
    </p:spTree>
    <p:extLst>
      <p:ext uri="{BB962C8B-B14F-4D97-AF65-F5344CB8AC3E}">
        <p14:creationId xmlns:p14="http://schemas.microsoft.com/office/powerpoint/2010/main" val="51783942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628560" y="6356520"/>
            <a:ext cx="2057040" cy="364680"/>
          </a:xfrm>
          <a:prstGeom prst="rect">
            <a:avLst/>
          </a:prstGeom>
        </p:spPr>
        <p:txBody>
          <a:bodyPr anchor="ctr"/>
          <a:lstStyle/>
          <a:p>
            <a:pPr>
              <a:lnSpc>
                <a:spcPct val="100000"/>
              </a:lnSpc>
            </a:pPr>
            <a:r>
              <a:rPr lang="en-GB" sz="900" strike="noStrike">
                <a:solidFill>
                  <a:srgbClr val="8B8B8B"/>
                </a:solidFill>
                <a:latin typeface="Arial"/>
              </a:rPr>
              <a:t>07/11/17</a:t>
            </a:r>
            <a:endParaRPr/>
          </a:p>
        </p:txBody>
      </p:sp>
      <p:sp>
        <p:nvSpPr>
          <p:cNvPr id="6" name="PlaceHolder 2"/>
          <p:cNvSpPr>
            <a:spLocks noGrp="1"/>
          </p:cNvSpPr>
          <p:nvPr>
            <p:ph type="ftr"/>
          </p:nvPr>
        </p:nvSpPr>
        <p:spPr>
          <a:xfrm>
            <a:off x="3029040" y="6356520"/>
            <a:ext cx="3085920" cy="364680"/>
          </a:xfrm>
          <a:prstGeom prst="rect">
            <a:avLst/>
          </a:prstGeom>
        </p:spPr>
        <p:txBody>
          <a:bodyPr anchor="ctr"/>
          <a:lstStyle/>
          <a:p>
            <a:endParaRPr/>
          </a:p>
        </p:txBody>
      </p:sp>
      <p:sp>
        <p:nvSpPr>
          <p:cNvPr id="2"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E955A2F0-6007-4D54-8D4A-AAB62185E4C2}" type="slidenum">
              <a:rPr lang="en-GB" sz="900" strike="noStrike">
                <a:solidFill>
                  <a:srgbClr val="8B8B8B"/>
                </a:solidFill>
                <a:latin typeface="Arial"/>
              </a:rPr>
              <a:pPr algn="r">
                <a:lnSpc>
                  <a:spcPct val="100000"/>
                </a:lnSpc>
              </a:pPr>
              <a:t>‹#›</a:t>
            </a:fld>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en-US" sz="3300">
                <a:latin typeface="Arial"/>
              </a:rPr>
              <a:t>Click to edit the title text format</a:t>
            </a:r>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2100">
                <a:latin typeface="Calibri"/>
              </a:rPr>
              <a:t>Click to edit the outline text format</a:t>
            </a:r>
            <a:endParaRPr/>
          </a:p>
          <a:p>
            <a:pPr lvl="1">
              <a:buSzPct val="75000"/>
              <a:buFont typeface="StarSymbol"/>
              <a:buChar char=""/>
            </a:pPr>
            <a:r>
              <a:rPr lang="en-US" sz="1500">
                <a:latin typeface="Calibri"/>
              </a:rPr>
              <a:t>Second Outline Level</a:t>
            </a:r>
            <a:endParaRPr/>
          </a:p>
          <a:p>
            <a:pPr lvl="2">
              <a:buSzPct val="45000"/>
              <a:buFont typeface="StarSymbol"/>
              <a:buChar char=""/>
            </a:pPr>
            <a:r>
              <a:rPr lang="en-US" sz="1300">
                <a:latin typeface="Calibri"/>
              </a:rPr>
              <a:t>Third Outline Level</a:t>
            </a:r>
            <a:endParaRPr/>
          </a:p>
          <a:p>
            <a:pPr lvl="3">
              <a:buSzPct val="75000"/>
              <a:buFont typeface="StarSymbol"/>
              <a:buChar char=""/>
            </a:pPr>
            <a:r>
              <a:rPr lang="en-US" sz="13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extLst>
      <p:ext uri="{BB962C8B-B14F-4D97-AF65-F5344CB8AC3E}">
        <p14:creationId xmlns:p14="http://schemas.microsoft.com/office/powerpoint/2010/main" val="84172771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hyperlink" Target="http://www.publicdomainpictures.net/view-image.php?image=75712&amp;picture=helping-hand-clip-ar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4940" y="2683423"/>
            <a:ext cx="3592964" cy="2376487"/>
          </a:xfrm>
          <a:prstGeom prst="rect">
            <a:avLst/>
          </a:prstGeom>
        </p:spPr>
        <p:txBody>
          <a:bodyPr>
            <a:normAutofit fontScale="90000"/>
          </a:bodyPr>
          <a:lstStyle/>
          <a:p>
            <a:pPr algn="ctr" defTabSz="832061">
              <a:defRPr sz="4004"/>
            </a:pPr>
            <a:r>
              <a:rPr lang="en-GB" b="1" dirty="0">
                <a:solidFill>
                  <a:schemeClr val="bg1"/>
                </a:solidFill>
                <a:latin typeface="+mj-lt"/>
                <a:ea typeface="Tahoma" panose="020B0604030504040204" pitchFamily="34" charset="0"/>
                <a:cs typeface="Tahoma" panose="020B0604030504040204" pitchFamily="34" charset="0"/>
              </a:rPr>
              <a:t>Child on Child Abuse</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14940" y="4484918"/>
            <a:ext cx="5825212" cy="1530200"/>
          </a:xfrm>
          <a:prstGeom prst="rect">
            <a:avLst/>
          </a:prstGeom>
        </p:spPr>
        <p:txBody>
          <a:bodyPr>
            <a:normAutofit fontScale="92500" lnSpcReduction="10000"/>
          </a:bodyPr>
          <a:lstStyle/>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Haley Cameron: </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Safeguarding Manager, Cognus</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Steve Welding:</a:t>
            </a:r>
          </a:p>
          <a:p>
            <a:pPr>
              <a:spcBef>
                <a:spcPts val="600"/>
              </a:spcBef>
              <a:defRPr sz="2800"/>
            </a:pPr>
            <a:r>
              <a:rPr lang="en-GB" sz="2250" dirty="0" err="1">
                <a:solidFill>
                  <a:schemeClr val="bg1"/>
                </a:solidFill>
                <a:latin typeface="+mn-lt"/>
                <a:ea typeface="Tahoma" panose="020B0604030504040204" pitchFamily="34" charset="0"/>
                <a:cs typeface="Tahoma" panose="020B0604030504040204" pitchFamily="34" charset="0"/>
              </a:rPr>
              <a:t>Esafety</a:t>
            </a:r>
            <a:r>
              <a:rPr lang="en-GB" sz="2250" dirty="0">
                <a:solidFill>
                  <a:schemeClr val="bg1"/>
                </a:solidFill>
                <a:latin typeface="+mn-lt"/>
                <a:ea typeface="Tahoma" panose="020B0604030504040204" pitchFamily="34" charset="0"/>
                <a:cs typeface="Tahoma" panose="020B0604030504040204" pitchFamily="34" charset="0"/>
              </a:rPr>
              <a:t>/Prevent trainer, </a:t>
            </a:r>
            <a:r>
              <a:rPr lang="en-GB" sz="2250" dirty="0" err="1">
                <a:solidFill>
                  <a:schemeClr val="bg1"/>
                </a:solidFill>
                <a:latin typeface="+mn-lt"/>
                <a:ea typeface="Tahoma" panose="020B0604030504040204" pitchFamily="34" charset="0"/>
                <a:cs typeface="Tahoma" panose="020B0604030504040204" pitchFamily="34" charset="0"/>
              </a:rPr>
              <a:t>Cognus</a:t>
            </a:r>
            <a:endParaRPr lang="en-GB" sz="2250"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4" name="Picture 3">
            <a:extLst>
              <a:ext uri="{FF2B5EF4-FFF2-40B4-BE49-F238E27FC236}">
                <a16:creationId xmlns:a16="http://schemas.microsoft.com/office/drawing/2014/main" id="{93B54916-A7C4-4966-B5FC-B0902C0DA740}"/>
              </a:ext>
            </a:extLst>
          </p:cNvPr>
          <p:cNvPicPr>
            <a:picLocks noChangeAspect="1"/>
          </p:cNvPicPr>
          <p:nvPr/>
        </p:nvPicPr>
        <p:blipFill>
          <a:blip r:embed="rId3"/>
          <a:stretch>
            <a:fillRect/>
          </a:stretch>
        </p:blipFill>
        <p:spPr>
          <a:xfrm>
            <a:off x="4139952" y="2676803"/>
            <a:ext cx="5004048" cy="4181197"/>
          </a:xfrm>
          <a:prstGeom prst="rect">
            <a:avLst/>
          </a:prstGeom>
        </p:spPr>
      </p:pic>
    </p:spTree>
    <p:extLst>
      <p:ext uri="{BB962C8B-B14F-4D97-AF65-F5344CB8AC3E}">
        <p14:creationId xmlns:p14="http://schemas.microsoft.com/office/powerpoint/2010/main" val="42841898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D612-778D-14D0-AB4D-9848D1ECA396}"/>
              </a:ext>
            </a:extLst>
          </p:cNvPr>
          <p:cNvSpPr>
            <a:spLocks noGrp="1"/>
          </p:cNvSpPr>
          <p:nvPr>
            <p:ph type="title"/>
          </p:nvPr>
        </p:nvSpPr>
        <p:spPr/>
        <p:txBody>
          <a:bodyPr>
            <a:normAutofit fontScale="90000"/>
          </a:bodyPr>
          <a:lstStyle/>
          <a:p>
            <a:r>
              <a:rPr lang="en-GB" dirty="0"/>
              <a:t>KCSIE 2022 – Sexual Violence Offences</a:t>
            </a:r>
          </a:p>
        </p:txBody>
      </p:sp>
      <p:sp>
        <p:nvSpPr>
          <p:cNvPr id="3" name="Text Placeholder 2">
            <a:extLst>
              <a:ext uri="{FF2B5EF4-FFF2-40B4-BE49-F238E27FC236}">
                <a16:creationId xmlns:a16="http://schemas.microsoft.com/office/drawing/2014/main" id="{ACBEC854-4E4D-3894-0FC8-5B256DC31E3B}"/>
              </a:ext>
            </a:extLst>
          </p:cNvPr>
          <p:cNvSpPr>
            <a:spLocks noGrp="1"/>
          </p:cNvSpPr>
          <p:nvPr>
            <p:ph type="body" idx="1"/>
          </p:nvPr>
        </p:nvSpPr>
        <p:spPr/>
        <p:txBody>
          <a:bodyPr/>
          <a:lstStyle/>
          <a:p>
            <a:pPr algn="ctr"/>
            <a:r>
              <a:rPr lang="en-GB" sz="3600" b="1" dirty="0"/>
              <a:t>Sexual Offences Act 2003</a:t>
            </a:r>
          </a:p>
          <a:p>
            <a:endParaRPr lang="en-GB" dirty="0"/>
          </a:p>
          <a:p>
            <a:endParaRPr lang="en-GB" dirty="0"/>
          </a:p>
          <a:p>
            <a:pPr marL="457200" indent="-457200">
              <a:buFont typeface="Arial" panose="020B0604020202020204" pitchFamily="34" charset="0"/>
              <a:buChar char="•"/>
            </a:pPr>
            <a:r>
              <a:rPr lang="en-GB" sz="3200" dirty="0"/>
              <a:t>Rape</a:t>
            </a:r>
          </a:p>
          <a:p>
            <a:pPr marL="457200" indent="-457200">
              <a:buFont typeface="Arial" panose="020B0604020202020204" pitchFamily="34" charset="0"/>
              <a:buChar char="•"/>
            </a:pPr>
            <a:r>
              <a:rPr lang="en-GB" sz="3200" dirty="0"/>
              <a:t>Assault by Penetration</a:t>
            </a:r>
          </a:p>
          <a:p>
            <a:pPr marL="457200" indent="-457200">
              <a:buFont typeface="Arial" panose="020B0604020202020204" pitchFamily="34" charset="0"/>
              <a:buChar char="•"/>
            </a:pPr>
            <a:r>
              <a:rPr lang="en-GB" sz="3200" dirty="0"/>
              <a:t>Sexual Assault</a:t>
            </a:r>
          </a:p>
          <a:p>
            <a:pPr marL="457200" indent="-457200">
              <a:buFont typeface="Arial" panose="020B0604020202020204" pitchFamily="34" charset="0"/>
              <a:buChar char="•"/>
            </a:pPr>
            <a:r>
              <a:rPr lang="en-GB" sz="3200" dirty="0"/>
              <a:t>Causing someone to engage in sexual activity without consent</a:t>
            </a:r>
          </a:p>
        </p:txBody>
      </p:sp>
    </p:spTree>
    <p:extLst>
      <p:ext uri="{BB962C8B-B14F-4D97-AF65-F5344CB8AC3E}">
        <p14:creationId xmlns:p14="http://schemas.microsoft.com/office/powerpoint/2010/main" val="35343405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636C-EA33-4CDD-953A-3E3F009BF67F}"/>
              </a:ext>
            </a:extLst>
          </p:cNvPr>
          <p:cNvSpPr>
            <a:spLocks noGrp="1"/>
          </p:cNvSpPr>
          <p:nvPr>
            <p:ph type="title"/>
          </p:nvPr>
        </p:nvSpPr>
        <p:spPr/>
        <p:txBody>
          <a:bodyPr>
            <a:normAutofit fontScale="90000"/>
          </a:bodyPr>
          <a:lstStyle/>
          <a:p>
            <a:r>
              <a:rPr lang="en-GB" dirty="0"/>
              <a:t>KCSIE 2022 – New paragraph inserted</a:t>
            </a:r>
          </a:p>
        </p:txBody>
      </p:sp>
      <p:sp>
        <p:nvSpPr>
          <p:cNvPr id="3" name="Text Placeholder 2">
            <a:extLst>
              <a:ext uri="{FF2B5EF4-FFF2-40B4-BE49-F238E27FC236}">
                <a16:creationId xmlns:a16="http://schemas.microsoft.com/office/drawing/2014/main" id="{11C4EC2D-E506-47B0-8C3B-D0506E82B110}"/>
              </a:ext>
            </a:extLst>
          </p:cNvPr>
          <p:cNvSpPr>
            <a:spLocks noGrp="1"/>
          </p:cNvSpPr>
          <p:nvPr>
            <p:ph type="body" idx="1"/>
          </p:nvPr>
        </p:nvSpPr>
        <p:spPr>
          <a:xfrm>
            <a:off x="482342" y="1608042"/>
            <a:ext cx="8390070" cy="4769047"/>
          </a:xfrm>
        </p:spPr>
        <p:txBody>
          <a:bodyPr>
            <a:noAutofit/>
          </a:bodyPr>
          <a:lstStyle/>
          <a:p>
            <a:r>
              <a:rPr lang="en-GB" sz="2531" dirty="0"/>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This should not prevent staff from having a professional curiosity and speaking to the DSL if they have concerns about a child. It is also important that staff determine how best to build trusted relationships with children and young people which facilitate communication</a:t>
            </a:r>
          </a:p>
        </p:txBody>
      </p:sp>
    </p:spTree>
    <p:extLst>
      <p:ext uri="{BB962C8B-B14F-4D97-AF65-F5344CB8AC3E}">
        <p14:creationId xmlns:p14="http://schemas.microsoft.com/office/powerpoint/2010/main" val="25215042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F6AC4-A7BC-4207-BB1C-C81C41521EA7}"/>
              </a:ext>
            </a:extLst>
          </p:cNvPr>
          <p:cNvSpPr txBox="1"/>
          <p:nvPr/>
        </p:nvSpPr>
        <p:spPr>
          <a:xfrm>
            <a:off x="224518" y="449974"/>
            <a:ext cx="8827634" cy="520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FFFFFF"/>
                </a:solidFill>
                <a:effectLst/>
                <a:uLnTx/>
                <a:uFillTx/>
                <a:latin typeface="Avenir Heavy"/>
                <a:sym typeface="Avenir Heavy"/>
              </a:rPr>
              <a:t>Sexual assault – Section 3 SOA 2003</a:t>
            </a:r>
          </a:p>
          <a:p>
            <a:pPr marL="0" marR="0" lvl="0" indent="0" algn="l" defTabSz="410751" rtl="0" eaLnBrk="1" fontAlgn="auto" latinLnBrk="0" hangingPunct="0">
              <a:lnSpc>
                <a:spcPct val="100000"/>
              </a:lnSpc>
              <a:spcBef>
                <a:spcPts val="0"/>
              </a:spcBef>
              <a:spcAft>
                <a:spcPts val="0"/>
              </a:spcAft>
              <a:buClrTx/>
              <a:buSzTx/>
              <a:buFontTx/>
              <a:buNone/>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(1)	A person (A) commits an offence if—</a:t>
            </a:r>
          </a:p>
          <a:p>
            <a:pPr marL="0" marR="0" lvl="0" indent="0" algn="l" defTabSz="410751" rtl="0" eaLnBrk="1" fontAlgn="auto" latinLnBrk="0" hangingPunct="0">
              <a:lnSpc>
                <a:spcPct val="100000"/>
              </a:lnSpc>
              <a:spcBef>
                <a:spcPts val="0"/>
              </a:spcBef>
              <a:spcAft>
                <a:spcPts val="0"/>
              </a:spcAft>
              <a:buClrTx/>
              <a:buSzTx/>
              <a:buFontTx/>
              <a:buNone/>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(2)	He/she </a:t>
            </a:r>
            <a:r>
              <a:rPr kumimoji="0" lang="en-GB" sz="3023" b="0" i="0" u="none" strike="noStrike" kern="0" cap="none" spc="0" normalizeH="0" baseline="0" noProof="0" dirty="0">
                <a:ln>
                  <a:noFill/>
                </a:ln>
                <a:solidFill>
                  <a:srgbClr val="FF0000"/>
                </a:solidFill>
                <a:effectLst/>
                <a:uLnTx/>
                <a:uFillTx/>
                <a:latin typeface="Avenir Heavy"/>
                <a:sym typeface="Avenir Heavy"/>
              </a:rPr>
              <a:t>intentionally</a:t>
            </a:r>
            <a:r>
              <a:rPr kumimoji="0" lang="en-GB" sz="3023" b="0" i="0" u="none" strike="noStrike" kern="0" cap="none" spc="0" normalizeH="0" baseline="0" noProof="0" dirty="0">
                <a:ln>
                  <a:noFill/>
                </a:ln>
                <a:solidFill>
                  <a:srgbClr val="314764"/>
                </a:solidFill>
                <a:effectLst/>
                <a:uLnTx/>
                <a:uFillTx/>
                <a:latin typeface="Avenir Heavy"/>
                <a:sym typeface="Avenir Heavy"/>
              </a:rPr>
              <a:t> touches another person (B),</a:t>
            </a:r>
          </a:p>
          <a:p>
            <a:pPr marL="0" marR="0" lvl="0" indent="0" algn="l" defTabSz="410751" rtl="0" eaLnBrk="1" fontAlgn="auto" latinLnBrk="0" hangingPunct="0">
              <a:lnSpc>
                <a:spcPct val="100000"/>
              </a:lnSpc>
              <a:spcBef>
                <a:spcPts val="0"/>
              </a:spcBef>
              <a:spcAft>
                <a:spcPts val="0"/>
              </a:spcAft>
              <a:buClrTx/>
              <a:buSzTx/>
              <a:buFontTx/>
              <a:buNone/>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(3)	the touching is </a:t>
            </a:r>
            <a:r>
              <a:rPr kumimoji="0" lang="en-GB" sz="3023" b="0" i="0" u="none" strike="noStrike" kern="0" cap="none" spc="0" normalizeH="0" baseline="0" noProof="0" dirty="0">
                <a:ln>
                  <a:noFill/>
                </a:ln>
                <a:solidFill>
                  <a:srgbClr val="FF0000"/>
                </a:solidFill>
                <a:effectLst/>
                <a:uLnTx/>
                <a:uFillTx/>
                <a:latin typeface="Avenir Heavy"/>
                <a:sym typeface="Avenir Heavy"/>
              </a:rPr>
              <a:t>sexual</a:t>
            </a:r>
            <a:r>
              <a:rPr kumimoji="0" lang="en-GB" sz="3023" b="0" i="0" u="none" strike="noStrike" kern="0" cap="none" spc="0" normalizeH="0" baseline="0" noProof="0" dirty="0">
                <a:ln>
                  <a:noFill/>
                </a:ln>
                <a:solidFill>
                  <a:srgbClr val="314764"/>
                </a:solidFill>
                <a:effectLst/>
                <a:uLnTx/>
                <a:uFillTx/>
                <a:latin typeface="Avenir Heavy"/>
                <a:sym typeface="Avenir Heavy"/>
              </a:rPr>
              <a:t>,</a:t>
            </a:r>
          </a:p>
          <a:p>
            <a:pPr marL="0" marR="0" lvl="0" indent="0" algn="l" defTabSz="410751" rtl="0" eaLnBrk="1" fontAlgn="auto" latinLnBrk="0" hangingPunct="0">
              <a:lnSpc>
                <a:spcPct val="100000"/>
              </a:lnSpc>
              <a:spcBef>
                <a:spcPts val="0"/>
              </a:spcBef>
              <a:spcAft>
                <a:spcPts val="0"/>
              </a:spcAft>
              <a:buClrTx/>
              <a:buSzTx/>
              <a:buFontTx/>
              <a:buNone/>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(4)	(B) does </a:t>
            </a:r>
            <a:r>
              <a:rPr kumimoji="0" lang="en-GB" sz="3023" b="0" i="0" u="none" strike="noStrike" kern="0" cap="none" spc="0" normalizeH="0" baseline="0" noProof="0" dirty="0">
                <a:ln>
                  <a:noFill/>
                </a:ln>
                <a:solidFill>
                  <a:srgbClr val="FF0000"/>
                </a:solidFill>
                <a:effectLst/>
                <a:uLnTx/>
                <a:uFillTx/>
                <a:latin typeface="Avenir Heavy"/>
                <a:sym typeface="Avenir Heavy"/>
              </a:rPr>
              <a:t>not consent </a:t>
            </a:r>
            <a:r>
              <a:rPr kumimoji="0" lang="en-GB" sz="3023" b="0" i="0" u="none" strike="noStrike" kern="0" cap="none" spc="0" normalizeH="0" baseline="0" noProof="0" dirty="0">
                <a:ln>
                  <a:noFill/>
                </a:ln>
                <a:solidFill>
                  <a:srgbClr val="314764"/>
                </a:solidFill>
                <a:effectLst/>
                <a:uLnTx/>
                <a:uFillTx/>
                <a:latin typeface="Avenir Heavy"/>
                <a:sym typeface="Avenir Heavy"/>
              </a:rPr>
              <a:t>to the touching, and</a:t>
            </a:r>
          </a:p>
          <a:p>
            <a:pPr marL="0" marR="0" lvl="0" indent="0" algn="l" defTabSz="410751" rtl="0" eaLnBrk="1" fontAlgn="auto" latinLnBrk="0" hangingPunct="0">
              <a:lnSpc>
                <a:spcPct val="100000"/>
              </a:lnSpc>
              <a:spcBef>
                <a:spcPts val="0"/>
              </a:spcBef>
              <a:spcAft>
                <a:spcPts val="0"/>
              </a:spcAft>
              <a:buClrTx/>
              <a:buSzTx/>
              <a:buFontTx/>
              <a:buNone/>
              <a:tabLst/>
              <a:defRPr/>
            </a:pPr>
            <a:endParaRPr kumimoji="0" lang="en-GB" sz="3023" b="0" i="0" u="none" strike="noStrike" kern="0" cap="none" spc="0" normalizeH="0" baseline="0" noProof="0" dirty="0">
              <a:ln>
                <a:noFill/>
              </a:ln>
              <a:solidFill>
                <a:srgbClr val="314764"/>
              </a:solidFill>
              <a:effectLst/>
              <a:uLnTx/>
              <a:uFillTx/>
              <a:latin typeface="Avenir Heavy"/>
              <a:sym typeface="Avenir Heavy"/>
            </a:endParaRP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(5)	(A) does </a:t>
            </a:r>
            <a:r>
              <a:rPr kumimoji="0" lang="en-GB" sz="3023" b="0" i="0" u="none" strike="noStrike" kern="0" cap="none" spc="0" normalizeH="0" baseline="0" noProof="0" dirty="0">
                <a:ln>
                  <a:noFill/>
                </a:ln>
                <a:solidFill>
                  <a:srgbClr val="FF0000"/>
                </a:solidFill>
                <a:effectLst/>
                <a:uLnTx/>
                <a:uFillTx/>
                <a:latin typeface="Avenir Heavy"/>
                <a:sym typeface="Avenir Heavy"/>
              </a:rPr>
              <a:t>not reasonably </a:t>
            </a:r>
            <a:r>
              <a:rPr kumimoji="0" lang="en-GB" sz="3023" b="0" i="0" u="none" strike="noStrike" kern="0" cap="none" spc="0" normalizeH="0" baseline="0" noProof="0" dirty="0">
                <a:ln>
                  <a:noFill/>
                </a:ln>
                <a:solidFill>
                  <a:srgbClr val="314764"/>
                </a:solidFill>
                <a:effectLst/>
                <a:uLnTx/>
                <a:uFillTx/>
                <a:latin typeface="Avenir Heavy"/>
                <a:sym typeface="Avenir Heavy"/>
              </a:rPr>
              <a:t>believe that (B) consents.</a:t>
            </a:r>
          </a:p>
        </p:txBody>
      </p:sp>
    </p:spTree>
    <p:extLst>
      <p:ext uri="{BB962C8B-B14F-4D97-AF65-F5344CB8AC3E}">
        <p14:creationId xmlns:p14="http://schemas.microsoft.com/office/powerpoint/2010/main" val="5148309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3"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venir Heavy"/>
            </a:endParaRPr>
          </a:p>
        </p:txBody>
      </p:sp>
      <p:pic>
        <p:nvPicPr>
          <p:cNvPr id="17"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9"/>
            <a:ext cx="9144000" cy="6083203"/>
          </a:xfrm>
          <a:prstGeom prst="rect">
            <a:avLst/>
          </a:prstGeom>
        </p:spPr>
      </p:pic>
      <p:sp>
        <p:nvSpPr>
          <p:cNvPr id="2" name="TextBox 1"/>
          <p:cNvSpPr txBox="1"/>
          <p:nvPr/>
        </p:nvSpPr>
        <p:spPr>
          <a:xfrm>
            <a:off x="114790" y="1716104"/>
            <a:ext cx="4320051" cy="3053242"/>
          </a:xfrm>
          <a:prstGeom prst="rect">
            <a:avLst/>
          </a:prstGeom>
        </p:spPr>
        <p:txBody>
          <a:bodyPr vert="horz" lIns="91440" tIns="45720" rIns="91440" bIns="45720" rtlCol="0" anchor="t">
            <a:normAutofit fontScale="92500" lnSpcReduction="20000"/>
          </a:bodyPr>
          <a:lstStyle/>
          <a:p>
            <a:pPr marL="0" marR="0" lvl="0" indent="0" algn="l" defTabSz="914353" rtl="0" eaLnBrk="1" fontAlgn="base"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a:t>
            </a: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Consent”</a:t>
            </a:r>
          </a:p>
          <a:p>
            <a:pPr marL="0" marR="0" lvl="0" indent="0" algn="l" defTabSz="914353" rtl="0" eaLnBrk="1" fontAlgn="base" latinLnBrk="0" hangingPunct="1">
              <a:lnSpc>
                <a:spcPct val="90000"/>
              </a:lnSpc>
              <a:spcBef>
                <a:spcPct val="0"/>
              </a:spcBef>
              <a:spcAft>
                <a:spcPts val="60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endParaRPr>
          </a:p>
          <a:p>
            <a:pPr marL="0" marR="0" lvl="0" indent="0" algn="l" defTabSz="914353" rtl="0" eaLnBrk="1" fontAlgn="base" latinLnBrk="0" hangingPunct="1">
              <a:lnSpc>
                <a:spcPct val="90000"/>
              </a:lnSpc>
              <a:spcBef>
                <a:spcPct val="0"/>
              </a:spcBef>
              <a:spcAft>
                <a:spcPts val="60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A person consents if he/she </a:t>
            </a:r>
            <a:r>
              <a:rPr kumimoji="0" lang="en-US" sz="3900" b="1" i="0" u="none" strike="noStrike" kern="1200" cap="none" spc="0" normalizeH="0" baseline="0" noProof="0" dirty="0">
                <a:ln>
                  <a:noFill/>
                </a:ln>
                <a:solidFill>
                  <a:srgbClr val="FF0000"/>
                </a:solidFill>
                <a:effectLst/>
                <a:uLnTx/>
                <a:uFillTx/>
                <a:latin typeface="Calibri"/>
                <a:ea typeface="+mn-ea"/>
                <a:cs typeface="Times New Roman" pitchFamily="18" charset="0"/>
                <a:sym typeface="Avenir Heavy"/>
              </a:rPr>
              <a:t>agrees</a:t>
            </a: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 by </a:t>
            </a:r>
            <a:r>
              <a:rPr kumimoji="0" lang="en-US" sz="3900" b="1" i="0" u="none" strike="noStrike" kern="1200" cap="none" spc="0" normalizeH="0" baseline="0" noProof="0" dirty="0">
                <a:ln>
                  <a:noFill/>
                </a:ln>
                <a:solidFill>
                  <a:srgbClr val="FF0000"/>
                </a:solidFill>
                <a:effectLst/>
                <a:uLnTx/>
                <a:uFillTx/>
                <a:latin typeface="Calibri"/>
                <a:ea typeface="+mn-ea"/>
                <a:cs typeface="Times New Roman" pitchFamily="18" charset="0"/>
                <a:sym typeface="Avenir Heavy"/>
              </a:rPr>
              <a:t>choice</a:t>
            </a: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 and has the </a:t>
            </a:r>
            <a:r>
              <a:rPr kumimoji="0" lang="en-US" sz="3900" b="1" i="0" u="none" strike="noStrike" kern="1200" cap="none" spc="0" normalizeH="0" baseline="0" noProof="0" dirty="0">
                <a:ln>
                  <a:noFill/>
                </a:ln>
                <a:solidFill>
                  <a:srgbClr val="FF0000"/>
                </a:solidFill>
                <a:effectLst/>
                <a:uLnTx/>
                <a:uFillTx/>
                <a:latin typeface="Calibri"/>
                <a:ea typeface="+mn-ea"/>
                <a:cs typeface="Times New Roman" pitchFamily="18" charset="0"/>
                <a:sym typeface="Avenir Heavy"/>
              </a:rPr>
              <a:t>freedom</a:t>
            </a: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 and </a:t>
            </a:r>
            <a:r>
              <a:rPr kumimoji="0" lang="en-US" sz="3900" b="1" i="0" u="none" strike="noStrike" kern="1200" cap="none" spc="0" normalizeH="0" baseline="0" noProof="0" dirty="0">
                <a:ln>
                  <a:noFill/>
                </a:ln>
                <a:solidFill>
                  <a:srgbClr val="FF0000"/>
                </a:solidFill>
                <a:effectLst/>
                <a:uLnTx/>
                <a:uFillTx/>
                <a:latin typeface="Calibri"/>
                <a:ea typeface="+mn-ea"/>
                <a:cs typeface="Times New Roman" pitchFamily="18" charset="0"/>
                <a:sym typeface="Avenir Heavy"/>
              </a:rPr>
              <a:t>capacity</a:t>
            </a:r>
            <a:r>
              <a:rPr kumimoji="0" lang="en-US" sz="3900" b="0" i="0" u="none" strike="noStrike" kern="1200" cap="none" spc="0" normalizeH="0" baseline="0" noProof="0" dirty="0">
                <a:ln>
                  <a:noFill/>
                </a:ln>
                <a:solidFill>
                  <a:srgbClr val="FFFFFF"/>
                </a:solidFill>
                <a:effectLst/>
                <a:uLnTx/>
                <a:uFillTx/>
                <a:latin typeface="Calibri"/>
                <a:ea typeface="+mn-ea"/>
                <a:cs typeface="Times New Roman" pitchFamily="18" charset="0"/>
                <a:sym typeface="Avenir Heavy"/>
              </a:rPr>
              <a:t> to make that choice.</a:t>
            </a:r>
          </a:p>
        </p:txBody>
      </p:sp>
      <p:pic>
        <p:nvPicPr>
          <p:cNvPr id="5" name="Picture 4">
            <a:extLst>
              <a:ext uri="{FF2B5EF4-FFF2-40B4-BE49-F238E27FC236}">
                <a16:creationId xmlns:a16="http://schemas.microsoft.com/office/drawing/2014/main" id="{1CA8E32A-7084-405B-BC32-8C181B529C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5819" y="1021081"/>
            <a:ext cx="3762989" cy="4701540"/>
          </a:xfrm>
          <a:prstGeom prst="rect">
            <a:avLst/>
          </a:prstGeom>
          <a:ln w="9525">
            <a:noFill/>
          </a:ln>
        </p:spPr>
      </p:pic>
    </p:spTree>
    <p:extLst>
      <p:ext uri="{BB962C8B-B14F-4D97-AF65-F5344CB8AC3E}">
        <p14:creationId xmlns:p14="http://schemas.microsoft.com/office/powerpoint/2010/main" val="406120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3D2B-A5EB-4131-9F97-EDC22292B45C}"/>
              </a:ext>
            </a:extLst>
          </p:cNvPr>
          <p:cNvSpPr>
            <a:spLocks noGrp="1"/>
          </p:cNvSpPr>
          <p:nvPr>
            <p:ph type="title"/>
          </p:nvPr>
        </p:nvSpPr>
        <p:spPr/>
        <p:txBody>
          <a:bodyPr>
            <a:normAutofit fontScale="90000"/>
          </a:bodyPr>
          <a:lstStyle/>
          <a:p>
            <a:r>
              <a:rPr lang="en-GB" dirty="0"/>
              <a:t>Consent under 13’s</a:t>
            </a:r>
          </a:p>
        </p:txBody>
      </p:sp>
      <p:sp>
        <p:nvSpPr>
          <p:cNvPr id="3" name="Text Placeholder 2">
            <a:extLst>
              <a:ext uri="{FF2B5EF4-FFF2-40B4-BE49-F238E27FC236}">
                <a16:creationId xmlns:a16="http://schemas.microsoft.com/office/drawing/2014/main" id="{37F9A673-8E1E-4A1F-92C4-387E07952482}"/>
              </a:ext>
            </a:extLst>
          </p:cNvPr>
          <p:cNvSpPr>
            <a:spLocks noGrp="1"/>
          </p:cNvSpPr>
          <p:nvPr>
            <p:ph type="body" idx="1"/>
          </p:nvPr>
        </p:nvSpPr>
        <p:spPr/>
        <p:txBody>
          <a:bodyPr>
            <a:normAutofit/>
          </a:bodyPr>
          <a:lstStyle/>
          <a:p>
            <a:r>
              <a:rPr lang="en-GB" sz="3200" dirty="0"/>
              <a:t>Under-13’s can’t consent to sexual activity</a:t>
            </a:r>
          </a:p>
          <a:p>
            <a:endParaRPr lang="en-GB" sz="3200" dirty="0"/>
          </a:p>
          <a:p>
            <a:r>
              <a:rPr lang="en-GB" sz="3200" dirty="0"/>
              <a:t>Age of consent is 16</a:t>
            </a:r>
          </a:p>
          <a:p>
            <a:endParaRPr lang="en-GB" sz="3200" dirty="0"/>
          </a:p>
          <a:p>
            <a:r>
              <a:rPr lang="en-GB" sz="3200" dirty="0"/>
              <a:t>Sexual intercourse without consent is rape</a:t>
            </a:r>
          </a:p>
          <a:p>
            <a:endParaRPr lang="en-GB" sz="3200" dirty="0"/>
          </a:p>
          <a:p>
            <a:r>
              <a:rPr lang="en-GB" sz="3200" dirty="0"/>
              <a:t>Making and sharing sexual images of under 18’s is illegal</a:t>
            </a:r>
          </a:p>
        </p:txBody>
      </p:sp>
    </p:spTree>
    <p:extLst>
      <p:ext uri="{BB962C8B-B14F-4D97-AF65-F5344CB8AC3E}">
        <p14:creationId xmlns:p14="http://schemas.microsoft.com/office/powerpoint/2010/main" val="1140361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95EA-F414-C487-DB46-1518780B7132}"/>
              </a:ext>
            </a:extLst>
          </p:cNvPr>
          <p:cNvSpPr>
            <a:spLocks noGrp="1"/>
          </p:cNvSpPr>
          <p:nvPr>
            <p:ph type="title"/>
          </p:nvPr>
        </p:nvSpPr>
        <p:spPr/>
        <p:txBody>
          <a:bodyPr>
            <a:noAutofit/>
          </a:bodyPr>
          <a:lstStyle/>
          <a:p>
            <a:r>
              <a:rPr lang="en-GB" sz="3600" dirty="0"/>
              <a:t>KCSIE 2022 - Sexual harassment</a:t>
            </a:r>
          </a:p>
        </p:txBody>
      </p:sp>
      <p:sp>
        <p:nvSpPr>
          <p:cNvPr id="3" name="Text Placeholder 2">
            <a:extLst>
              <a:ext uri="{FF2B5EF4-FFF2-40B4-BE49-F238E27FC236}">
                <a16:creationId xmlns:a16="http://schemas.microsoft.com/office/drawing/2014/main" id="{7176B590-BA5A-6A04-2AD8-AFD9DB5AE289}"/>
              </a:ext>
            </a:extLst>
          </p:cNvPr>
          <p:cNvSpPr>
            <a:spLocks noGrp="1"/>
          </p:cNvSpPr>
          <p:nvPr>
            <p:ph type="body" idx="1"/>
          </p:nvPr>
        </p:nvSpPr>
        <p:spPr/>
        <p:txBody>
          <a:bodyPr>
            <a:noAutofit/>
          </a:bodyPr>
          <a:lstStyle/>
          <a:p>
            <a:r>
              <a:rPr lang="en-GB" sz="2800" dirty="0"/>
              <a:t>When referring to sexual harassment we mean ‘</a:t>
            </a:r>
            <a:r>
              <a:rPr lang="en-GB" sz="2800" b="1" dirty="0"/>
              <a:t>unwanted conduct of a sexual nature</a:t>
            </a:r>
            <a:r>
              <a:rPr lang="en-GB" sz="2800" dirty="0"/>
              <a:t>’ that can occur </a:t>
            </a:r>
            <a:r>
              <a:rPr lang="en-GB" sz="2800" b="1" dirty="0"/>
              <a:t>online and offline </a:t>
            </a:r>
            <a:r>
              <a:rPr lang="en-GB" sz="2800" dirty="0"/>
              <a:t>and both inside and outside of school/college. </a:t>
            </a:r>
          </a:p>
          <a:p>
            <a:r>
              <a:rPr lang="en-GB" sz="2800" dirty="0"/>
              <a:t>When we reference sexual harassment, we do so in the context of </a:t>
            </a:r>
            <a:r>
              <a:rPr lang="en-GB" sz="2800" b="1" dirty="0"/>
              <a:t>child-on-child sexual harassment</a:t>
            </a:r>
            <a:r>
              <a:rPr lang="en-GB" sz="2800" dirty="0"/>
              <a:t>. Sexual harassment is likely to: violate a child’s dignity, and/or make them feel intimidated, degraded or humiliated and/or create a hostile, offensive or sexualised environment</a:t>
            </a:r>
          </a:p>
        </p:txBody>
      </p:sp>
    </p:spTree>
    <p:extLst>
      <p:ext uri="{BB962C8B-B14F-4D97-AF65-F5344CB8AC3E}">
        <p14:creationId xmlns:p14="http://schemas.microsoft.com/office/powerpoint/2010/main" val="1775317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9197-4A09-4CB4-CAB0-2D5578C5E0B3}"/>
              </a:ext>
            </a:extLst>
          </p:cNvPr>
          <p:cNvSpPr>
            <a:spLocks noGrp="1"/>
          </p:cNvSpPr>
          <p:nvPr>
            <p:ph type="title"/>
          </p:nvPr>
        </p:nvSpPr>
        <p:spPr/>
        <p:txBody>
          <a:bodyPr>
            <a:normAutofit fontScale="90000"/>
          </a:bodyPr>
          <a:lstStyle/>
          <a:p>
            <a:r>
              <a:rPr lang="en-GB" dirty="0"/>
              <a:t>KCSIE 2022 - Sexual harassment</a:t>
            </a:r>
          </a:p>
        </p:txBody>
      </p:sp>
      <p:sp>
        <p:nvSpPr>
          <p:cNvPr id="3" name="Text Placeholder 2">
            <a:extLst>
              <a:ext uri="{FF2B5EF4-FFF2-40B4-BE49-F238E27FC236}">
                <a16:creationId xmlns:a16="http://schemas.microsoft.com/office/drawing/2014/main" id="{89F37207-732A-66E6-2431-CC8D306230B5}"/>
              </a:ext>
            </a:extLst>
          </p:cNvPr>
          <p:cNvSpPr>
            <a:spLocks noGrp="1"/>
          </p:cNvSpPr>
          <p:nvPr>
            <p:ph type="body" idx="1"/>
          </p:nvPr>
        </p:nvSpPr>
        <p:spPr/>
        <p:txBody>
          <a:bodyPr>
            <a:noAutofit/>
          </a:bodyPr>
          <a:lstStyle/>
          <a:p>
            <a:r>
              <a:rPr lang="en-GB" sz="2400" dirty="0"/>
              <a:t>Whilst not intended to be an exhaustive list, sexual harassment can include:</a:t>
            </a:r>
          </a:p>
          <a:p>
            <a:r>
              <a:rPr lang="en-GB" sz="2400" dirty="0"/>
              <a:t>• sexual comments, such as: telling sexual stories, making lewd comments, making sexual remarks about clothes and appearance and calling someone sexualised names</a:t>
            </a:r>
          </a:p>
          <a:p>
            <a:r>
              <a:rPr lang="en-GB" sz="2400" dirty="0"/>
              <a:t>• sexual “jokes” or taunting</a:t>
            </a:r>
          </a:p>
          <a:p>
            <a:r>
              <a:rPr lang="en-GB" sz="2400" dirty="0"/>
              <a:t>• physical behaviour, such as: deliberately brushing against someone, interfering with someone’s clothes. Schools and colleges should be considering when any of this crosses a line into sexual violence – it is important to talk to and consider the experience of the victim. </a:t>
            </a:r>
          </a:p>
          <a:p>
            <a:r>
              <a:rPr lang="en-GB" sz="2400" dirty="0"/>
              <a:t>• displaying pictures, photos or drawings of a sexual nature</a:t>
            </a:r>
          </a:p>
          <a:p>
            <a:r>
              <a:rPr lang="en-GB" sz="2400" dirty="0"/>
              <a:t>• </a:t>
            </a:r>
            <a:r>
              <a:rPr lang="en-GB" sz="2400" dirty="0" err="1"/>
              <a:t>upskirting</a:t>
            </a:r>
            <a:r>
              <a:rPr lang="en-GB" sz="2400" dirty="0"/>
              <a:t> (this is a criminal offence)</a:t>
            </a:r>
          </a:p>
        </p:txBody>
      </p:sp>
    </p:spTree>
    <p:extLst>
      <p:ext uri="{BB962C8B-B14F-4D97-AF65-F5344CB8AC3E}">
        <p14:creationId xmlns:p14="http://schemas.microsoft.com/office/powerpoint/2010/main" val="35047105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7166-82D7-FF31-E321-C214EEAEBC3C}"/>
              </a:ext>
            </a:extLst>
          </p:cNvPr>
          <p:cNvSpPr>
            <a:spLocks noGrp="1"/>
          </p:cNvSpPr>
          <p:nvPr>
            <p:ph type="title"/>
          </p:nvPr>
        </p:nvSpPr>
        <p:spPr/>
        <p:txBody>
          <a:bodyPr>
            <a:normAutofit fontScale="90000"/>
          </a:bodyPr>
          <a:lstStyle/>
          <a:p>
            <a:r>
              <a:rPr lang="en-GB" dirty="0"/>
              <a:t>Online Sexual Harassment</a:t>
            </a:r>
          </a:p>
        </p:txBody>
      </p:sp>
      <p:sp>
        <p:nvSpPr>
          <p:cNvPr id="3" name="Text Placeholder 2">
            <a:extLst>
              <a:ext uri="{FF2B5EF4-FFF2-40B4-BE49-F238E27FC236}">
                <a16:creationId xmlns:a16="http://schemas.microsoft.com/office/drawing/2014/main" id="{2D0FD51A-4D2F-6972-B463-272FFDA14F3A}"/>
              </a:ext>
            </a:extLst>
          </p:cNvPr>
          <p:cNvSpPr>
            <a:spLocks noGrp="1"/>
          </p:cNvSpPr>
          <p:nvPr>
            <p:ph type="body" idx="1"/>
          </p:nvPr>
        </p:nvSpPr>
        <p:spPr/>
        <p:txBody>
          <a:bodyPr>
            <a:normAutofit/>
          </a:bodyPr>
          <a:lstStyle/>
          <a:p>
            <a:r>
              <a:rPr lang="en-GB" sz="2000" dirty="0"/>
              <a:t>Consensual and non-consensual sharing of nude and semi-nude images </a:t>
            </a:r>
          </a:p>
          <a:p>
            <a:r>
              <a:rPr lang="en-GB" sz="2000" dirty="0"/>
              <a:t>and/or videos. </a:t>
            </a:r>
          </a:p>
          <a:p>
            <a:r>
              <a:rPr lang="en-GB" sz="2000" dirty="0"/>
              <a:t>Taking and sharing nude photographs of U18s is a criminal offence. </a:t>
            </a:r>
            <a:r>
              <a:rPr lang="en-GB" sz="2000" b="1" dirty="0"/>
              <a:t>UKCIS Sharing nudes and semi-nudes: advice for education settings working with children and young people</a:t>
            </a:r>
            <a:r>
              <a:rPr lang="en-GB" sz="2000" dirty="0"/>
              <a:t> provides detailed advice for schools and colleges. </a:t>
            </a:r>
          </a:p>
          <a:p>
            <a:endParaRPr lang="en-GB" sz="2000" dirty="0"/>
          </a:p>
          <a:p>
            <a:r>
              <a:rPr lang="en-GB" sz="2000" dirty="0"/>
              <a:t>o sharing of unwanted explicit content</a:t>
            </a:r>
          </a:p>
          <a:p>
            <a:r>
              <a:rPr lang="en-GB" sz="2000" dirty="0"/>
              <a:t>o sexualised online bullying</a:t>
            </a:r>
          </a:p>
          <a:p>
            <a:r>
              <a:rPr lang="en-GB" sz="2000" dirty="0"/>
              <a:t>o unwanted sexual comments and messages, including, on social media</a:t>
            </a:r>
          </a:p>
          <a:p>
            <a:r>
              <a:rPr lang="en-GB" sz="2000" dirty="0"/>
              <a:t>o sexual exploitation; coercion and threats, and</a:t>
            </a:r>
          </a:p>
          <a:p>
            <a:r>
              <a:rPr lang="en-GB" sz="2000" dirty="0"/>
              <a:t>o coercing others into sharing images of themselves or performing acts </a:t>
            </a:r>
          </a:p>
          <a:p>
            <a:r>
              <a:rPr lang="en-GB" sz="2000" dirty="0"/>
              <a:t>they’re not comfortable with online.</a:t>
            </a:r>
          </a:p>
        </p:txBody>
      </p:sp>
    </p:spTree>
    <p:extLst>
      <p:ext uri="{BB962C8B-B14F-4D97-AF65-F5344CB8AC3E}">
        <p14:creationId xmlns:p14="http://schemas.microsoft.com/office/powerpoint/2010/main" val="22180855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2A2C-98A3-42DD-A026-114102132F01}"/>
              </a:ext>
            </a:extLst>
          </p:cNvPr>
          <p:cNvSpPr>
            <a:spLocks noGrp="1"/>
          </p:cNvSpPr>
          <p:nvPr>
            <p:ph type="title"/>
          </p:nvPr>
        </p:nvSpPr>
        <p:spPr/>
        <p:txBody>
          <a:bodyPr>
            <a:noAutofit/>
          </a:bodyPr>
          <a:lstStyle/>
          <a:p>
            <a:r>
              <a:rPr lang="en-GB" sz="3200" dirty="0"/>
              <a:t>Harmful sexual behaviour</a:t>
            </a:r>
          </a:p>
        </p:txBody>
      </p:sp>
      <p:sp>
        <p:nvSpPr>
          <p:cNvPr id="3" name="Text Placeholder 2">
            <a:extLst>
              <a:ext uri="{FF2B5EF4-FFF2-40B4-BE49-F238E27FC236}">
                <a16:creationId xmlns:a16="http://schemas.microsoft.com/office/drawing/2014/main" id="{8337CA2C-AC83-45F9-ADA9-98B5D99C8DBF}"/>
              </a:ext>
            </a:extLst>
          </p:cNvPr>
          <p:cNvSpPr>
            <a:spLocks noGrp="1"/>
          </p:cNvSpPr>
          <p:nvPr>
            <p:ph type="body" idx="1"/>
          </p:nvPr>
        </p:nvSpPr>
        <p:spPr/>
        <p:txBody>
          <a:bodyPr>
            <a:noAutofit/>
          </a:bodyPr>
          <a:lstStyle/>
          <a:p>
            <a:r>
              <a:rPr lang="en-GB" sz="2400" dirty="0"/>
              <a:t>Children’s sexual behaviour exists on a wide continuum, ranging from normal and developmentally expected to inappropriate, problematic, abusive and violent. </a:t>
            </a:r>
          </a:p>
          <a:p>
            <a:r>
              <a:rPr lang="en-GB" sz="2400" dirty="0"/>
              <a:t>Problematic, abusive and violent sexual behaviour is developmentally inappropriate and may cause developmental damage. A useful umbrella term is </a:t>
            </a:r>
            <a:r>
              <a:rPr lang="en-GB" sz="2400" b="1" dirty="0"/>
              <a:t>“harmful sexual behaviour” </a:t>
            </a:r>
            <a:r>
              <a:rPr lang="en-GB" sz="2400" dirty="0"/>
              <a:t>(HSB). The term has been widely adopted in child protection and is used in this advice. HSB can occur online and/or face-to-face and can also occur simultaneously between the two. HSB should be considered in a child protection context.</a:t>
            </a:r>
          </a:p>
        </p:txBody>
      </p:sp>
    </p:spTree>
    <p:extLst>
      <p:ext uri="{BB962C8B-B14F-4D97-AF65-F5344CB8AC3E}">
        <p14:creationId xmlns:p14="http://schemas.microsoft.com/office/powerpoint/2010/main" val="15968176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1C3E-BBB2-4C6D-AB1A-9FD2624AFC72}"/>
              </a:ext>
            </a:extLst>
          </p:cNvPr>
          <p:cNvSpPr>
            <a:spLocks noGrp="1"/>
          </p:cNvSpPr>
          <p:nvPr>
            <p:ph type="title"/>
          </p:nvPr>
        </p:nvSpPr>
        <p:spPr/>
        <p:txBody>
          <a:bodyPr>
            <a:noAutofit/>
          </a:bodyPr>
          <a:lstStyle/>
          <a:p>
            <a:r>
              <a:rPr lang="en-GB" sz="3200" dirty="0"/>
              <a:t>Harmful sexual behaviour</a:t>
            </a:r>
          </a:p>
        </p:txBody>
      </p:sp>
      <p:sp>
        <p:nvSpPr>
          <p:cNvPr id="3" name="Text Placeholder 2">
            <a:extLst>
              <a:ext uri="{FF2B5EF4-FFF2-40B4-BE49-F238E27FC236}">
                <a16:creationId xmlns:a16="http://schemas.microsoft.com/office/drawing/2014/main" id="{9B50E502-60F9-4285-8B1B-E9C85849079F}"/>
              </a:ext>
            </a:extLst>
          </p:cNvPr>
          <p:cNvSpPr>
            <a:spLocks noGrp="1"/>
          </p:cNvSpPr>
          <p:nvPr>
            <p:ph type="body" idx="1"/>
          </p:nvPr>
        </p:nvSpPr>
        <p:spPr>
          <a:xfrm>
            <a:off x="271614" y="1608044"/>
            <a:ext cx="8692874" cy="4769047"/>
          </a:xfrm>
        </p:spPr>
        <p:txBody>
          <a:bodyPr>
            <a:noAutofit/>
          </a:bodyPr>
          <a:lstStyle/>
          <a:p>
            <a:r>
              <a:rPr lang="en-GB" sz="2400" dirty="0"/>
              <a:t>When considering HSB, both ages and the stages of development of the children are critical factors. Sexual behaviour between children can be considered harmful if one of the children is </a:t>
            </a:r>
            <a:r>
              <a:rPr lang="en-GB" sz="2400" b="1" dirty="0"/>
              <a:t>much older</a:t>
            </a:r>
            <a:r>
              <a:rPr lang="en-GB" sz="2400" dirty="0"/>
              <a:t>, particularly if there is more than two years’ difference or if one of the children is </a:t>
            </a:r>
            <a:r>
              <a:rPr lang="en-GB" sz="2400" b="1" dirty="0"/>
              <a:t>pre-pubescent and the other is not</a:t>
            </a:r>
            <a:r>
              <a:rPr lang="en-GB" sz="2400" dirty="0"/>
              <a:t>. However, a younger child can abuse an older child, particularly if they have power over them, for example, if the older child is disabled or smaller in stature. Confidential specialist support and advice on HSB is available from the specialist sexual violence sector and sources are listed in KCSIE 2022 Annex B. </a:t>
            </a:r>
          </a:p>
        </p:txBody>
      </p:sp>
    </p:spTree>
    <p:extLst>
      <p:ext uri="{BB962C8B-B14F-4D97-AF65-F5344CB8AC3E}">
        <p14:creationId xmlns:p14="http://schemas.microsoft.com/office/powerpoint/2010/main" val="6194908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667" eaLnBrk="1" fontAlgn="auto" hangingPunct="1">
              <a:spcBef>
                <a:spcPts val="0"/>
              </a:spcBef>
              <a:spcAft>
                <a:spcPts val="0"/>
              </a:spcAft>
              <a:defRPr/>
            </a:pPr>
            <a:r>
              <a:rPr lang="en-GB" altLang="en-US" sz="3600" b="1" dirty="0">
                <a:solidFill>
                  <a:schemeClr val="bg1"/>
                </a:solidFill>
                <a:latin typeface="Tahoma" panose="020B0604030504040204" pitchFamily="34" charset="0"/>
                <a:cs typeface="Tahoma" panose="020B0604030504040204" pitchFamily="34" charset="0"/>
              </a:rPr>
              <a:t>Legislation, Guidance and Procedure</a:t>
            </a:r>
          </a:p>
        </p:txBody>
      </p:sp>
      <p:pic>
        <p:nvPicPr>
          <p:cNvPr id="6" name="Picture 5">
            <a:extLst>
              <a:ext uri="{FF2B5EF4-FFF2-40B4-BE49-F238E27FC236}">
                <a16:creationId xmlns:a16="http://schemas.microsoft.com/office/drawing/2014/main" id="{43CED82E-9553-4688-9D15-F221195F6DF9}"/>
              </a:ext>
            </a:extLst>
          </p:cNvPr>
          <p:cNvPicPr>
            <a:picLocks noChangeAspect="1"/>
          </p:cNvPicPr>
          <p:nvPr/>
        </p:nvPicPr>
        <p:blipFill>
          <a:blip r:embed="rId3"/>
          <a:stretch>
            <a:fillRect/>
          </a:stretch>
        </p:blipFill>
        <p:spPr>
          <a:xfrm>
            <a:off x="2299010" y="2117678"/>
            <a:ext cx="2350740" cy="3127623"/>
          </a:xfrm>
          <a:prstGeom prst="rect">
            <a:avLst/>
          </a:prstGeom>
        </p:spPr>
      </p:pic>
      <p:pic>
        <p:nvPicPr>
          <p:cNvPr id="7" name="Picture 6">
            <a:extLst>
              <a:ext uri="{FF2B5EF4-FFF2-40B4-BE49-F238E27FC236}">
                <a16:creationId xmlns:a16="http://schemas.microsoft.com/office/drawing/2014/main" id="{61BC8AAE-45C3-4A54-B06E-BF0C84FCFE17}"/>
              </a:ext>
            </a:extLst>
          </p:cNvPr>
          <p:cNvPicPr>
            <a:picLocks noChangeAspect="1"/>
          </p:cNvPicPr>
          <p:nvPr/>
        </p:nvPicPr>
        <p:blipFill>
          <a:blip r:embed="rId4"/>
          <a:stretch>
            <a:fillRect/>
          </a:stretch>
        </p:blipFill>
        <p:spPr>
          <a:xfrm>
            <a:off x="138197" y="2977030"/>
            <a:ext cx="2089150" cy="3160713"/>
          </a:xfrm>
          <a:prstGeom prst="rect">
            <a:avLst/>
          </a:prstGeom>
          <a:ln w="25400">
            <a:solidFill>
              <a:schemeClr val="tx1"/>
            </a:solidFill>
          </a:ln>
          <a:effectLst>
            <a:outerShdw blurRad="50800" dist="152400" dir="8100000" algn="tr" rotWithShape="0">
              <a:prstClr val="black">
                <a:alpha val="40000"/>
              </a:prstClr>
            </a:outerShdw>
          </a:effectLst>
        </p:spPr>
      </p:pic>
      <p:pic>
        <p:nvPicPr>
          <p:cNvPr id="11" name="Picture 10">
            <a:extLst>
              <a:ext uri="{FF2B5EF4-FFF2-40B4-BE49-F238E27FC236}">
                <a16:creationId xmlns:a16="http://schemas.microsoft.com/office/drawing/2014/main" id="{87B8339D-7CED-4F35-B2CA-B820D6367E0B}"/>
              </a:ext>
            </a:extLst>
          </p:cNvPr>
          <p:cNvPicPr>
            <a:picLocks noChangeAspect="1"/>
          </p:cNvPicPr>
          <p:nvPr/>
        </p:nvPicPr>
        <p:blipFill>
          <a:blip r:embed="rId5"/>
          <a:stretch>
            <a:fillRect/>
          </a:stretch>
        </p:blipFill>
        <p:spPr>
          <a:xfrm>
            <a:off x="6605376" y="2117677"/>
            <a:ext cx="2290489" cy="3034754"/>
          </a:xfrm>
          <a:prstGeom prst="rect">
            <a:avLst/>
          </a:prstGeom>
        </p:spPr>
      </p:pic>
      <p:pic>
        <p:nvPicPr>
          <p:cNvPr id="4" name="Picture 3">
            <a:extLst>
              <a:ext uri="{FF2B5EF4-FFF2-40B4-BE49-F238E27FC236}">
                <a16:creationId xmlns:a16="http://schemas.microsoft.com/office/drawing/2014/main" id="{C1E7DB61-4F06-4E26-954D-46AF1FDB65D0}"/>
              </a:ext>
            </a:extLst>
          </p:cNvPr>
          <p:cNvPicPr>
            <a:picLocks noChangeAspect="1"/>
          </p:cNvPicPr>
          <p:nvPr/>
        </p:nvPicPr>
        <p:blipFill>
          <a:blip r:embed="rId6"/>
          <a:stretch>
            <a:fillRect/>
          </a:stretch>
        </p:blipFill>
        <p:spPr>
          <a:xfrm>
            <a:off x="2357889" y="5152431"/>
            <a:ext cx="6755946" cy="1671854"/>
          </a:xfrm>
          <a:prstGeom prst="rect">
            <a:avLst/>
          </a:prstGeom>
        </p:spPr>
      </p:pic>
      <p:pic>
        <p:nvPicPr>
          <p:cNvPr id="3" name="Picture 2">
            <a:extLst>
              <a:ext uri="{FF2B5EF4-FFF2-40B4-BE49-F238E27FC236}">
                <a16:creationId xmlns:a16="http://schemas.microsoft.com/office/drawing/2014/main" id="{61366F2B-FFE9-45AF-BD4C-EC05F3642593}"/>
              </a:ext>
            </a:extLst>
          </p:cNvPr>
          <p:cNvPicPr>
            <a:picLocks noChangeAspect="1"/>
          </p:cNvPicPr>
          <p:nvPr/>
        </p:nvPicPr>
        <p:blipFill>
          <a:blip r:embed="rId7"/>
          <a:stretch>
            <a:fillRect/>
          </a:stretch>
        </p:blipFill>
        <p:spPr>
          <a:xfrm>
            <a:off x="4509133" y="1624734"/>
            <a:ext cx="2096244" cy="285303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922C-5F2B-48B7-A6D6-3B96FC19EC7B}"/>
              </a:ext>
            </a:extLst>
          </p:cNvPr>
          <p:cNvSpPr>
            <a:spLocks noGrp="1"/>
          </p:cNvSpPr>
          <p:nvPr>
            <p:ph type="title"/>
          </p:nvPr>
        </p:nvSpPr>
        <p:spPr/>
        <p:txBody>
          <a:bodyPr/>
          <a:lstStyle/>
          <a:p>
            <a:r>
              <a:rPr lang="en-GB" dirty="0"/>
              <a:t>Harmful sexual behaviour</a:t>
            </a:r>
          </a:p>
        </p:txBody>
      </p:sp>
      <p:sp>
        <p:nvSpPr>
          <p:cNvPr id="3" name="Text Placeholder 2">
            <a:extLst>
              <a:ext uri="{FF2B5EF4-FFF2-40B4-BE49-F238E27FC236}">
                <a16:creationId xmlns:a16="http://schemas.microsoft.com/office/drawing/2014/main" id="{FC645006-BF4F-4A28-AA1C-7E04D775ABD6}"/>
              </a:ext>
            </a:extLst>
          </p:cNvPr>
          <p:cNvSpPr>
            <a:spLocks noGrp="1"/>
          </p:cNvSpPr>
          <p:nvPr>
            <p:ph type="body" idx="1"/>
          </p:nvPr>
        </p:nvSpPr>
        <p:spPr>
          <a:xfrm>
            <a:off x="451985" y="1424441"/>
            <a:ext cx="8420553" cy="4768850"/>
          </a:xfrm>
        </p:spPr>
        <p:txBody>
          <a:bodyPr/>
          <a:lstStyle/>
          <a:p>
            <a:r>
              <a:rPr lang="en-GB" sz="2250" dirty="0"/>
              <a:t>It is effective safeguarding practice for the </a:t>
            </a:r>
            <a:r>
              <a:rPr lang="en-GB" sz="2250" b="1" dirty="0"/>
              <a:t>designated safeguarding lead (and their deputies)</a:t>
            </a:r>
            <a:r>
              <a:rPr lang="en-GB" sz="2250" dirty="0"/>
              <a:t> to have a good understanding of HSB. This could form part of their safeguarding training. This will aid in planning preventative education, implementing preventative measures, drafting and implementing an effective child protection policy and incorporating the approach to sexual violence and sexual harassment into the whole school or college approach to safeguarding.</a:t>
            </a:r>
          </a:p>
          <a:p>
            <a:endParaRPr lang="en-GB" sz="2250" dirty="0"/>
          </a:p>
          <a:p>
            <a:r>
              <a:rPr lang="en-GB" sz="2250" dirty="0"/>
              <a:t>HSB can, in some cases, progress on a continuum. Addressing inappropriate behaviour can be an important intervention that helps prevent problematic, abusive and/or violent behaviour in the future. Children displaying HSB have often experienced their own abuse and trauma. It is important that they are offered appropriate support.</a:t>
            </a:r>
          </a:p>
        </p:txBody>
      </p:sp>
    </p:spTree>
    <p:extLst>
      <p:ext uri="{BB962C8B-B14F-4D97-AF65-F5344CB8AC3E}">
        <p14:creationId xmlns:p14="http://schemas.microsoft.com/office/powerpoint/2010/main" val="29499891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F870-4601-4765-AC4B-81DD8A03508E}"/>
              </a:ext>
            </a:extLst>
          </p:cNvPr>
          <p:cNvSpPr>
            <a:spLocks noGrp="1"/>
          </p:cNvSpPr>
          <p:nvPr>
            <p:ph type="title"/>
          </p:nvPr>
        </p:nvSpPr>
        <p:spPr/>
        <p:txBody>
          <a:bodyPr>
            <a:normAutofit/>
          </a:bodyPr>
          <a:lstStyle/>
          <a:p>
            <a:r>
              <a:rPr lang="en-GB" sz="2800" dirty="0"/>
              <a:t>Harmful sexual behaviour</a:t>
            </a:r>
          </a:p>
        </p:txBody>
      </p:sp>
      <p:sp>
        <p:nvSpPr>
          <p:cNvPr id="3" name="Text Placeholder 2">
            <a:extLst>
              <a:ext uri="{FF2B5EF4-FFF2-40B4-BE49-F238E27FC236}">
                <a16:creationId xmlns:a16="http://schemas.microsoft.com/office/drawing/2014/main" id="{1768FF0C-236F-49CA-A78A-9B7C2D922978}"/>
              </a:ext>
            </a:extLst>
          </p:cNvPr>
          <p:cNvSpPr>
            <a:spLocks noGrp="1"/>
          </p:cNvSpPr>
          <p:nvPr>
            <p:ph type="body" idx="1"/>
          </p:nvPr>
        </p:nvSpPr>
        <p:spPr>
          <a:xfrm>
            <a:off x="271614" y="1556792"/>
            <a:ext cx="8390067" cy="4769047"/>
          </a:xfrm>
        </p:spPr>
        <p:txBody>
          <a:bodyPr>
            <a:noAutofit/>
          </a:bodyPr>
          <a:lstStyle/>
          <a:p>
            <a:r>
              <a:rPr lang="en-GB" sz="2400" dirty="0"/>
              <a:t>If required, the designated safeguarding lead (or a deputy) should discuss the local response to sexual violence and sexual harassment with police and local authority children’s social care colleagues in order to prepare the school’s or college’s policies (especially the child protection policy) and responses.</a:t>
            </a:r>
          </a:p>
          <a:p>
            <a:r>
              <a:rPr lang="en-GB" sz="2400" dirty="0"/>
              <a:t>The designated safeguarding lead (and their deputies) should be confident as to what local specialist support is available to support all children involved (including victims and alleged perpetrators) in sexual violence and sexual harassment and be confident as to how to access this support when required. Further information on specialist support and interventions can be found </a:t>
            </a:r>
            <a:r>
              <a:rPr lang="en-GB" sz="2400" b="1" dirty="0"/>
              <a:t>in KCSIE 2022 Annex B</a:t>
            </a:r>
            <a:r>
              <a:rPr lang="en-GB" sz="2400" dirty="0"/>
              <a:t> in the additional advice and support section under sexual violence and sexual harassment.</a:t>
            </a:r>
          </a:p>
        </p:txBody>
      </p:sp>
    </p:spTree>
    <p:extLst>
      <p:ext uri="{BB962C8B-B14F-4D97-AF65-F5344CB8AC3E}">
        <p14:creationId xmlns:p14="http://schemas.microsoft.com/office/powerpoint/2010/main" val="31916156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E018-95A5-4A11-AF49-60289E8622F6}"/>
              </a:ext>
            </a:extLst>
          </p:cNvPr>
          <p:cNvSpPr>
            <a:spLocks noGrp="1"/>
          </p:cNvSpPr>
          <p:nvPr>
            <p:ph type="title"/>
          </p:nvPr>
        </p:nvSpPr>
        <p:spPr/>
        <p:txBody>
          <a:bodyPr>
            <a:normAutofit fontScale="90000"/>
          </a:bodyPr>
          <a:lstStyle/>
          <a:p>
            <a:r>
              <a:rPr lang="en-GB" dirty="0"/>
              <a:t>Continuum of Sexual Behaviour in Children</a:t>
            </a:r>
          </a:p>
        </p:txBody>
      </p:sp>
      <p:sp>
        <p:nvSpPr>
          <p:cNvPr id="3" name="Text Placeholder 2">
            <a:extLst>
              <a:ext uri="{FF2B5EF4-FFF2-40B4-BE49-F238E27FC236}">
                <a16:creationId xmlns:a16="http://schemas.microsoft.com/office/drawing/2014/main" id="{EDB6595C-CB40-4A39-B12A-503988773AE9}"/>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FF13769-0D1C-4CEA-B5AA-EA6B6D3AB1A0}"/>
              </a:ext>
            </a:extLst>
          </p:cNvPr>
          <p:cNvPicPr>
            <a:picLocks noChangeAspect="1"/>
          </p:cNvPicPr>
          <p:nvPr/>
        </p:nvPicPr>
        <p:blipFill>
          <a:blip r:embed="rId2"/>
          <a:stretch>
            <a:fillRect/>
          </a:stretch>
        </p:blipFill>
        <p:spPr>
          <a:xfrm>
            <a:off x="0" y="1427938"/>
            <a:ext cx="9144000" cy="5129252"/>
          </a:xfrm>
          <a:prstGeom prst="rect">
            <a:avLst/>
          </a:prstGeom>
        </p:spPr>
      </p:pic>
    </p:spTree>
    <p:extLst>
      <p:ext uri="{BB962C8B-B14F-4D97-AF65-F5344CB8AC3E}">
        <p14:creationId xmlns:p14="http://schemas.microsoft.com/office/powerpoint/2010/main" val="41046572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A6E3-8C5F-499D-8B32-677201343B38}"/>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755598CF-3B24-448C-867E-385F47842C94}"/>
              </a:ext>
            </a:extLst>
          </p:cNvPr>
          <p:cNvSpPr>
            <a:spLocks noGrp="1"/>
          </p:cNvSpPr>
          <p:nvPr>
            <p:ph type="body" idx="1"/>
          </p:nvPr>
        </p:nvSpPr>
        <p:spPr/>
        <p:txBody>
          <a:bodyPr>
            <a:normAutofit/>
          </a:bodyPr>
          <a:lstStyle/>
          <a:p>
            <a:r>
              <a:rPr lang="en-GB" sz="2400" dirty="0"/>
              <a:t>In the year ending March 2019, the police recorded 73,260 sexual offences where there are data to identify the victim was a child. Around one-quarter (27%) of these were rape offences. These totals are likely to be a significant under-representation of the true number of offences against young people in this age group.</a:t>
            </a:r>
          </a:p>
          <a:p>
            <a:endParaRPr lang="en-GB" sz="2400" dirty="0"/>
          </a:p>
          <a:p>
            <a:r>
              <a:rPr lang="en-GB" sz="2400" dirty="0"/>
              <a:t>Police recorded crime data (England and Wales) for year ending March 2020 indicated that 51.9% of female victims and 62.4% of male victims of sexual offences were aged between 5 and 19.</a:t>
            </a:r>
          </a:p>
        </p:txBody>
      </p:sp>
    </p:spTree>
    <p:extLst>
      <p:ext uri="{BB962C8B-B14F-4D97-AF65-F5344CB8AC3E}">
        <p14:creationId xmlns:p14="http://schemas.microsoft.com/office/powerpoint/2010/main" val="9703491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5541-5B80-4B18-A758-ABF3D2A45CDE}"/>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C4C9B0A1-9B17-494C-AD29-E4F31F368911}"/>
              </a:ext>
            </a:extLst>
          </p:cNvPr>
          <p:cNvSpPr>
            <a:spLocks noGrp="1"/>
          </p:cNvSpPr>
          <p:nvPr>
            <p:ph type="body" idx="1"/>
          </p:nvPr>
        </p:nvSpPr>
        <p:spPr/>
        <p:txBody>
          <a:bodyPr>
            <a:normAutofit/>
          </a:bodyPr>
          <a:lstStyle/>
          <a:p>
            <a:r>
              <a:rPr lang="en-GB" sz="2400" dirty="0"/>
              <a:t>NSPCC’s how safe are our children report 2020 found that girls are particularly vulnerable to sexual abuse, accounting for around 90% of victims of recorded rape offences against 13- to 15-year-olds in England, Wales and Scotland.</a:t>
            </a:r>
          </a:p>
          <a:p>
            <a:endParaRPr lang="en-GB" sz="2400" dirty="0"/>
          </a:p>
          <a:p>
            <a:r>
              <a:rPr lang="en-GB" sz="2400" dirty="0"/>
              <a:t>The Women and Equalities committee (WEC) state that a number of large-scale surveys found that girls are consistently reporting high levels of sexual harassment and sexual violence in schools and colleges.</a:t>
            </a:r>
          </a:p>
        </p:txBody>
      </p:sp>
    </p:spTree>
    <p:extLst>
      <p:ext uri="{BB962C8B-B14F-4D97-AF65-F5344CB8AC3E}">
        <p14:creationId xmlns:p14="http://schemas.microsoft.com/office/powerpoint/2010/main" val="40017283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BBFA-63B6-4337-9C76-C3EC3264637A}"/>
              </a:ext>
            </a:extLst>
          </p:cNvPr>
          <p:cNvSpPr>
            <a:spLocks noGrp="1"/>
          </p:cNvSpPr>
          <p:nvPr>
            <p:ph type="title"/>
          </p:nvPr>
        </p:nvSpPr>
        <p:spPr/>
        <p:txBody>
          <a:bodyPr/>
          <a:lstStyle/>
          <a:p>
            <a:r>
              <a:rPr lang="en-GB" dirty="0"/>
              <a:t>Girlguiding's Girls' 2022 Survey </a:t>
            </a:r>
          </a:p>
        </p:txBody>
      </p:sp>
      <p:sp>
        <p:nvSpPr>
          <p:cNvPr id="3" name="Text Placeholder 2">
            <a:extLst>
              <a:ext uri="{FF2B5EF4-FFF2-40B4-BE49-F238E27FC236}">
                <a16:creationId xmlns:a16="http://schemas.microsoft.com/office/drawing/2014/main" id="{FD13E515-EFBA-4CEC-B7F5-04621BDC72D7}"/>
              </a:ext>
            </a:extLst>
          </p:cNvPr>
          <p:cNvSpPr>
            <a:spLocks noGrp="1"/>
          </p:cNvSpPr>
          <p:nvPr>
            <p:ph type="body" idx="1"/>
          </p:nvPr>
        </p:nvSpPr>
        <p:spPr>
          <a:xfrm>
            <a:off x="305570" y="5859850"/>
            <a:ext cx="2808312" cy="936105"/>
          </a:xfrm>
        </p:spPr>
        <p:txBody>
          <a:bodyPr>
            <a:normAutofit lnSpcReduction="10000"/>
          </a:bodyPr>
          <a:lstStyle/>
          <a:p>
            <a:endParaRPr lang="en-GB" sz="2400" dirty="0"/>
          </a:p>
          <a:p>
            <a:endParaRPr lang="en-GB" sz="2400" dirty="0"/>
          </a:p>
          <a:p>
            <a:r>
              <a:rPr lang="en-GB" sz="1000" dirty="0"/>
              <a:t>Source - Girlguiding’s Girls’ Attitude Survey 2022</a:t>
            </a:r>
          </a:p>
          <a:p>
            <a:endParaRPr lang="en-GB" sz="1000" dirty="0"/>
          </a:p>
        </p:txBody>
      </p:sp>
      <p:pic>
        <p:nvPicPr>
          <p:cNvPr id="5" name="Picture 4">
            <a:extLst>
              <a:ext uri="{FF2B5EF4-FFF2-40B4-BE49-F238E27FC236}">
                <a16:creationId xmlns:a16="http://schemas.microsoft.com/office/drawing/2014/main" id="{2EC4744F-B278-37D3-FE26-C5FA03F48B8F}"/>
              </a:ext>
            </a:extLst>
          </p:cNvPr>
          <p:cNvPicPr>
            <a:picLocks noChangeAspect="1"/>
          </p:cNvPicPr>
          <p:nvPr/>
        </p:nvPicPr>
        <p:blipFill>
          <a:blip r:embed="rId2"/>
          <a:stretch>
            <a:fillRect/>
          </a:stretch>
        </p:blipFill>
        <p:spPr>
          <a:xfrm>
            <a:off x="107505" y="1338262"/>
            <a:ext cx="4032448" cy="3458890"/>
          </a:xfrm>
          <a:prstGeom prst="rect">
            <a:avLst/>
          </a:prstGeom>
        </p:spPr>
      </p:pic>
      <p:pic>
        <p:nvPicPr>
          <p:cNvPr id="7" name="Picture 6">
            <a:extLst>
              <a:ext uri="{FF2B5EF4-FFF2-40B4-BE49-F238E27FC236}">
                <a16:creationId xmlns:a16="http://schemas.microsoft.com/office/drawing/2014/main" id="{521C1DDB-6635-41A6-CFE3-CB785F6A45B8}"/>
              </a:ext>
            </a:extLst>
          </p:cNvPr>
          <p:cNvPicPr>
            <a:picLocks noChangeAspect="1"/>
          </p:cNvPicPr>
          <p:nvPr/>
        </p:nvPicPr>
        <p:blipFill>
          <a:blip r:embed="rId3"/>
          <a:stretch>
            <a:fillRect/>
          </a:stretch>
        </p:blipFill>
        <p:spPr>
          <a:xfrm>
            <a:off x="4755950" y="1338262"/>
            <a:ext cx="4280545" cy="3458891"/>
          </a:xfrm>
          <a:prstGeom prst="rect">
            <a:avLst/>
          </a:prstGeom>
        </p:spPr>
      </p:pic>
      <p:sp>
        <p:nvSpPr>
          <p:cNvPr id="9" name="TextBox 8">
            <a:extLst>
              <a:ext uri="{FF2B5EF4-FFF2-40B4-BE49-F238E27FC236}">
                <a16:creationId xmlns:a16="http://schemas.microsoft.com/office/drawing/2014/main" id="{1761D55C-D513-FAFA-9E37-CBCCDFBCB9CD}"/>
              </a:ext>
            </a:extLst>
          </p:cNvPr>
          <p:cNvSpPr txBox="1"/>
          <p:nvPr/>
        </p:nvSpPr>
        <p:spPr>
          <a:xfrm>
            <a:off x="172962" y="4850575"/>
            <a:ext cx="8692927"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t>Safety in school</a:t>
            </a:r>
          </a:p>
          <a:p>
            <a:r>
              <a:rPr lang="en-GB" dirty="0"/>
              <a:t>Around 1 in 5 (19%) girls and young women aged 11 to 21 don’t feel safe in school. This is higher in Wales (24%) and in the North of England (22%) than in other areas of the country. Girls of colour aged 11 to 16 are five percentage points less likely than girls who are White to feel safe at school (65% compared to 70%). </a:t>
            </a:r>
          </a:p>
        </p:txBody>
      </p:sp>
    </p:spTree>
    <p:extLst>
      <p:ext uri="{BB962C8B-B14F-4D97-AF65-F5344CB8AC3E}">
        <p14:creationId xmlns:p14="http://schemas.microsoft.com/office/powerpoint/2010/main" val="6681790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75BA-390F-4E90-A6DA-6577007BC23F}"/>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29665C3C-AE92-43C3-8B35-C61C05A3FA2D}"/>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59CB0B0-812A-420C-955F-F3D09EA474E1}"/>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381506518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F3C44-03D8-F4AF-4374-C920C684EE69}"/>
              </a:ext>
            </a:extLst>
          </p:cNvPr>
          <p:cNvPicPr>
            <a:picLocks noChangeAspect="1"/>
          </p:cNvPicPr>
          <p:nvPr/>
        </p:nvPicPr>
        <p:blipFill>
          <a:blip r:embed="rId2"/>
          <a:stretch>
            <a:fillRect/>
          </a:stretch>
        </p:blipFill>
        <p:spPr>
          <a:xfrm>
            <a:off x="0" y="-71919"/>
            <a:ext cx="9144000" cy="6929919"/>
          </a:xfrm>
          <a:prstGeom prst="rect">
            <a:avLst/>
          </a:prstGeom>
        </p:spPr>
      </p:pic>
    </p:spTree>
    <p:extLst>
      <p:ext uri="{BB962C8B-B14F-4D97-AF65-F5344CB8AC3E}">
        <p14:creationId xmlns:p14="http://schemas.microsoft.com/office/powerpoint/2010/main" val="183161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012C64-4376-DC9B-E007-56C087C12B06}"/>
              </a:ext>
            </a:extLst>
          </p:cNvPr>
          <p:cNvSpPr txBox="1"/>
          <p:nvPr/>
        </p:nvSpPr>
        <p:spPr>
          <a:xfrm>
            <a:off x="246579" y="1688957"/>
            <a:ext cx="8465906" cy="452431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rPr>
              <a:t>In 2022, 63,050 reports related to imagery which had been created of children aged 7-10 who, in many cases, had been groomed, coerced, or tricked into performing sexual acts on camera by an online predator.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rPr>
              <a:t>This is a 129 per cent increase on the 27,550 reports in this category in 2021.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rPr>
              <a:t>The 2022 figures are a 1,058 per cent increase on the 5,443 such reports in 2019 before the outbreak of Coronavirus.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rPr>
              <a:t>On average police arrest 900 offenders, and safeguard 1,127 young people each month. </a:t>
            </a:r>
            <a:r>
              <a:rPr kumimoji="0" lang="en-GB" sz="1200" b="0" i="0" u="none" strike="noStrike" kern="1200" cap="none" spc="0" normalizeH="0" baseline="0" noProof="0" dirty="0">
                <a:ln>
                  <a:noFill/>
                </a:ln>
                <a:solidFill>
                  <a:prstClr val="black"/>
                </a:solidFill>
                <a:effectLst/>
                <a:uLnTx/>
                <a:uFillTx/>
                <a:latin typeface="Arial"/>
              </a:rPr>
              <a:t>(NPCC)</a:t>
            </a:r>
          </a:p>
        </p:txBody>
      </p:sp>
      <p:sp>
        <p:nvSpPr>
          <p:cNvPr id="5" name="TextBox 4">
            <a:extLst>
              <a:ext uri="{FF2B5EF4-FFF2-40B4-BE49-F238E27FC236}">
                <a16:creationId xmlns:a16="http://schemas.microsoft.com/office/drawing/2014/main" id="{4ACAED80-130E-09FA-23D6-3CF47BDA7626}"/>
              </a:ext>
            </a:extLst>
          </p:cNvPr>
          <p:cNvSpPr txBox="1"/>
          <p:nvPr/>
        </p:nvSpPr>
        <p:spPr>
          <a:xfrm>
            <a:off x="246579" y="151180"/>
            <a:ext cx="634943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Arial"/>
              </a:rPr>
              <a:t>Sexual abuse imagery of primary school children 1,000 per cent worse since lockdown</a:t>
            </a:r>
          </a:p>
        </p:txBody>
      </p:sp>
      <p:pic>
        <p:nvPicPr>
          <p:cNvPr id="7" name="Picture 6">
            <a:extLst>
              <a:ext uri="{FF2B5EF4-FFF2-40B4-BE49-F238E27FC236}">
                <a16:creationId xmlns:a16="http://schemas.microsoft.com/office/drawing/2014/main" id="{FD6A8B7F-56E3-5CCB-79C9-BD815460DDBA}"/>
              </a:ext>
            </a:extLst>
          </p:cNvPr>
          <p:cNvPicPr>
            <a:picLocks noChangeAspect="1"/>
          </p:cNvPicPr>
          <p:nvPr/>
        </p:nvPicPr>
        <p:blipFill>
          <a:blip r:embed="rId2"/>
          <a:stretch>
            <a:fillRect/>
          </a:stretch>
        </p:blipFill>
        <p:spPr>
          <a:xfrm>
            <a:off x="6524090" y="183064"/>
            <a:ext cx="2152650" cy="1569660"/>
          </a:xfrm>
          <a:prstGeom prst="rect">
            <a:avLst/>
          </a:prstGeom>
        </p:spPr>
      </p:pic>
    </p:spTree>
    <p:extLst>
      <p:ext uri="{BB962C8B-B14F-4D97-AF65-F5344CB8AC3E}">
        <p14:creationId xmlns:p14="http://schemas.microsoft.com/office/powerpoint/2010/main" val="2517221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AF42-87AD-40E7-BA8D-27EB106F883D}"/>
              </a:ext>
            </a:extLst>
          </p:cNvPr>
          <p:cNvSpPr>
            <a:spLocks noGrp="1"/>
          </p:cNvSpPr>
          <p:nvPr>
            <p:ph type="title"/>
          </p:nvPr>
        </p:nvSpPr>
        <p:spPr/>
        <p:txBody>
          <a:bodyPr/>
          <a:lstStyle/>
          <a:p>
            <a:r>
              <a:rPr lang="en-GB" dirty="0"/>
              <a:t>Harmful Sexual Behaviours in Schools</a:t>
            </a:r>
          </a:p>
        </p:txBody>
      </p:sp>
      <p:sp>
        <p:nvSpPr>
          <p:cNvPr id="3" name="Text Placeholder 2">
            <a:extLst>
              <a:ext uri="{FF2B5EF4-FFF2-40B4-BE49-F238E27FC236}">
                <a16:creationId xmlns:a16="http://schemas.microsoft.com/office/drawing/2014/main" id="{4F7A94EB-348A-43BD-B9C2-A413617F3EF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8406E69-8EBA-4425-8524-51FBF0EB71F7}"/>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28361615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6C3D-F60B-4D77-B43A-15BAB7334FF8}"/>
              </a:ext>
            </a:extLst>
          </p:cNvPr>
          <p:cNvSpPr>
            <a:spLocks noGrp="1"/>
          </p:cNvSpPr>
          <p:nvPr>
            <p:ph type="title"/>
          </p:nvPr>
        </p:nvSpPr>
        <p:spPr/>
        <p:txBody>
          <a:bodyPr/>
          <a:lstStyle/>
          <a:p>
            <a:r>
              <a:rPr lang="en-GB" dirty="0"/>
              <a:t>KCSIE 2022 – What is in it?</a:t>
            </a:r>
          </a:p>
        </p:txBody>
      </p:sp>
      <p:sp>
        <p:nvSpPr>
          <p:cNvPr id="3" name="Text Placeholder 2">
            <a:extLst>
              <a:ext uri="{FF2B5EF4-FFF2-40B4-BE49-F238E27FC236}">
                <a16:creationId xmlns:a16="http://schemas.microsoft.com/office/drawing/2014/main" id="{1D240FEE-80DC-4C6F-8A88-366B48D97627}"/>
              </a:ext>
            </a:extLst>
          </p:cNvPr>
          <p:cNvSpPr>
            <a:spLocks noGrp="1"/>
          </p:cNvSpPr>
          <p:nvPr>
            <p:ph type="body" idx="1"/>
          </p:nvPr>
        </p:nvSpPr>
        <p:spPr>
          <a:xfrm>
            <a:off x="271463" y="1608138"/>
            <a:ext cx="8601075" cy="4768850"/>
          </a:xfrm>
        </p:spPr>
        <p:txBody>
          <a:bodyPr/>
          <a:lstStyle/>
          <a:p>
            <a:r>
              <a:rPr lang="en-GB" sz="2531" b="1" dirty="0"/>
              <a:t>Part one: </a:t>
            </a:r>
            <a:r>
              <a:rPr lang="en-GB" sz="2531" dirty="0"/>
              <a:t>Safeguarding information for all staff. What school and college staff should know and do</a:t>
            </a:r>
          </a:p>
          <a:p>
            <a:r>
              <a:rPr lang="en-GB" sz="2531" b="1" dirty="0"/>
              <a:t>Part two: </a:t>
            </a:r>
            <a:r>
              <a:rPr lang="en-GB" sz="2531" dirty="0"/>
              <a:t>The management of safeguarding. The responsibility of governing bodies, proprietors and management committees</a:t>
            </a:r>
          </a:p>
          <a:p>
            <a:r>
              <a:rPr lang="en-GB" sz="2531" b="1" dirty="0"/>
              <a:t>Part three: </a:t>
            </a:r>
            <a:r>
              <a:rPr lang="en-GB" sz="2531" dirty="0"/>
              <a:t>Safer recruitment, Recruitment and selection process</a:t>
            </a:r>
          </a:p>
          <a:p>
            <a:r>
              <a:rPr lang="en-GB" sz="2531" b="1" dirty="0"/>
              <a:t>Part four</a:t>
            </a:r>
            <a:r>
              <a:rPr lang="en-GB" sz="2531" dirty="0"/>
              <a:t>: Allegations made against/Concerns raised in relation to teachers, including supply teachers, other staff, volunteers and contractors</a:t>
            </a:r>
          </a:p>
          <a:p>
            <a:r>
              <a:rPr lang="en-GB" sz="2531" b="1" dirty="0"/>
              <a:t>Part five: </a:t>
            </a:r>
            <a:r>
              <a:rPr lang="en-GB" sz="2531" dirty="0"/>
              <a:t>Child on child sexual violence and sexual harassment</a:t>
            </a:r>
          </a:p>
          <a:p>
            <a:r>
              <a:rPr lang="en-GB" sz="2531" dirty="0"/>
              <a:t>Responding to reports of sexual violence and sexual harassment</a:t>
            </a:r>
          </a:p>
        </p:txBody>
      </p:sp>
    </p:spTree>
    <p:extLst>
      <p:ext uri="{BB962C8B-B14F-4D97-AF65-F5344CB8AC3E}">
        <p14:creationId xmlns:p14="http://schemas.microsoft.com/office/powerpoint/2010/main" val="108340617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BF1F-8133-4068-8C66-56210B459188}"/>
              </a:ext>
            </a:extLst>
          </p:cNvPr>
          <p:cNvSpPr>
            <a:spLocks noGrp="1"/>
          </p:cNvSpPr>
          <p:nvPr>
            <p:ph type="title"/>
          </p:nvPr>
        </p:nvSpPr>
        <p:spPr>
          <a:xfrm>
            <a:off x="271587" y="480909"/>
            <a:ext cx="8600825" cy="537595"/>
          </a:xfrm>
        </p:spPr>
        <p:txBody>
          <a:bodyPr>
            <a:noAutofit/>
          </a:bodyPr>
          <a:lstStyle/>
          <a:p>
            <a:r>
              <a:rPr lang="en-GB" sz="2400" dirty="0"/>
              <a:t>Responding to reports of sexual violence and sexual </a:t>
            </a:r>
            <a:br>
              <a:rPr lang="en-GB" sz="2400" dirty="0"/>
            </a:br>
            <a:r>
              <a:rPr lang="en-GB" sz="2400" dirty="0"/>
              <a:t>harassment</a:t>
            </a:r>
          </a:p>
        </p:txBody>
      </p:sp>
      <p:sp>
        <p:nvSpPr>
          <p:cNvPr id="3" name="Text Placeholder 2">
            <a:extLst>
              <a:ext uri="{FF2B5EF4-FFF2-40B4-BE49-F238E27FC236}">
                <a16:creationId xmlns:a16="http://schemas.microsoft.com/office/drawing/2014/main" id="{ABEBBE5B-CE08-4F23-BFFE-F4D8EC9688C3}"/>
              </a:ext>
            </a:extLst>
          </p:cNvPr>
          <p:cNvSpPr>
            <a:spLocks noGrp="1"/>
          </p:cNvSpPr>
          <p:nvPr>
            <p:ph type="body" idx="1"/>
          </p:nvPr>
        </p:nvSpPr>
        <p:spPr/>
        <p:txBody>
          <a:bodyPr>
            <a:normAutofit/>
          </a:bodyPr>
          <a:lstStyle/>
          <a:p>
            <a:r>
              <a:rPr lang="en-GB" sz="2400" dirty="0"/>
              <a:t>Reports of sexual violence and sexual harassment are likely to be complex and require difficult professional decisions to be made, often quickly and under pressure. Pre-planning, effective training and effective policies will provide schools and colleges with the foundation for a calm, considered and appropriate response to any reports.</a:t>
            </a:r>
          </a:p>
          <a:p>
            <a:r>
              <a:rPr lang="en-GB" sz="2400" dirty="0"/>
              <a:t>Governing bodies and proprietors should ensure that the school or college contributes to multi-agency working in line with statutory guidance Working Together to Safeguard </a:t>
            </a:r>
          </a:p>
          <a:p>
            <a:r>
              <a:rPr lang="en-GB" sz="2400" dirty="0"/>
              <a:t>Children (and as summarised in part 2 of KCSIE 2022)</a:t>
            </a:r>
          </a:p>
        </p:txBody>
      </p:sp>
    </p:spTree>
    <p:extLst>
      <p:ext uri="{BB962C8B-B14F-4D97-AF65-F5344CB8AC3E}">
        <p14:creationId xmlns:p14="http://schemas.microsoft.com/office/powerpoint/2010/main" val="1592023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A8F6-73C8-4056-BC4C-B68F2BF1B870}"/>
              </a:ext>
            </a:extLst>
          </p:cNvPr>
          <p:cNvSpPr>
            <a:spLocks noGrp="1"/>
          </p:cNvSpPr>
          <p:nvPr>
            <p:ph type="title"/>
          </p:nvPr>
        </p:nvSpPr>
        <p:spPr/>
        <p:txBody>
          <a:bodyPr>
            <a:noAutofit/>
          </a:bodyPr>
          <a:lstStyle/>
          <a:p>
            <a:r>
              <a:rPr lang="en-GB" sz="3200" dirty="0"/>
              <a:t>Responding to a disclosure or a report</a:t>
            </a:r>
          </a:p>
        </p:txBody>
      </p:sp>
      <p:sp>
        <p:nvSpPr>
          <p:cNvPr id="3" name="Text Placeholder 2">
            <a:extLst>
              <a:ext uri="{FF2B5EF4-FFF2-40B4-BE49-F238E27FC236}">
                <a16:creationId xmlns:a16="http://schemas.microsoft.com/office/drawing/2014/main" id="{E9A02AE9-EE40-45AD-9DB7-B55AC807966B}"/>
              </a:ext>
            </a:extLst>
          </p:cNvPr>
          <p:cNvSpPr>
            <a:spLocks noGrp="1"/>
          </p:cNvSpPr>
          <p:nvPr>
            <p:ph type="body" idx="1"/>
          </p:nvPr>
        </p:nvSpPr>
        <p:spPr/>
        <p:txBody>
          <a:bodyPr>
            <a:noAutofit/>
          </a:bodyPr>
          <a:lstStyle/>
          <a:p>
            <a:r>
              <a:rPr lang="en-GB" sz="2400" dirty="0"/>
              <a:t>It is important to understand that children may not find it easy to tell staff about their abuse verbally. Children can show signs or act in ways that they hope adults will notice and react to. In some cases, the victim may not make a direct report. For example, a friend may make a report, or a member of school or college staff may overhear a conversation that suggests a child has been harmed or a child’s own behaviour might indicate that something is wrong. As per Part one of this guidance, if staff have any concerns about a child’s welfare, they should act on them immediately rather than wait to </a:t>
            </a:r>
          </a:p>
          <a:p>
            <a:r>
              <a:rPr lang="en-GB" sz="2400" dirty="0"/>
              <a:t>be told.</a:t>
            </a:r>
          </a:p>
        </p:txBody>
      </p:sp>
    </p:spTree>
    <p:extLst>
      <p:ext uri="{BB962C8B-B14F-4D97-AF65-F5344CB8AC3E}">
        <p14:creationId xmlns:p14="http://schemas.microsoft.com/office/powerpoint/2010/main" val="255694355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F5E0-AF29-4224-9A9F-195E4E86ACF3}"/>
              </a:ext>
            </a:extLst>
          </p:cNvPr>
          <p:cNvSpPr>
            <a:spLocks noGrp="1"/>
          </p:cNvSpPr>
          <p:nvPr>
            <p:ph type="title"/>
          </p:nvPr>
        </p:nvSpPr>
        <p:spPr/>
        <p:txBody>
          <a:bodyPr>
            <a:normAutofit fontScale="90000"/>
          </a:bodyPr>
          <a:lstStyle/>
          <a:p>
            <a:r>
              <a:rPr lang="en-GB" dirty="0"/>
              <a:t>Responding to a disclosure</a:t>
            </a:r>
          </a:p>
        </p:txBody>
      </p:sp>
      <p:sp>
        <p:nvSpPr>
          <p:cNvPr id="5" name="TextBox 4">
            <a:extLst>
              <a:ext uri="{FF2B5EF4-FFF2-40B4-BE49-F238E27FC236}">
                <a16:creationId xmlns:a16="http://schemas.microsoft.com/office/drawing/2014/main" id="{B4118394-71CF-6F61-2658-8B2706B4EB97}"/>
              </a:ext>
            </a:extLst>
          </p:cNvPr>
          <p:cNvSpPr txBox="1"/>
          <p:nvPr/>
        </p:nvSpPr>
        <p:spPr>
          <a:xfrm>
            <a:off x="271588" y="1556792"/>
            <a:ext cx="8390069"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t>It is essential that all victims are reassured that they are being taken seriously, regardless of how long it has taken them to come forward, and that they will be supported and kept safe. Abuse that occurs online or outside of the school or college should not be downplayed and should be treated equally seriously. A victim should never be given the impression that they are creating a problem by reporting sexual violence or sexual harassment. Nor should a victim ever be made to feel ashamed for making a report. It is important to explain that the law is in place to protect children and young people rather than criminalise them, and this should be explained in such a way that avoids alarming or distressing them. </a:t>
            </a:r>
          </a:p>
        </p:txBody>
      </p:sp>
    </p:spTree>
    <p:extLst>
      <p:ext uri="{BB962C8B-B14F-4D97-AF65-F5344CB8AC3E}">
        <p14:creationId xmlns:p14="http://schemas.microsoft.com/office/powerpoint/2010/main" val="28093348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9E1E-8087-747D-26C3-C186933F5470}"/>
              </a:ext>
            </a:extLst>
          </p:cNvPr>
          <p:cNvSpPr>
            <a:spLocks noGrp="1"/>
          </p:cNvSpPr>
          <p:nvPr>
            <p:ph type="title"/>
          </p:nvPr>
        </p:nvSpPr>
        <p:spPr/>
        <p:txBody>
          <a:bodyPr>
            <a:normAutofit fontScale="90000"/>
          </a:bodyPr>
          <a:lstStyle/>
          <a:p>
            <a:r>
              <a:rPr lang="en-GB" dirty="0"/>
              <a:t>Responding to a disclosure</a:t>
            </a:r>
          </a:p>
        </p:txBody>
      </p:sp>
      <p:sp>
        <p:nvSpPr>
          <p:cNvPr id="3" name="Text Placeholder 2">
            <a:extLst>
              <a:ext uri="{FF2B5EF4-FFF2-40B4-BE49-F238E27FC236}">
                <a16:creationId xmlns:a16="http://schemas.microsoft.com/office/drawing/2014/main" id="{2E9DD7DD-C09F-E8F7-A3C4-485CBDC14919}"/>
              </a:ext>
            </a:extLst>
          </p:cNvPr>
          <p:cNvSpPr>
            <a:spLocks noGrp="1"/>
          </p:cNvSpPr>
          <p:nvPr>
            <p:ph type="body" idx="1"/>
          </p:nvPr>
        </p:nvSpPr>
        <p:spPr>
          <a:xfrm>
            <a:off x="467544" y="1412776"/>
            <a:ext cx="8482145" cy="4769047"/>
          </a:xfrm>
        </p:spPr>
        <p:txBody>
          <a:bodyPr>
            <a:normAutofit fontScale="92500" lnSpcReduction="20000"/>
          </a:bodyPr>
          <a:lstStyle/>
          <a:p>
            <a:r>
              <a:rPr lang="en-GB" sz="2000" dirty="0"/>
              <a:t>If possible, managing reports with two members of staff present, (preferably one of </a:t>
            </a:r>
          </a:p>
          <a:p>
            <a:r>
              <a:rPr lang="en-GB" sz="2000" dirty="0"/>
              <a:t>them being the designated safeguarding lead or a deputy)</a:t>
            </a:r>
          </a:p>
          <a:p>
            <a:pPr marL="285750" indent="-285750">
              <a:buFont typeface="Arial" panose="020B0604020202020204" pitchFamily="34" charset="0"/>
              <a:buChar char="•"/>
            </a:pPr>
            <a:r>
              <a:rPr lang="en-GB" sz="2000" dirty="0"/>
              <a:t>not promising confidentiality at this initial stage as it is very likely a concern will have to be shared further (for example, with the designated safeguarding lead (or deputy) or local authority children’s social care) to discuss next steps.</a:t>
            </a:r>
          </a:p>
          <a:p>
            <a:pPr marL="285750" indent="-285750">
              <a:buFont typeface="Arial" panose="020B0604020202020204" pitchFamily="34" charset="0"/>
              <a:buChar char="•"/>
            </a:pPr>
            <a:r>
              <a:rPr lang="en-GB" sz="2000" dirty="0"/>
              <a:t>recognising that a child is likely to disclose to someone they trust: this could be anyone on the school or college staff.</a:t>
            </a:r>
          </a:p>
          <a:p>
            <a:pPr marL="285750" indent="-285750">
              <a:buFont typeface="Arial" panose="020B0604020202020204" pitchFamily="34" charset="0"/>
              <a:buChar char="•"/>
            </a:pPr>
            <a:r>
              <a:rPr lang="en-GB" sz="2000" dirty="0"/>
              <a:t>recognising that an initial disclosure to a trusted adult may only be the first part to further disclosures.</a:t>
            </a:r>
          </a:p>
          <a:p>
            <a:pPr marL="285750" indent="-285750">
              <a:buFont typeface="Arial" panose="020B0604020202020204" pitchFamily="34" charset="0"/>
              <a:buChar char="•"/>
            </a:pPr>
            <a:r>
              <a:rPr lang="en-GB" sz="2000" dirty="0"/>
              <a:t> keeping in mind that certain children may face additional barriers to telling someone because of their vulnerability, disability, sex, ethnicity, and/or sexual orientation.</a:t>
            </a:r>
          </a:p>
          <a:p>
            <a:pPr marL="285750" indent="-285750">
              <a:buFont typeface="Arial" panose="020B0604020202020204" pitchFamily="34" charset="0"/>
              <a:buChar char="•"/>
            </a:pPr>
            <a:r>
              <a:rPr lang="en-GB" sz="2000" dirty="0"/>
              <a:t> listening carefully to the child, reflecting back, using the child’s language, being non-judgemental, being clear about boundaries and how the report will be progressed.</a:t>
            </a:r>
          </a:p>
          <a:p>
            <a:pPr marL="285750" indent="-285750">
              <a:buFont typeface="Arial" panose="020B0604020202020204" pitchFamily="34" charset="0"/>
              <a:buChar char="•"/>
            </a:pPr>
            <a:r>
              <a:rPr lang="en-GB" sz="2000" dirty="0"/>
              <a:t>only recording the facts as the child presents them. The notes should not reflect the personal opinion of the note taker.</a:t>
            </a:r>
          </a:p>
          <a:p>
            <a:pPr marL="285750" indent="-285750">
              <a:buFont typeface="Arial" panose="020B0604020202020204" pitchFamily="34" charset="0"/>
              <a:buChar char="•"/>
            </a:pPr>
            <a:r>
              <a:rPr lang="en-GB" sz="2000" dirty="0"/>
              <a:t>Ensure the DSL is aware of the disclosure as soon as possible and that a record is made using the child’s words.</a:t>
            </a:r>
          </a:p>
          <a:p>
            <a:endParaRPr lang="en-GB" dirty="0"/>
          </a:p>
        </p:txBody>
      </p:sp>
    </p:spTree>
    <p:extLst>
      <p:ext uri="{BB962C8B-B14F-4D97-AF65-F5344CB8AC3E}">
        <p14:creationId xmlns:p14="http://schemas.microsoft.com/office/powerpoint/2010/main" val="18498335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F4DF-EF28-4F37-9B3A-EFB2DF7B5412}"/>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4E1E2711-5C87-4E29-BB98-087EC531497F}"/>
              </a:ext>
            </a:extLst>
          </p:cNvPr>
          <p:cNvSpPr>
            <a:spLocks noGrp="1"/>
          </p:cNvSpPr>
          <p:nvPr>
            <p:ph type="body" idx="1"/>
          </p:nvPr>
        </p:nvSpPr>
        <p:spPr>
          <a:xfrm>
            <a:off x="257470" y="1988840"/>
            <a:ext cx="8266121" cy="4769047"/>
          </a:xfrm>
        </p:spPr>
        <p:txBody>
          <a:bodyPr>
            <a:normAutofit lnSpcReduction="10000"/>
          </a:bodyPr>
          <a:lstStyle/>
          <a:p>
            <a:r>
              <a:rPr lang="en-GB" sz="2800" b="1" dirty="0"/>
              <a:t>How the report is dealt with, will affect whether others will come forward in the future.</a:t>
            </a:r>
          </a:p>
          <a:p>
            <a:endParaRPr lang="en-GB" dirty="0"/>
          </a:p>
          <a:p>
            <a:pPr marL="285750" indent="-285750">
              <a:buFont typeface="Arial" panose="020B0604020202020204" pitchFamily="34" charset="0"/>
              <a:buChar char="•"/>
            </a:pPr>
            <a:r>
              <a:rPr lang="en-GB" sz="2400" dirty="0"/>
              <a:t>A child is likely to report to someone they trust – it could be anyone</a:t>
            </a:r>
          </a:p>
          <a:p>
            <a:pPr marL="285750" indent="-285750">
              <a:buFont typeface="Arial" panose="020B0604020202020204" pitchFamily="34" charset="0"/>
              <a:buChar char="•"/>
            </a:pPr>
            <a:r>
              <a:rPr lang="en-GB" sz="2400" dirty="0"/>
              <a:t>Victim must not feel like they’re a nuisance for reporting their concerns.</a:t>
            </a:r>
          </a:p>
          <a:p>
            <a:pPr marL="285750" indent="-285750">
              <a:buFont typeface="Arial" panose="020B0604020202020204" pitchFamily="34" charset="0"/>
              <a:buChar char="•"/>
            </a:pPr>
            <a:r>
              <a:rPr lang="en-GB" sz="2400" dirty="0"/>
              <a:t>They need to feel listened to and be taken seriously</a:t>
            </a:r>
          </a:p>
          <a:p>
            <a:pPr marL="285750" indent="-285750">
              <a:buFont typeface="Arial" panose="020B0604020202020204" pitchFamily="34" charset="0"/>
              <a:buChar char="•"/>
            </a:pPr>
            <a:r>
              <a:rPr lang="en-GB" sz="2400" dirty="0"/>
              <a:t>A written report is essential: record only the facts as reported.</a:t>
            </a:r>
          </a:p>
          <a:p>
            <a:endParaRPr lang="en-GB" dirty="0"/>
          </a:p>
          <a:p>
            <a:endParaRPr lang="en-GB" dirty="0"/>
          </a:p>
          <a:p>
            <a:endParaRPr lang="en-GB" dirty="0"/>
          </a:p>
          <a:p>
            <a:endParaRPr lang="en-GB" dirty="0"/>
          </a:p>
          <a:p>
            <a:endParaRPr lang="en-GB" dirty="0"/>
          </a:p>
          <a:p>
            <a:endParaRPr lang="en-GB" dirty="0"/>
          </a:p>
          <a:p>
            <a:r>
              <a:rPr lang="en-GB" dirty="0"/>
              <a:t>Source: KCSIE (2022)</a:t>
            </a:r>
          </a:p>
        </p:txBody>
      </p:sp>
    </p:spTree>
    <p:extLst>
      <p:ext uri="{BB962C8B-B14F-4D97-AF65-F5344CB8AC3E}">
        <p14:creationId xmlns:p14="http://schemas.microsoft.com/office/powerpoint/2010/main" val="13792886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9852-C668-4B3F-96BC-10EE922FE4D0}"/>
              </a:ext>
            </a:extLst>
          </p:cNvPr>
          <p:cNvSpPr>
            <a:spLocks noGrp="1"/>
          </p:cNvSpPr>
          <p:nvPr>
            <p:ph type="title"/>
          </p:nvPr>
        </p:nvSpPr>
        <p:spPr/>
        <p:txBody>
          <a:bodyPr>
            <a:normAutofit fontScale="90000"/>
          </a:bodyPr>
          <a:lstStyle/>
          <a:p>
            <a:r>
              <a:rPr lang="en-GB" dirty="0"/>
              <a:t>Next Steps</a:t>
            </a:r>
          </a:p>
        </p:txBody>
      </p:sp>
      <p:sp>
        <p:nvSpPr>
          <p:cNvPr id="3" name="Text Placeholder 2">
            <a:extLst>
              <a:ext uri="{FF2B5EF4-FFF2-40B4-BE49-F238E27FC236}">
                <a16:creationId xmlns:a16="http://schemas.microsoft.com/office/drawing/2014/main" id="{CFBE63F5-65AD-4A54-B130-26023B2E08E3}"/>
              </a:ext>
            </a:extLst>
          </p:cNvPr>
          <p:cNvSpPr>
            <a:spLocks noGrp="1"/>
          </p:cNvSpPr>
          <p:nvPr>
            <p:ph type="body" idx="1"/>
          </p:nvPr>
        </p:nvSpPr>
        <p:spPr/>
        <p:txBody>
          <a:bodyPr>
            <a:normAutofit lnSpcReduction="10000"/>
          </a:bodyPr>
          <a:lstStyle/>
          <a:p>
            <a:r>
              <a:rPr lang="en-GB" sz="3600" b="1" dirty="0"/>
              <a:t>Report to the school’s Designated Safeguarding Lead (DSL)</a:t>
            </a:r>
          </a:p>
          <a:p>
            <a:endParaRPr lang="en-GB" sz="3600" dirty="0"/>
          </a:p>
          <a:p>
            <a:r>
              <a:rPr lang="en-GB" sz="3600" dirty="0"/>
              <a:t>DSL will review the report; and then carry out a risk and needs assessment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Source: KCSIE (2022)</a:t>
            </a:r>
          </a:p>
        </p:txBody>
      </p:sp>
    </p:spTree>
    <p:extLst>
      <p:ext uri="{BB962C8B-B14F-4D97-AF65-F5344CB8AC3E}">
        <p14:creationId xmlns:p14="http://schemas.microsoft.com/office/powerpoint/2010/main" val="419636798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9E8E-98A9-4BC2-AA8B-35283A3EB380}"/>
              </a:ext>
            </a:extLst>
          </p:cNvPr>
          <p:cNvSpPr>
            <a:spLocks noGrp="1"/>
          </p:cNvSpPr>
          <p:nvPr>
            <p:ph type="title"/>
          </p:nvPr>
        </p:nvSpPr>
        <p:spPr/>
        <p:txBody>
          <a:bodyPr>
            <a:normAutofit fontScale="90000"/>
          </a:bodyPr>
          <a:lstStyle/>
          <a:p>
            <a:r>
              <a:rPr lang="en-GB" dirty="0"/>
              <a:t>Designated Safeguarding Lead will consider:</a:t>
            </a:r>
          </a:p>
        </p:txBody>
      </p:sp>
      <p:sp>
        <p:nvSpPr>
          <p:cNvPr id="3" name="Text Placeholder 2">
            <a:extLst>
              <a:ext uri="{FF2B5EF4-FFF2-40B4-BE49-F238E27FC236}">
                <a16:creationId xmlns:a16="http://schemas.microsoft.com/office/drawing/2014/main" id="{3317D957-2E3F-440E-A4F0-5999A3B52478}"/>
              </a:ext>
            </a:extLst>
          </p:cNvPr>
          <p:cNvSpPr>
            <a:spLocks noGrp="1"/>
          </p:cNvSpPr>
          <p:nvPr>
            <p:ph type="body" idx="1"/>
          </p:nvPr>
        </p:nvSpPr>
        <p:spPr/>
        <p:txBody>
          <a:bodyPr/>
          <a:lstStyle/>
          <a:p>
            <a:pPr marL="285750" indent="-285750">
              <a:buFont typeface="Arial" panose="020B0604020202020204" pitchFamily="34" charset="0"/>
              <a:buChar char="•"/>
            </a:pPr>
            <a:r>
              <a:rPr lang="en-GB" sz="2800" dirty="0"/>
              <a:t>Wishes of the victim</a:t>
            </a:r>
          </a:p>
          <a:p>
            <a:pPr marL="285750" indent="-285750">
              <a:buFont typeface="Arial" panose="020B0604020202020204" pitchFamily="34" charset="0"/>
              <a:buChar char="•"/>
            </a:pPr>
            <a:r>
              <a:rPr lang="en-GB" sz="2800" dirty="0"/>
              <a:t>Nature of the alleged incident</a:t>
            </a:r>
          </a:p>
          <a:p>
            <a:pPr marL="285750" indent="-285750">
              <a:buFont typeface="Arial" panose="020B0604020202020204" pitchFamily="34" charset="0"/>
              <a:buChar char="•"/>
            </a:pPr>
            <a:r>
              <a:rPr lang="en-GB" sz="2800" dirty="0"/>
              <a:t>Ages of the children involved</a:t>
            </a:r>
          </a:p>
          <a:p>
            <a:pPr marL="285750" indent="-285750">
              <a:buFont typeface="Arial" panose="020B0604020202020204" pitchFamily="34" charset="0"/>
              <a:buChar char="•"/>
            </a:pPr>
            <a:r>
              <a:rPr lang="en-GB" sz="2800" dirty="0"/>
              <a:t>Developmental stages of the children involved</a:t>
            </a:r>
          </a:p>
          <a:p>
            <a:pPr marL="285750" indent="-285750">
              <a:buFont typeface="Arial" panose="020B0604020202020204" pitchFamily="34" charset="0"/>
              <a:buChar char="•"/>
            </a:pPr>
            <a:r>
              <a:rPr lang="en-GB" sz="2800" dirty="0"/>
              <a:t>Any power imbalance between the children</a:t>
            </a:r>
          </a:p>
          <a:p>
            <a:pPr marL="285750" indent="-285750">
              <a:buFont typeface="Arial" panose="020B0604020202020204" pitchFamily="34" charset="0"/>
              <a:buChar char="•"/>
            </a:pPr>
            <a:r>
              <a:rPr lang="en-GB" sz="2800" dirty="0"/>
              <a:t>Whether this is a one-off, or a sustained pattern of behaviour</a:t>
            </a:r>
          </a:p>
          <a:p>
            <a:pPr marL="285750" indent="-285750">
              <a:buFont typeface="Arial" panose="020B0604020202020204" pitchFamily="34" charset="0"/>
              <a:buChar char="•"/>
            </a:pPr>
            <a:r>
              <a:rPr lang="en-GB" sz="2800" dirty="0"/>
              <a:t>Any on-going risks to others, children or staff</a:t>
            </a:r>
          </a:p>
          <a:p>
            <a:pPr marL="285750" indent="-285750">
              <a:buFont typeface="Arial" panose="020B0604020202020204" pitchFamily="34" charset="0"/>
              <a:buChar char="•"/>
            </a:pPr>
            <a:r>
              <a:rPr lang="en-GB" sz="2800" dirty="0"/>
              <a:t>Any potential links to sexual abuse or exploitation</a:t>
            </a:r>
          </a:p>
          <a:p>
            <a:endParaRPr lang="en-GB" dirty="0"/>
          </a:p>
          <a:p>
            <a:endParaRPr lang="en-GB" dirty="0"/>
          </a:p>
          <a:p>
            <a:r>
              <a:rPr lang="en-GB" dirty="0"/>
              <a:t>Source KCSIE (2022)</a:t>
            </a:r>
          </a:p>
        </p:txBody>
      </p:sp>
    </p:spTree>
    <p:extLst>
      <p:ext uri="{BB962C8B-B14F-4D97-AF65-F5344CB8AC3E}">
        <p14:creationId xmlns:p14="http://schemas.microsoft.com/office/powerpoint/2010/main" val="69965613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6F6E-B904-4498-B7A6-751D317A57F1}"/>
              </a:ext>
            </a:extLst>
          </p:cNvPr>
          <p:cNvSpPr>
            <a:spLocks noGrp="1"/>
          </p:cNvSpPr>
          <p:nvPr>
            <p:ph type="title"/>
          </p:nvPr>
        </p:nvSpPr>
        <p:spPr/>
        <p:txBody>
          <a:bodyPr>
            <a:normAutofit fontScale="90000"/>
          </a:bodyPr>
          <a:lstStyle/>
          <a:p>
            <a:r>
              <a:rPr lang="en-GB" dirty="0"/>
              <a:t>RE and RSE</a:t>
            </a:r>
          </a:p>
        </p:txBody>
      </p:sp>
      <p:sp>
        <p:nvSpPr>
          <p:cNvPr id="3" name="Text Placeholder 2">
            <a:extLst>
              <a:ext uri="{FF2B5EF4-FFF2-40B4-BE49-F238E27FC236}">
                <a16:creationId xmlns:a16="http://schemas.microsoft.com/office/drawing/2014/main" id="{8535F4F8-3CFA-4B6A-9D51-64DA45C0446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B89B39F-E055-4903-BB70-BD3E1DB61106}"/>
              </a:ext>
            </a:extLst>
          </p:cNvPr>
          <p:cNvPicPr>
            <a:picLocks noChangeAspect="1"/>
          </p:cNvPicPr>
          <p:nvPr/>
        </p:nvPicPr>
        <p:blipFill>
          <a:blip r:embed="rId2"/>
          <a:stretch>
            <a:fillRect/>
          </a:stretch>
        </p:blipFill>
        <p:spPr>
          <a:xfrm>
            <a:off x="0" y="1412776"/>
            <a:ext cx="9144000" cy="5357091"/>
          </a:xfrm>
          <a:prstGeom prst="rect">
            <a:avLst/>
          </a:prstGeom>
        </p:spPr>
      </p:pic>
    </p:spTree>
    <p:extLst>
      <p:ext uri="{BB962C8B-B14F-4D97-AF65-F5344CB8AC3E}">
        <p14:creationId xmlns:p14="http://schemas.microsoft.com/office/powerpoint/2010/main" val="271380181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DDD6-7675-4A53-96DD-3B0A88FFC116}"/>
              </a:ext>
            </a:extLst>
          </p:cNvPr>
          <p:cNvSpPr>
            <a:spLocks noGrp="1"/>
          </p:cNvSpPr>
          <p:nvPr>
            <p:ph type="title"/>
          </p:nvPr>
        </p:nvSpPr>
        <p:spPr/>
        <p:txBody>
          <a:bodyPr>
            <a:normAutofit fontScale="90000"/>
          </a:bodyPr>
          <a:lstStyle/>
          <a:p>
            <a:r>
              <a:rPr lang="en-GB" dirty="0"/>
              <a:t>Relationships Education &amp; Relationships &amp; Sex Education</a:t>
            </a:r>
          </a:p>
        </p:txBody>
      </p:sp>
      <p:sp>
        <p:nvSpPr>
          <p:cNvPr id="3" name="Text Placeholder 2">
            <a:extLst>
              <a:ext uri="{FF2B5EF4-FFF2-40B4-BE49-F238E27FC236}">
                <a16:creationId xmlns:a16="http://schemas.microsoft.com/office/drawing/2014/main" id="{7DC686CA-14FF-4903-8B71-8FA8DE1DD3A1}"/>
              </a:ext>
            </a:extLst>
          </p:cNvPr>
          <p:cNvSpPr>
            <a:spLocks noGrp="1"/>
          </p:cNvSpPr>
          <p:nvPr>
            <p:ph type="body" idx="1"/>
          </p:nvPr>
        </p:nvSpPr>
        <p:spPr>
          <a:xfrm>
            <a:off x="482343" y="1608041"/>
            <a:ext cx="8122105" cy="4769047"/>
          </a:xfrm>
        </p:spPr>
        <p:txBody>
          <a:bodyPr>
            <a:normAutofit/>
          </a:bodyPr>
          <a:lstStyle/>
          <a:p>
            <a:pPr marL="342900" indent="-342900">
              <a:buFont typeface="Arial" panose="020B0604020202020204" pitchFamily="34" charset="0"/>
              <a:buChar char="•"/>
            </a:pPr>
            <a:r>
              <a:rPr lang="en-GB" sz="2000" b="1" dirty="0"/>
              <a:t>Caring Friendships </a:t>
            </a:r>
            <a:r>
              <a:rPr lang="en-GB" sz="2000" dirty="0"/>
              <a:t>- </a:t>
            </a:r>
            <a:r>
              <a:rPr lang="en-GB" sz="2000" dirty="0">
                <a:solidFill>
                  <a:srgbClr val="FF0000"/>
                </a:solidFill>
              </a:rPr>
              <a:t>Pupils should know</a:t>
            </a:r>
            <a:r>
              <a:rPr lang="en-GB" sz="2000" dirty="0"/>
              <a:t>…. how to recognise who to trust and who not to trust, how to judge when a friendship is making them feel unhappy or uncomfortable.</a:t>
            </a:r>
          </a:p>
          <a:p>
            <a:pPr marL="342900" indent="-342900">
              <a:buFont typeface="Arial" panose="020B0604020202020204" pitchFamily="34" charset="0"/>
              <a:buChar char="•"/>
            </a:pPr>
            <a:r>
              <a:rPr lang="en-GB" sz="2000" b="1" dirty="0"/>
              <a:t>Respectful relationships </a:t>
            </a:r>
            <a:r>
              <a:rPr lang="en-GB" sz="2000" dirty="0"/>
              <a:t>- </a:t>
            </a:r>
            <a:r>
              <a:rPr lang="en-GB" sz="2000" dirty="0">
                <a:solidFill>
                  <a:srgbClr val="FF0000"/>
                </a:solidFill>
              </a:rPr>
              <a:t>Pupils should know </a:t>
            </a:r>
            <a:r>
              <a:rPr lang="en-GB" sz="2000" dirty="0"/>
              <a:t>…. The importance of permission-seeking and giving in relationships with friends, peers and adults.</a:t>
            </a:r>
          </a:p>
          <a:p>
            <a:pPr marL="342900" indent="-342900">
              <a:buFont typeface="Arial" panose="020B0604020202020204" pitchFamily="34" charset="0"/>
              <a:buChar char="•"/>
            </a:pPr>
            <a:r>
              <a:rPr lang="en-GB" sz="2000" b="1" dirty="0"/>
              <a:t>Online relationships </a:t>
            </a:r>
            <a:r>
              <a:rPr lang="en-GB" sz="2000" dirty="0"/>
              <a:t>– </a:t>
            </a:r>
            <a:r>
              <a:rPr lang="en-GB" sz="2000" dirty="0">
                <a:solidFill>
                  <a:srgbClr val="FF0000"/>
                </a:solidFill>
              </a:rPr>
              <a:t>Pupils should know </a:t>
            </a:r>
            <a:r>
              <a:rPr lang="en-GB" sz="2000" dirty="0"/>
              <a:t>…. That the same principles apply to online relationships as to face-to-face relationships, including the importance of respect </a:t>
            </a:r>
            <a:r>
              <a:rPr lang="en-GB" sz="2000"/>
              <a:t>for others </a:t>
            </a:r>
            <a:r>
              <a:rPr lang="en-GB" sz="2000" dirty="0"/>
              <a:t>online.</a:t>
            </a:r>
          </a:p>
          <a:p>
            <a:pPr marL="342900" indent="-342900">
              <a:buFont typeface="Arial" panose="020B0604020202020204" pitchFamily="34" charset="0"/>
              <a:buChar char="•"/>
            </a:pPr>
            <a:r>
              <a:rPr lang="en-GB" sz="2000" b="1" dirty="0"/>
              <a:t>Being safe </a:t>
            </a:r>
            <a:r>
              <a:rPr lang="en-GB" sz="2000" dirty="0"/>
              <a:t>– </a:t>
            </a:r>
            <a:r>
              <a:rPr lang="en-GB" sz="2000" dirty="0">
                <a:solidFill>
                  <a:srgbClr val="FF0000"/>
                </a:solidFill>
              </a:rPr>
              <a:t>Pupils should know </a:t>
            </a:r>
            <a:r>
              <a:rPr lang="en-GB" sz="2000" dirty="0"/>
              <a:t>…. That each person’s body belongs to them, and the differences between appropriate and inappropriate or unsafe physical, and other contact.</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1100" dirty="0"/>
              <a:t>Source – Relationships &amp; Sex Education (RSE) &amp; Health Education (DfE 2019)</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614985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9" y="110489"/>
            <a:ext cx="8600825" cy="537595"/>
          </a:xfrm>
        </p:spPr>
        <p:txBody>
          <a:bodyPr>
            <a:normAutofit fontScale="90000"/>
          </a:bodyPr>
          <a:lstStyle/>
          <a:p>
            <a:pPr algn="ctr"/>
            <a:br>
              <a:rPr lang="en-GB" dirty="0"/>
            </a:br>
            <a:r>
              <a:rPr lang="en-GB" dirty="0"/>
              <a:t>At a glance reminders  (All Safeguarding concerns)</a:t>
            </a:r>
          </a:p>
        </p:txBody>
      </p:sp>
      <p:sp>
        <p:nvSpPr>
          <p:cNvPr id="3" name="Text Placeholder 2"/>
          <p:cNvSpPr>
            <a:spLocks noGrp="1"/>
          </p:cNvSpPr>
          <p:nvPr>
            <p:ph type="body" idx="1"/>
          </p:nvPr>
        </p:nvSpPr>
        <p:spPr>
          <a:xfrm>
            <a:off x="227999" y="1332559"/>
            <a:ext cx="8600824" cy="5434770"/>
          </a:xfrm>
        </p:spPr>
        <p:txBody>
          <a:bodyPr>
            <a:normAutofit fontScale="92500" lnSpcReduction="20000"/>
          </a:bodyPr>
          <a:lstStyle/>
          <a:p>
            <a:pPr marL="321457" indent="-321457">
              <a:buClr>
                <a:srgbClr val="FF0066"/>
              </a:buClr>
              <a:buFont typeface="Arial" panose="020B0604020202020204" pitchFamily="34" charset="0"/>
              <a:buChar char="•"/>
            </a:pPr>
            <a:r>
              <a:rPr lang="en-GB" sz="2250" dirty="0">
                <a:latin typeface="+mn-lt"/>
              </a:rPr>
              <a:t>Always remember the child and look beyond their behaviour and consider why they are behaving like this.</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listen to what the child is telling you. </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Make a record of what the child has said (as soon as possible)</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Don’t dismiss what a child tells you.</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Be professionally curious if the situation doesn’t look or feel right to you then it probably isn’t right.</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If in doubt always seek advice and support.</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Share information with the School/Organisation Designated Safeguarding Lead.</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share with your manager if you have a concern regarding a colleague’s behaviour towards a child.</a:t>
            </a:r>
          </a:p>
          <a:p>
            <a:pPr>
              <a:buClr>
                <a:srgbClr val="FF0066"/>
              </a:buClr>
            </a:pPr>
            <a:endParaRPr lang="en-GB" sz="2250" dirty="0"/>
          </a:p>
          <a:p>
            <a:pPr marL="321457" indent="-321457">
              <a:buClr>
                <a:srgbClr val="FF0066"/>
              </a:buClr>
              <a:buFont typeface="Arial" panose="020B0604020202020204" pitchFamily="34" charset="0"/>
              <a:buChar char="•"/>
            </a:pPr>
            <a:endParaRPr lang="en-GB" sz="2250" dirty="0"/>
          </a:p>
          <a:p>
            <a:endParaRPr lang="en-GB" dirty="0"/>
          </a:p>
        </p:txBody>
      </p:sp>
    </p:spTree>
    <p:extLst>
      <p:ext uri="{BB962C8B-B14F-4D97-AF65-F5344CB8AC3E}">
        <p14:creationId xmlns:p14="http://schemas.microsoft.com/office/powerpoint/2010/main" val="4438468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510-BC06-9767-73F3-D3036207F553}"/>
              </a:ext>
            </a:extLst>
          </p:cNvPr>
          <p:cNvSpPr>
            <a:spLocks noGrp="1"/>
          </p:cNvSpPr>
          <p:nvPr>
            <p:ph type="title"/>
          </p:nvPr>
        </p:nvSpPr>
        <p:spPr/>
        <p:txBody>
          <a:bodyPr/>
          <a:lstStyle/>
          <a:p>
            <a:r>
              <a:rPr lang="en-GB" dirty="0"/>
              <a:t>What schools and colleges should be aware of</a:t>
            </a:r>
          </a:p>
        </p:txBody>
      </p:sp>
      <p:sp>
        <p:nvSpPr>
          <p:cNvPr id="3" name="Text Placeholder 2">
            <a:extLst>
              <a:ext uri="{FF2B5EF4-FFF2-40B4-BE49-F238E27FC236}">
                <a16:creationId xmlns:a16="http://schemas.microsoft.com/office/drawing/2014/main" id="{55950EA3-81D9-AC44-8A52-681BFE0D263A}"/>
              </a:ext>
            </a:extLst>
          </p:cNvPr>
          <p:cNvSpPr>
            <a:spLocks noGrp="1"/>
          </p:cNvSpPr>
          <p:nvPr>
            <p:ph type="body" idx="1"/>
          </p:nvPr>
        </p:nvSpPr>
        <p:spPr/>
        <p:txBody>
          <a:bodyPr/>
          <a:lstStyle/>
          <a:p>
            <a:r>
              <a:rPr lang="en-GB" sz="2800" dirty="0"/>
              <a:t>Sexual violence and sexual harassment can occur between two or more children of any age and sex, from primary through to secondary stage and into college. It can occur also through a group of children sexually assaulting or sexually harassing a single </a:t>
            </a:r>
          </a:p>
          <a:p>
            <a:r>
              <a:rPr lang="en-GB" sz="2800" dirty="0"/>
              <a:t>child or group of children. Sexual violence and sexual harassment exist on a continuum and may overlap; they can occur online and face-to-face (both physically and verbally) and are never acceptable. </a:t>
            </a:r>
          </a:p>
        </p:txBody>
      </p:sp>
    </p:spTree>
    <p:extLst>
      <p:ext uri="{BB962C8B-B14F-4D97-AF65-F5344CB8AC3E}">
        <p14:creationId xmlns:p14="http://schemas.microsoft.com/office/powerpoint/2010/main" val="265985683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a:bodyPr>
          <a:lstStyle/>
          <a:p>
            <a:pPr defTabSz="308030" eaLnBrk="1" fontAlgn="auto" hangingPunct="1">
              <a:spcBef>
                <a:spcPts val="0"/>
              </a:spcBef>
              <a:spcAft>
                <a:spcPts val="0"/>
              </a:spcAft>
              <a:defRPr/>
            </a:pPr>
            <a:r>
              <a:rPr lang="en-GB" sz="2267"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1301354" y="2050257"/>
            <a:ext cx="6496050" cy="3577828"/>
          </a:xfrm>
        </p:spPr>
        <p:txBody>
          <a:bodyPr>
            <a:normAutofit/>
          </a:bodyPr>
          <a:lstStyle/>
          <a:p>
            <a:pPr algn="ctr" defTabSz="308030" eaLnBrk="1" fontAlgn="auto" hangingPunct="1">
              <a:spcBef>
                <a:spcPts val="0"/>
              </a:spcBef>
              <a:spcAft>
                <a:spcPts val="0"/>
              </a:spcAft>
              <a:defRPr/>
            </a:pPr>
            <a:r>
              <a:rPr lang="en-GB" sz="3164" b="1" dirty="0">
                <a:latin typeface="+mn-lt"/>
              </a:rPr>
              <a:t>REMEMBER ‘it could happen here’</a:t>
            </a:r>
          </a:p>
          <a:p>
            <a:pPr algn="ctr" defTabSz="308030" eaLnBrk="1" fontAlgn="auto" hangingPunct="1">
              <a:spcBef>
                <a:spcPts val="0"/>
              </a:spcBef>
              <a:spcAft>
                <a:spcPts val="0"/>
              </a:spcAft>
              <a:defRPr/>
            </a:pPr>
            <a:endParaRPr lang="en-GB" sz="3164" b="1" dirty="0">
              <a:latin typeface="+mn-lt"/>
            </a:endParaRPr>
          </a:p>
          <a:p>
            <a:pPr algn="ctr" defTabSz="308030" eaLnBrk="1" fontAlgn="auto" hangingPunct="1">
              <a:spcBef>
                <a:spcPts val="0"/>
              </a:spcBef>
              <a:spcAft>
                <a:spcPts val="0"/>
              </a:spcAft>
              <a:defRPr/>
            </a:pPr>
            <a:r>
              <a:rPr lang="en-GB" sz="3164" b="1" dirty="0">
                <a:latin typeface="+mn-lt"/>
              </a:rPr>
              <a:t>Always act in the </a:t>
            </a:r>
            <a:r>
              <a:rPr lang="en-GB" sz="3164" b="1" u="sng" dirty="0">
                <a:latin typeface="+mn-lt"/>
              </a:rPr>
              <a:t>best</a:t>
            </a:r>
            <a:r>
              <a:rPr lang="en-GB" sz="3164"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1469571" y="3988062"/>
            <a:ext cx="6572250" cy="2533162"/>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4940" y="2683423"/>
            <a:ext cx="3592964" cy="2376487"/>
          </a:xfrm>
          <a:prstGeom prst="rect">
            <a:avLst/>
          </a:prstGeom>
        </p:spPr>
        <p:txBody>
          <a:bodyPr>
            <a:normAutofit fontScale="90000"/>
          </a:bodyPr>
          <a:lstStyle/>
          <a:p>
            <a:pPr defTabSz="832061">
              <a:defRPr sz="4004"/>
            </a:pPr>
            <a:r>
              <a:rPr lang="en-GB" b="1" dirty="0">
                <a:solidFill>
                  <a:schemeClr val="bg1"/>
                </a:solidFill>
                <a:latin typeface="+mj-lt"/>
                <a:ea typeface="Tahoma" panose="020B0604030504040204" pitchFamily="34" charset="0"/>
                <a:cs typeface="Tahoma" panose="020B0604030504040204" pitchFamily="34" charset="0"/>
              </a:rPr>
              <a:t>Child on Child</a:t>
            </a:r>
            <a:br>
              <a:rPr lang="en-GB" b="1" dirty="0">
                <a:solidFill>
                  <a:schemeClr val="bg1"/>
                </a:solidFill>
                <a:latin typeface="+mj-lt"/>
                <a:ea typeface="Tahoma" panose="020B0604030504040204" pitchFamily="34" charset="0"/>
                <a:cs typeface="Tahoma" panose="020B0604030504040204" pitchFamily="34" charset="0"/>
              </a:rPr>
            </a:br>
            <a:r>
              <a:rPr lang="en-GB" b="1" dirty="0">
                <a:solidFill>
                  <a:schemeClr val="bg1"/>
                </a:solidFill>
                <a:latin typeface="+mj-lt"/>
                <a:ea typeface="Tahoma" panose="020B0604030504040204" pitchFamily="34" charset="0"/>
                <a:cs typeface="Tahoma" panose="020B0604030504040204" pitchFamily="34" charset="0"/>
              </a:rPr>
              <a:t>Abuse</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14940" y="4484918"/>
            <a:ext cx="5825212" cy="1530200"/>
          </a:xfrm>
          <a:prstGeom prst="rect">
            <a:avLst/>
          </a:prstGeom>
        </p:spPr>
        <p:txBody>
          <a:bodyPr>
            <a:normAutofit fontScale="92500" lnSpcReduction="10000"/>
          </a:bodyPr>
          <a:lstStyle/>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Haley Cameron: </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Safeguarding Manager, Cognus</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Steve Welding:</a:t>
            </a:r>
          </a:p>
          <a:p>
            <a:pPr>
              <a:spcBef>
                <a:spcPts val="600"/>
              </a:spcBef>
              <a:defRPr sz="2800"/>
            </a:pPr>
            <a:r>
              <a:rPr lang="en-GB" sz="2250" dirty="0" err="1">
                <a:solidFill>
                  <a:schemeClr val="bg1"/>
                </a:solidFill>
                <a:latin typeface="+mn-lt"/>
                <a:ea typeface="Tahoma" panose="020B0604030504040204" pitchFamily="34" charset="0"/>
                <a:cs typeface="Tahoma" panose="020B0604030504040204" pitchFamily="34" charset="0"/>
              </a:rPr>
              <a:t>Esafety</a:t>
            </a:r>
            <a:r>
              <a:rPr lang="en-GB" sz="2250" dirty="0">
                <a:solidFill>
                  <a:schemeClr val="bg1"/>
                </a:solidFill>
                <a:latin typeface="+mn-lt"/>
                <a:ea typeface="Tahoma" panose="020B0604030504040204" pitchFamily="34" charset="0"/>
                <a:cs typeface="Tahoma" panose="020B0604030504040204" pitchFamily="34" charset="0"/>
              </a:rPr>
              <a:t>/Prevent trainer, </a:t>
            </a:r>
            <a:r>
              <a:rPr lang="en-GB" sz="2250" dirty="0" err="1">
                <a:solidFill>
                  <a:schemeClr val="bg1"/>
                </a:solidFill>
                <a:latin typeface="+mn-lt"/>
                <a:ea typeface="Tahoma" panose="020B0604030504040204" pitchFamily="34" charset="0"/>
                <a:cs typeface="Tahoma" panose="020B0604030504040204" pitchFamily="34" charset="0"/>
              </a:rPr>
              <a:t>Cognus</a:t>
            </a:r>
            <a:endParaRPr lang="en-GB" sz="2250"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4" name="Picture 3">
            <a:extLst>
              <a:ext uri="{FF2B5EF4-FFF2-40B4-BE49-F238E27FC236}">
                <a16:creationId xmlns:a16="http://schemas.microsoft.com/office/drawing/2014/main" id="{93B54916-A7C4-4966-B5FC-B0902C0DA740}"/>
              </a:ext>
            </a:extLst>
          </p:cNvPr>
          <p:cNvPicPr>
            <a:picLocks noChangeAspect="1"/>
          </p:cNvPicPr>
          <p:nvPr/>
        </p:nvPicPr>
        <p:blipFill>
          <a:blip r:embed="rId3"/>
          <a:stretch>
            <a:fillRect/>
          </a:stretch>
        </p:blipFill>
        <p:spPr>
          <a:xfrm>
            <a:off x="3851920" y="2676803"/>
            <a:ext cx="5292080" cy="4181197"/>
          </a:xfrm>
          <a:prstGeom prst="rect">
            <a:avLst/>
          </a:prstGeom>
        </p:spPr>
      </p:pic>
    </p:spTree>
    <p:extLst>
      <p:ext uri="{BB962C8B-B14F-4D97-AF65-F5344CB8AC3E}">
        <p14:creationId xmlns:p14="http://schemas.microsoft.com/office/powerpoint/2010/main" val="193889979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C74-28E5-455A-9384-CB95941E7FCE}"/>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B9EAC49F-BDD8-464A-A69B-3202D16C712B}"/>
              </a:ext>
            </a:extLst>
          </p:cNvPr>
          <p:cNvSpPr>
            <a:spLocks noGrp="1"/>
          </p:cNvSpPr>
          <p:nvPr>
            <p:ph type="body" idx="1"/>
          </p:nvPr>
        </p:nvSpPr>
        <p:spPr/>
        <p:txBody>
          <a:bodyPr>
            <a:normAutofit/>
          </a:bodyPr>
          <a:lstStyle/>
          <a:p>
            <a:r>
              <a:rPr lang="en-GB" sz="2400" dirty="0"/>
              <a:t>Ofsted’s Review of sexual abuse in schools and colleges revealed how prevalent sexual harassment and online sexual abuse is for children and young people and that, the issues are so widespread that they need addressing for all children and young people.</a:t>
            </a:r>
          </a:p>
          <a:p>
            <a:endParaRPr lang="en-GB" sz="2400" dirty="0"/>
          </a:p>
          <a:p>
            <a:r>
              <a:rPr lang="en-GB" sz="2400" dirty="0"/>
              <a:t>Nationally collected statistics show that there has been a sharp increase in reporting of child sexual abuse to the police in recent years. Figures that include all child sexual abuse cases show that the police recorded over </a:t>
            </a:r>
            <a:r>
              <a:rPr lang="en-GB" sz="2400" b="1" dirty="0"/>
              <a:t>83,000 child sexual abuse offences (including obscene publications) in the year ending March 2020.</a:t>
            </a:r>
          </a:p>
        </p:txBody>
      </p:sp>
    </p:spTree>
    <p:extLst>
      <p:ext uri="{BB962C8B-B14F-4D97-AF65-F5344CB8AC3E}">
        <p14:creationId xmlns:p14="http://schemas.microsoft.com/office/powerpoint/2010/main" val="179792016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434F-377C-4DDA-937F-80810BC4636A}"/>
              </a:ext>
            </a:extLst>
          </p:cNvPr>
          <p:cNvSpPr>
            <a:spLocks noGrp="1"/>
          </p:cNvSpPr>
          <p:nvPr>
            <p:ph type="title"/>
          </p:nvPr>
        </p:nvSpPr>
        <p:spPr/>
        <p:txBody>
          <a:bodyPr>
            <a:normAutofit fontScale="90000"/>
          </a:bodyPr>
          <a:lstStyle/>
          <a:p>
            <a:r>
              <a:rPr lang="en-GB" dirty="0"/>
              <a:t>Harmful Sexual Behaviours - HSB</a:t>
            </a:r>
          </a:p>
        </p:txBody>
      </p:sp>
      <p:sp>
        <p:nvSpPr>
          <p:cNvPr id="3" name="Text Placeholder 2">
            <a:extLst>
              <a:ext uri="{FF2B5EF4-FFF2-40B4-BE49-F238E27FC236}">
                <a16:creationId xmlns:a16="http://schemas.microsoft.com/office/drawing/2014/main" id="{31A5C531-EEEA-4680-B84A-AAE3A3BE42BE}"/>
              </a:ext>
            </a:extLst>
          </p:cNvPr>
          <p:cNvSpPr>
            <a:spLocks noGrp="1"/>
          </p:cNvSpPr>
          <p:nvPr>
            <p:ph type="body" idx="1"/>
          </p:nvPr>
        </p:nvSpPr>
        <p:spPr>
          <a:xfrm>
            <a:off x="482343" y="1608041"/>
            <a:ext cx="8390070" cy="4769047"/>
          </a:xfrm>
        </p:spPr>
        <p:txBody>
          <a:bodyPr>
            <a:normAutofit/>
          </a:bodyPr>
          <a:lstStyle/>
          <a:p>
            <a:r>
              <a:rPr lang="en-GB" sz="3200" dirty="0"/>
              <a:t>Examples include:</a:t>
            </a:r>
          </a:p>
          <a:p>
            <a:endParaRPr lang="en-GB" sz="3200" dirty="0"/>
          </a:p>
          <a:p>
            <a:pPr marL="457200" indent="-457200">
              <a:buFont typeface="Arial" panose="020B0604020202020204" pitchFamily="34" charset="0"/>
              <a:buChar char="•"/>
            </a:pPr>
            <a:r>
              <a:rPr lang="en-GB" sz="3200" dirty="0"/>
              <a:t>Touching the genitals of other young people</a:t>
            </a:r>
          </a:p>
          <a:p>
            <a:pPr marL="457200" indent="-457200">
              <a:buFont typeface="Arial" panose="020B0604020202020204" pitchFamily="34" charset="0"/>
              <a:buChar char="•"/>
            </a:pPr>
            <a:r>
              <a:rPr lang="en-GB" sz="3200" dirty="0"/>
              <a:t>Forcing other into sexual activity</a:t>
            </a:r>
          </a:p>
          <a:p>
            <a:pPr marL="457200" indent="-457200">
              <a:buFont typeface="Arial" panose="020B0604020202020204" pitchFamily="34" charset="0"/>
              <a:buChar char="•"/>
            </a:pPr>
            <a:r>
              <a:rPr lang="en-GB" sz="3200" dirty="0"/>
              <a:t>Exposing themselves or masturbating in public</a:t>
            </a:r>
          </a:p>
          <a:p>
            <a:pPr marL="457200" indent="-457200">
              <a:buFont typeface="Arial" panose="020B0604020202020204" pitchFamily="34" charset="0"/>
              <a:buChar char="•"/>
            </a:pPr>
            <a:r>
              <a:rPr lang="en-GB" sz="3200" dirty="0"/>
              <a:t>Sexually explicit talk to or touching of younger children</a:t>
            </a:r>
          </a:p>
        </p:txBody>
      </p:sp>
    </p:spTree>
    <p:extLst>
      <p:ext uri="{BB962C8B-B14F-4D97-AF65-F5344CB8AC3E}">
        <p14:creationId xmlns:p14="http://schemas.microsoft.com/office/powerpoint/2010/main" val="20634287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9FA1-8726-4083-9D8D-0D54CAF26BA9}"/>
              </a:ext>
            </a:extLst>
          </p:cNvPr>
          <p:cNvSpPr>
            <a:spLocks noGrp="1"/>
          </p:cNvSpPr>
          <p:nvPr>
            <p:ph type="title"/>
          </p:nvPr>
        </p:nvSpPr>
        <p:spPr/>
        <p:txBody>
          <a:bodyPr>
            <a:normAutofit fontScale="90000"/>
          </a:bodyPr>
          <a:lstStyle/>
          <a:p>
            <a:r>
              <a:rPr lang="en-GB" dirty="0"/>
              <a:t>HSB – A continuum of behaviours</a:t>
            </a:r>
          </a:p>
        </p:txBody>
      </p:sp>
      <p:sp>
        <p:nvSpPr>
          <p:cNvPr id="3" name="Text Placeholder 2">
            <a:extLst>
              <a:ext uri="{FF2B5EF4-FFF2-40B4-BE49-F238E27FC236}">
                <a16:creationId xmlns:a16="http://schemas.microsoft.com/office/drawing/2014/main" id="{2384E38D-4331-40F5-BA17-4932A808063C}"/>
              </a:ext>
            </a:extLst>
          </p:cNvPr>
          <p:cNvSpPr>
            <a:spLocks noGrp="1"/>
          </p:cNvSpPr>
          <p:nvPr>
            <p:ph type="body" idx="1"/>
          </p:nvPr>
        </p:nvSpPr>
        <p:spPr/>
        <p:txBody>
          <a:bodyPr/>
          <a:lstStyle/>
          <a:p>
            <a:r>
              <a:rPr lang="en-GB" sz="2400" b="1" dirty="0"/>
              <a:t>It is vital for professionals to distinguish normal from abnormal sexual behaviours. A child’s sexual behaviour should be considered abnormal if it:</a:t>
            </a:r>
          </a:p>
          <a:p>
            <a:endParaRPr lang="en-GB" dirty="0"/>
          </a:p>
          <a:p>
            <a:pPr marL="285750" indent="-285750">
              <a:buFont typeface="Arial" panose="020B0604020202020204" pitchFamily="34" charset="0"/>
              <a:buChar char="•"/>
            </a:pPr>
            <a:r>
              <a:rPr lang="en-GB" sz="2000" dirty="0"/>
              <a:t>Occurs at a frequency greater than would be developmentally expected.</a:t>
            </a:r>
          </a:p>
          <a:p>
            <a:pPr marL="285750" indent="-285750">
              <a:buFont typeface="Arial" panose="020B0604020202020204" pitchFamily="34" charset="0"/>
              <a:buChar char="•"/>
            </a:pPr>
            <a:r>
              <a:rPr lang="en-GB" sz="2000" dirty="0"/>
              <a:t>Interferes with the child’s development</a:t>
            </a:r>
          </a:p>
          <a:p>
            <a:pPr marL="285750" indent="-285750">
              <a:buFont typeface="Arial" panose="020B0604020202020204" pitchFamily="34" charset="0"/>
              <a:buChar char="•"/>
            </a:pPr>
            <a:r>
              <a:rPr lang="en-GB" sz="2000" dirty="0"/>
              <a:t>Occurs with coercion, intimidation, or force</a:t>
            </a:r>
          </a:p>
          <a:p>
            <a:pPr marL="285750" indent="-285750">
              <a:buFont typeface="Arial" panose="020B0604020202020204" pitchFamily="34" charset="0"/>
              <a:buChar char="•"/>
            </a:pPr>
            <a:r>
              <a:rPr lang="en-GB" sz="2000" dirty="0"/>
              <a:t>Is associated with emotional distress</a:t>
            </a:r>
          </a:p>
          <a:p>
            <a:pPr marL="285750" indent="-285750">
              <a:buFont typeface="Arial" panose="020B0604020202020204" pitchFamily="34" charset="0"/>
              <a:buChar char="•"/>
            </a:pPr>
            <a:r>
              <a:rPr lang="en-GB" sz="2000" dirty="0"/>
              <a:t>Occurs between children of divergent ages or developmental abilities</a:t>
            </a:r>
          </a:p>
          <a:p>
            <a:pPr marL="285750" indent="-285750">
              <a:buFont typeface="Arial" panose="020B0604020202020204" pitchFamily="34" charset="0"/>
              <a:buChar char="•"/>
            </a:pPr>
            <a:r>
              <a:rPr lang="en-GB" sz="2000" dirty="0"/>
              <a:t>Repeatedly recurs in secrecy after intervention by caregivers.</a:t>
            </a:r>
          </a:p>
          <a:p>
            <a:pPr marL="285750" indent="-28575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299607587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DF3B-5413-42EB-94C7-5748B9B29323}"/>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1A5D15C5-32D2-4168-A16E-1DEEBCF1D4C7}"/>
              </a:ext>
            </a:extLst>
          </p:cNvPr>
          <p:cNvSpPr>
            <a:spLocks noGrp="1"/>
          </p:cNvSpPr>
          <p:nvPr>
            <p:ph type="body" idx="1"/>
          </p:nvPr>
        </p:nvSpPr>
        <p:spPr>
          <a:xfrm>
            <a:off x="482343" y="1608041"/>
            <a:ext cx="8390070" cy="4769047"/>
          </a:xfrm>
        </p:spPr>
        <p:txBody>
          <a:bodyPr/>
          <a:lstStyle/>
          <a:p>
            <a:r>
              <a:rPr lang="en-GB" sz="3600" b="1" dirty="0"/>
              <a:t>Children may well not directly verbalise their abuse to adults:</a:t>
            </a:r>
          </a:p>
          <a:p>
            <a:endParaRPr lang="en-GB" sz="3600" b="1" dirty="0"/>
          </a:p>
          <a:p>
            <a:endParaRPr lang="en-GB" dirty="0"/>
          </a:p>
          <a:p>
            <a:pPr marL="285750" indent="-285750">
              <a:buFont typeface="Arial" panose="020B0604020202020204" pitchFamily="34" charset="0"/>
              <a:buChar char="•"/>
            </a:pPr>
            <a:r>
              <a:rPr lang="en-GB" sz="3200" dirty="0"/>
              <a:t>May be shown in behaviour.</a:t>
            </a:r>
          </a:p>
          <a:p>
            <a:pPr marL="285750" indent="-285750">
              <a:buFont typeface="Arial" panose="020B0604020202020204" pitchFamily="34" charset="0"/>
              <a:buChar char="•"/>
            </a:pPr>
            <a:r>
              <a:rPr lang="en-GB" sz="3200" dirty="0"/>
              <a:t>Information may come from a friend: or</a:t>
            </a:r>
          </a:p>
          <a:p>
            <a:pPr marL="285750" indent="-285750">
              <a:buFont typeface="Arial" panose="020B0604020202020204" pitchFamily="34" charset="0"/>
              <a:buChar char="•"/>
            </a:pPr>
            <a:r>
              <a:rPr lang="en-GB" sz="3200" dirty="0"/>
              <a:t>An overheard conversation.</a:t>
            </a:r>
          </a:p>
        </p:txBody>
      </p:sp>
    </p:spTree>
    <p:extLst>
      <p:ext uri="{BB962C8B-B14F-4D97-AF65-F5344CB8AC3E}">
        <p14:creationId xmlns:p14="http://schemas.microsoft.com/office/powerpoint/2010/main" val="282641061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0931-7C6B-4063-9AC8-400158A3183E}"/>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241F05F6-316D-4EE4-B408-84BB9530F927}"/>
              </a:ext>
            </a:extLst>
          </p:cNvPr>
          <p:cNvSpPr>
            <a:spLocks noGrp="1"/>
          </p:cNvSpPr>
          <p:nvPr>
            <p:ph type="body" idx="1"/>
          </p:nvPr>
        </p:nvSpPr>
        <p:spPr>
          <a:xfrm>
            <a:off x="482343" y="1608041"/>
            <a:ext cx="8482145" cy="4769047"/>
          </a:xfrm>
        </p:spPr>
        <p:txBody>
          <a:bodyPr>
            <a:normAutofit fontScale="92500" lnSpcReduction="10000"/>
          </a:bodyPr>
          <a:lstStyle/>
          <a:p>
            <a:pPr marL="285750" indent="-285750">
              <a:buFont typeface="Arial" panose="020B0604020202020204" pitchFamily="34" charset="0"/>
              <a:buChar char="•"/>
            </a:pPr>
            <a:r>
              <a:rPr lang="en-GB" sz="2800" dirty="0"/>
              <a:t>Listening carefully to the child</a:t>
            </a:r>
          </a:p>
          <a:p>
            <a:pPr marL="285750" indent="-285750">
              <a:buFont typeface="Arial" panose="020B0604020202020204" pitchFamily="34" charset="0"/>
              <a:buChar char="•"/>
            </a:pPr>
            <a:r>
              <a:rPr lang="en-GB" sz="2800" dirty="0"/>
              <a:t>Reflecting back, using the child’s language</a:t>
            </a:r>
          </a:p>
          <a:p>
            <a:pPr marL="285750" indent="-285750">
              <a:buFont typeface="Arial" panose="020B0604020202020204" pitchFamily="34" charset="0"/>
              <a:buChar char="•"/>
            </a:pPr>
            <a:r>
              <a:rPr lang="en-GB" sz="2800" dirty="0"/>
              <a:t>Being non-judgmental,</a:t>
            </a:r>
          </a:p>
          <a:p>
            <a:pPr marL="285750" indent="-285750">
              <a:buFont typeface="Arial" panose="020B0604020202020204" pitchFamily="34" charset="0"/>
              <a:buChar char="•"/>
            </a:pPr>
            <a:r>
              <a:rPr lang="en-GB" sz="2800" dirty="0"/>
              <a:t>Clear about boundaries</a:t>
            </a:r>
          </a:p>
          <a:p>
            <a:pPr marL="285750" indent="-285750">
              <a:buFont typeface="Arial" panose="020B0604020202020204" pitchFamily="34" charset="0"/>
              <a:buChar char="•"/>
            </a:pPr>
            <a:r>
              <a:rPr lang="en-GB" sz="2800" dirty="0"/>
              <a:t>Give information about how the report will be progressed.</a:t>
            </a:r>
          </a:p>
          <a:p>
            <a:pPr marL="285750" indent="-285750">
              <a:buFont typeface="Arial" panose="020B0604020202020204" pitchFamily="34" charset="0"/>
              <a:buChar char="•"/>
            </a:pPr>
            <a:r>
              <a:rPr lang="en-GB" sz="2800" dirty="0"/>
              <a:t>Don’t ask leading questions</a:t>
            </a:r>
          </a:p>
          <a:p>
            <a:pPr marL="285750" indent="-285750">
              <a:buFont typeface="Arial" panose="020B0604020202020204" pitchFamily="34" charset="0"/>
              <a:buChar char="•"/>
            </a:pPr>
            <a:r>
              <a:rPr lang="en-GB" sz="2800" dirty="0"/>
              <a:t>Only prompt the child where necessary using open questions, like, where, when, what etc.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r>
              <a:rPr lang="en-GB" sz="1200" dirty="0"/>
              <a:t>Source: KCSIE (2021) </a:t>
            </a:r>
          </a:p>
        </p:txBody>
      </p:sp>
    </p:spTree>
    <p:extLst>
      <p:ext uri="{BB962C8B-B14F-4D97-AF65-F5344CB8AC3E}">
        <p14:creationId xmlns:p14="http://schemas.microsoft.com/office/powerpoint/2010/main" val="202306284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730" eaLnBrk="1" fontAlgn="auto" hangingPunct="1">
              <a:spcBef>
                <a:spcPts val="0"/>
              </a:spcBef>
              <a:spcAft>
                <a:spcPts val="0"/>
              </a:spcAft>
              <a:defRPr/>
            </a:pPr>
            <a:r>
              <a:rPr lang="en-GB" altLang="en-US" sz="3600" b="1" dirty="0">
                <a:solidFill>
                  <a:schemeClr val="bg1"/>
                </a:solidFill>
                <a:latin typeface="Tahoma" panose="020B0604030504040204" pitchFamily="34" charset="0"/>
                <a:cs typeface="Tahoma" panose="020B0604030504040204" pitchFamily="34" charset="0"/>
              </a:rPr>
              <a:t>Legislation, Guidance and Procedure</a:t>
            </a:r>
          </a:p>
        </p:txBody>
      </p:sp>
      <p:pic>
        <p:nvPicPr>
          <p:cNvPr id="5" name="Picture 4">
            <a:extLst>
              <a:ext uri="{FF2B5EF4-FFF2-40B4-BE49-F238E27FC236}">
                <a16:creationId xmlns:a16="http://schemas.microsoft.com/office/drawing/2014/main" id="{D6CE3391-24E0-4A4A-B6D1-20DB57E07CF5}"/>
              </a:ext>
            </a:extLst>
          </p:cNvPr>
          <p:cNvPicPr>
            <a:picLocks noChangeAspect="1"/>
          </p:cNvPicPr>
          <p:nvPr/>
        </p:nvPicPr>
        <p:blipFill>
          <a:blip r:embed="rId3"/>
          <a:stretch>
            <a:fillRect/>
          </a:stretch>
        </p:blipFill>
        <p:spPr>
          <a:xfrm>
            <a:off x="2224088" y="5323224"/>
            <a:ext cx="5864098" cy="1303133"/>
          </a:xfrm>
          <a:prstGeom prst="rect">
            <a:avLst/>
          </a:prstGeom>
        </p:spPr>
      </p:pic>
      <p:pic>
        <p:nvPicPr>
          <p:cNvPr id="9" name="Picture 2">
            <a:extLst>
              <a:ext uri="{FF2B5EF4-FFF2-40B4-BE49-F238E27FC236}">
                <a16:creationId xmlns:a16="http://schemas.microsoft.com/office/drawing/2014/main" id="{512FC00F-DBCB-4137-A678-C822DC4848A4}"/>
              </a:ext>
            </a:extLst>
          </p:cNvPr>
          <p:cNvPicPr>
            <a:picLocks noChangeAspect="1" noChangeArrowheads="1"/>
          </p:cNvPicPr>
          <p:nvPr/>
        </p:nvPicPr>
        <p:blipFill>
          <a:blip r:embed="rId4"/>
          <a:stretch>
            <a:fillRect/>
          </a:stretch>
        </p:blipFill>
        <p:spPr bwMode="auto">
          <a:xfrm>
            <a:off x="2123728" y="1379817"/>
            <a:ext cx="2076450" cy="3160712"/>
          </a:xfrm>
          <a:prstGeom prst="rect">
            <a:avLst/>
          </a:prstGeom>
          <a:noFill/>
          <a:ln w="25400">
            <a:solidFill>
              <a:schemeClr val="tx1"/>
            </a:solidFill>
          </a:ln>
          <a:effectLst>
            <a:outerShdw blurRad="50800" dist="152400" dir="8100000" algn="tr" rotWithShape="0">
              <a:prstClr val="black">
                <a:alpha val="40000"/>
              </a:prstClr>
            </a:outerShdw>
          </a:effectLst>
        </p:spPr>
      </p:pic>
      <p:pic>
        <p:nvPicPr>
          <p:cNvPr id="2" name="Picture 1">
            <a:extLst>
              <a:ext uri="{FF2B5EF4-FFF2-40B4-BE49-F238E27FC236}">
                <a16:creationId xmlns:a16="http://schemas.microsoft.com/office/drawing/2014/main" id="{106E6C94-B52F-41DA-8D51-FC4985A9AD0B}"/>
              </a:ext>
            </a:extLst>
          </p:cNvPr>
          <p:cNvPicPr>
            <a:picLocks noChangeAspect="1"/>
          </p:cNvPicPr>
          <p:nvPr/>
        </p:nvPicPr>
        <p:blipFill>
          <a:blip r:embed="rId5"/>
          <a:stretch>
            <a:fillRect/>
          </a:stretch>
        </p:blipFill>
        <p:spPr>
          <a:xfrm>
            <a:off x="4010025" y="1577975"/>
            <a:ext cx="2387600" cy="3671887"/>
          </a:xfrm>
          <a:prstGeom prst="rect">
            <a:avLst/>
          </a:prstGeom>
          <a:ln w="28575">
            <a:solidFill>
              <a:schemeClr val="accent1"/>
            </a:solidFill>
          </a:ln>
          <a:effectLst>
            <a:outerShdw blurRad="50800" dist="152400" dir="8100000" algn="tr" rotWithShape="0">
              <a:prstClr val="black">
                <a:alpha val="40000"/>
              </a:prstClr>
            </a:outerShdw>
          </a:effectLst>
        </p:spPr>
      </p:pic>
      <p:sp>
        <p:nvSpPr>
          <p:cNvPr id="3" name="TextBox 2">
            <a:extLst>
              <a:ext uri="{FF2B5EF4-FFF2-40B4-BE49-F238E27FC236}">
                <a16:creationId xmlns:a16="http://schemas.microsoft.com/office/drawing/2014/main" id="{1890C4CF-6E0A-4CD2-95D0-C58356D3E592}"/>
              </a:ext>
            </a:extLst>
          </p:cNvPr>
          <p:cNvSpPr txBox="1"/>
          <p:nvPr/>
        </p:nvSpPr>
        <p:spPr>
          <a:xfrm>
            <a:off x="4063937" y="4406468"/>
            <a:ext cx="2184400" cy="369332"/>
          </a:xfrm>
          <a:prstGeom prst="rect">
            <a:avLst/>
          </a:prstGeom>
          <a:solidFill>
            <a:schemeClr val="accent3"/>
          </a:solidFill>
        </p:spPr>
        <p:txBody>
          <a:bodyPr>
            <a:spAutoFit/>
          </a:bodyPr>
          <a:lstStyle/>
          <a:p>
            <a:pPr algn="ctr" defTabSz="914353" eaLnBrk="0" fontAlgn="base" hangingPunct="0">
              <a:spcBef>
                <a:spcPct val="0"/>
              </a:spcBef>
              <a:spcAft>
                <a:spcPct val="0"/>
              </a:spcAft>
              <a:defRPr/>
            </a:pPr>
            <a:r>
              <a:rPr lang="en-GB" b="1" dirty="0">
                <a:solidFill>
                  <a:srgbClr val="314764"/>
                </a:solidFill>
                <a:latin typeface="Arial" panose="020B0604020202020204" pitchFamily="34" charset="0"/>
                <a:ea typeface="ＭＳ Ｐゴシック" panose="020B0600070205080204" pitchFamily="34" charset="-128"/>
                <a:sym typeface="Avenir Heavy"/>
              </a:rPr>
              <a:t>September 2021</a:t>
            </a:r>
          </a:p>
        </p:txBody>
      </p:sp>
      <p:sp>
        <p:nvSpPr>
          <p:cNvPr id="126985" name="TextBox 3">
            <a:extLst>
              <a:ext uri="{FF2B5EF4-FFF2-40B4-BE49-F238E27FC236}">
                <a16:creationId xmlns:a16="http://schemas.microsoft.com/office/drawing/2014/main" id="{C6C60C5F-DC44-4AA1-87AD-2A882241A521}"/>
              </a:ext>
            </a:extLst>
          </p:cNvPr>
          <p:cNvSpPr txBox="1">
            <a:spLocks noChangeArrowheads="1"/>
          </p:cNvSpPr>
          <p:nvPr/>
        </p:nvSpPr>
        <p:spPr bwMode="auto">
          <a:xfrm>
            <a:off x="2224088" y="3659976"/>
            <a:ext cx="143986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defRPr/>
            </a:pPr>
            <a:r>
              <a:rPr lang="en-GB" altLang="en-US" sz="1800" b="1" dirty="0">
                <a:solidFill>
                  <a:srgbClr val="314764"/>
                </a:solidFill>
                <a:sym typeface="Avenir Heavy"/>
              </a:rPr>
              <a:t>July 2018</a:t>
            </a:r>
          </a:p>
        </p:txBody>
      </p:sp>
      <p:pic>
        <p:nvPicPr>
          <p:cNvPr id="8" name="Picture 7">
            <a:extLst>
              <a:ext uri="{FF2B5EF4-FFF2-40B4-BE49-F238E27FC236}">
                <a16:creationId xmlns:a16="http://schemas.microsoft.com/office/drawing/2014/main" id="{F2F4FEB9-3E7A-4B9D-B1CA-6F162E0B412E}"/>
              </a:ext>
            </a:extLst>
          </p:cNvPr>
          <p:cNvPicPr>
            <a:picLocks noChangeAspect="1"/>
          </p:cNvPicPr>
          <p:nvPr/>
        </p:nvPicPr>
        <p:blipFill>
          <a:blip r:embed="rId6"/>
          <a:stretch>
            <a:fillRect/>
          </a:stretch>
        </p:blipFill>
        <p:spPr>
          <a:xfrm>
            <a:off x="6517736" y="1000416"/>
            <a:ext cx="2524210" cy="4073439"/>
          </a:xfrm>
          <a:prstGeom prst="rect">
            <a:avLst/>
          </a:prstGeom>
        </p:spPr>
      </p:pic>
      <p:pic>
        <p:nvPicPr>
          <p:cNvPr id="6" name="Picture 5">
            <a:extLst>
              <a:ext uri="{FF2B5EF4-FFF2-40B4-BE49-F238E27FC236}">
                <a16:creationId xmlns:a16="http://schemas.microsoft.com/office/drawing/2014/main" id="{6B4E1CE6-AEEA-401C-B7B7-A74C9A55573D}"/>
              </a:ext>
            </a:extLst>
          </p:cNvPr>
          <p:cNvPicPr>
            <a:picLocks noChangeAspect="1"/>
          </p:cNvPicPr>
          <p:nvPr/>
        </p:nvPicPr>
        <p:blipFill>
          <a:blip r:embed="rId7"/>
          <a:stretch>
            <a:fillRect/>
          </a:stretch>
        </p:blipFill>
        <p:spPr>
          <a:xfrm>
            <a:off x="131263" y="2060848"/>
            <a:ext cx="2092825" cy="3091148"/>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4A21-5057-83E2-0BA5-3FEC63317DF1}"/>
              </a:ext>
            </a:extLst>
          </p:cNvPr>
          <p:cNvSpPr>
            <a:spLocks noGrp="1"/>
          </p:cNvSpPr>
          <p:nvPr>
            <p:ph type="title"/>
          </p:nvPr>
        </p:nvSpPr>
        <p:spPr/>
        <p:txBody>
          <a:bodyPr/>
          <a:lstStyle/>
          <a:p>
            <a:r>
              <a:rPr lang="en-GB" sz="2400" dirty="0"/>
              <a:t>Schools and colleges should be aware of the importance of</a:t>
            </a:r>
          </a:p>
        </p:txBody>
      </p:sp>
      <p:sp>
        <p:nvSpPr>
          <p:cNvPr id="3" name="Text Placeholder 2">
            <a:extLst>
              <a:ext uri="{FF2B5EF4-FFF2-40B4-BE49-F238E27FC236}">
                <a16:creationId xmlns:a16="http://schemas.microsoft.com/office/drawing/2014/main" id="{419FFF1C-E44F-BB9F-8F91-62FADDE45C0E}"/>
              </a:ext>
            </a:extLst>
          </p:cNvPr>
          <p:cNvSpPr>
            <a:spLocks noGrp="1"/>
          </p:cNvSpPr>
          <p:nvPr>
            <p:ph type="body" idx="1"/>
          </p:nvPr>
        </p:nvSpPr>
        <p:spPr/>
        <p:txBody>
          <a:bodyPr/>
          <a:lstStyle/>
          <a:p>
            <a:r>
              <a:rPr lang="en-GB" sz="2800" dirty="0"/>
              <a:t>Making clear that there is a zero-tolerance approach to sexual violence and sexual harassment, that it is never acceptable, and it will not be tolerated. It should never be passed off as </a:t>
            </a:r>
            <a:r>
              <a:rPr lang="en-GB" sz="2800" b="1" dirty="0"/>
              <a:t>“banter”, “just having a laugh”, “a part of growing up” </a:t>
            </a:r>
            <a:r>
              <a:rPr lang="en-GB" sz="2800" dirty="0"/>
              <a:t>or </a:t>
            </a:r>
            <a:r>
              <a:rPr lang="en-GB" sz="2800" b="1" dirty="0"/>
              <a:t>“boys being boys”. </a:t>
            </a:r>
            <a:r>
              <a:rPr lang="en-GB" sz="2800" dirty="0"/>
              <a:t>Failure to do so can lead to a culture of unacceptable behaviour, an unsafe environment and in worst case scenarios a culture that normalises abuse, leading to children accepting it as normal and not coming forward to report it.</a:t>
            </a:r>
          </a:p>
        </p:txBody>
      </p:sp>
    </p:spTree>
    <p:extLst>
      <p:ext uri="{BB962C8B-B14F-4D97-AF65-F5344CB8AC3E}">
        <p14:creationId xmlns:p14="http://schemas.microsoft.com/office/powerpoint/2010/main" val="37100003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7A06-6638-3E1E-8BF9-23DDD09F9EB0}"/>
              </a:ext>
            </a:extLst>
          </p:cNvPr>
          <p:cNvSpPr>
            <a:spLocks noGrp="1"/>
          </p:cNvSpPr>
          <p:nvPr>
            <p:ph type="title"/>
          </p:nvPr>
        </p:nvSpPr>
        <p:spPr/>
        <p:txBody>
          <a:bodyPr/>
          <a:lstStyle/>
          <a:p>
            <a:r>
              <a:rPr lang="en-GB" sz="2400" dirty="0"/>
              <a:t>Schools and colleges should be aware of the importance of</a:t>
            </a:r>
          </a:p>
        </p:txBody>
      </p:sp>
      <p:sp>
        <p:nvSpPr>
          <p:cNvPr id="3" name="Text Placeholder 2">
            <a:extLst>
              <a:ext uri="{FF2B5EF4-FFF2-40B4-BE49-F238E27FC236}">
                <a16:creationId xmlns:a16="http://schemas.microsoft.com/office/drawing/2014/main" id="{C5003F2E-9E3A-D535-9C65-890A4585B711}"/>
              </a:ext>
            </a:extLst>
          </p:cNvPr>
          <p:cNvSpPr>
            <a:spLocks noGrp="1"/>
          </p:cNvSpPr>
          <p:nvPr>
            <p:ph type="body" idx="1"/>
          </p:nvPr>
        </p:nvSpPr>
        <p:spPr/>
        <p:txBody>
          <a:bodyPr/>
          <a:lstStyle/>
          <a:p>
            <a:pPr marL="342900" indent="-342900">
              <a:buFont typeface="Arial" panose="020B0604020202020204" pitchFamily="34" charset="0"/>
              <a:buChar char="•"/>
            </a:pPr>
            <a:r>
              <a:rPr lang="en-GB" sz="2400" dirty="0"/>
              <a:t>Recognising, acknowledging, and understanding the scale of harassment and abuse and that even if there are no reports it does not mean it is not happening, it may be the case that it is just not being reported.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Challenging physical behaviour (potentially criminal in nature) such as grabbing bottoms, breasts and genitalia, pulling down trousers, flicking bras and lifting up skirts. Dismissing or tolerating such behaviours risks normalising them. </a:t>
            </a:r>
          </a:p>
        </p:txBody>
      </p:sp>
    </p:spTree>
    <p:extLst>
      <p:ext uri="{BB962C8B-B14F-4D97-AF65-F5344CB8AC3E}">
        <p14:creationId xmlns:p14="http://schemas.microsoft.com/office/powerpoint/2010/main" val="25853133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C421-2A8A-8568-BAEE-2F52BCF930F7}"/>
              </a:ext>
            </a:extLst>
          </p:cNvPr>
          <p:cNvSpPr>
            <a:spLocks noGrp="1"/>
          </p:cNvSpPr>
          <p:nvPr>
            <p:ph type="title"/>
          </p:nvPr>
        </p:nvSpPr>
        <p:spPr/>
        <p:txBody>
          <a:bodyPr/>
          <a:lstStyle/>
          <a:p>
            <a:r>
              <a:rPr lang="en-GB" dirty="0"/>
              <a:t>KCSIE 2022 – Child on Child Abuse</a:t>
            </a:r>
          </a:p>
        </p:txBody>
      </p:sp>
      <p:sp>
        <p:nvSpPr>
          <p:cNvPr id="3" name="Text Placeholder 2">
            <a:extLst>
              <a:ext uri="{FF2B5EF4-FFF2-40B4-BE49-F238E27FC236}">
                <a16:creationId xmlns:a16="http://schemas.microsoft.com/office/drawing/2014/main" id="{BA6F6EBE-82F9-D736-274C-3B527132087E}"/>
              </a:ext>
            </a:extLst>
          </p:cNvPr>
          <p:cNvSpPr>
            <a:spLocks noGrp="1"/>
          </p:cNvSpPr>
          <p:nvPr>
            <p:ph type="body" idx="1"/>
          </p:nvPr>
        </p:nvSpPr>
        <p:spPr/>
        <p:txBody>
          <a:bodyPr/>
          <a:lstStyle/>
          <a:p>
            <a:r>
              <a:rPr lang="en-GB" sz="2400" dirty="0"/>
              <a:t>Children who are victims of sexual violence and sexual harassment wherever it happens, may find the experience stressful and distressing. This will, in all likelihood, adversely affect their educational attainment and will be exacerbated if the alleged perpetrator(s) attends the same school or college.</a:t>
            </a:r>
          </a:p>
          <a:p>
            <a:r>
              <a:rPr lang="en-GB" sz="2400" dirty="0"/>
              <a:t>Whilst any report of sexual violence or sexual harassment should be taken seriously, staff should be aware it is more likely that girls will be the victims of sexual violence and sexual harassment and more likely it will be perpetrated by boys. Children with special educational needs and disabilities (SEND) are also three times more likely to be abused than their peers</a:t>
            </a:r>
          </a:p>
        </p:txBody>
      </p:sp>
    </p:spTree>
    <p:extLst>
      <p:ext uri="{BB962C8B-B14F-4D97-AF65-F5344CB8AC3E}">
        <p14:creationId xmlns:p14="http://schemas.microsoft.com/office/powerpoint/2010/main" val="8187964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CEA8-950C-078F-09EB-0F5BE542E031}"/>
              </a:ext>
            </a:extLst>
          </p:cNvPr>
          <p:cNvSpPr>
            <a:spLocks noGrp="1"/>
          </p:cNvSpPr>
          <p:nvPr>
            <p:ph type="body" idx="1"/>
          </p:nvPr>
        </p:nvSpPr>
        <p:spPr>
          <a:xfrm>
            <a:off x="482601" y="3573016"/>
            <a:ext cx="7777533" cy="2803972"/>
          </a:xfrm>
        </p:spPr>
        <p:txBody>
          <a:bodyPr/>
          <a:lstStyle/>
          <a:p>
            <a:r>
              <a:rPr lang="en-GB" sz="3600" dirty="0"/>
              <a:t>Ultimately, it is essential that all victims are reassured that they are being taken </a:t>
            </a:r>
          </a:p>
          <a:p>
            <a:r>
              <a:rPr lang="en-GB" sz="3600" dirty="0"/>
              <a:t>seriously and that they will be supported and kept safe.</a:t>
            </a:r>
          </a:p>
        </p:txBody>
      </p:sp>
      <p:pic>
        <p:nvPicPr>
          <p:cNvPr id="5" name="Picture 4">
            <a:extLst>
              <a:ext uri="{FF2B5EF4-FFF2-40B4-BE49-F238E27FC236}">
                <a16:creationId xmlns:a16="http://schemas.microsoft.com/office/drawing/2014/main" id="{A8376FC5-6242-E464-273A-7AB3B9794D89}"/>
              </a:ext>
            </a:extLst>
          </p:cNvPr>
          <p:cNvPicPr>
            <a:picLocks noChangeAspect="1"/>
          </p:cNvPicPr>
          <p:nvPr/>
        </p:nvPicPr>
        <p:blipFill>
          <a:blip r:embed="rId2"/>
          <a:stretch>
            <a:fillRect/>
          </a:stretch>
        </p:blipFill>
        <p:spPr>
          <a:xfrm>
            <a:off x="611560" y="1401316"/>
            <a:ext cx="7648574" cy="2171700"/>
          </a:xfrm>
          <a:prstGeom prst="rect">
            <a:avLst/>
          </a:prstGeom>
        </p:spPr>
      </p:pic>
    </p:spTree>
    <p:extLst>
      <p:ext uri="{BB962C8B-B14F-4D97-AF65-F5344CB8AC3E}">
        <p14:creationId xmlns:p14="http://schemas.microsoft.com/office/powerpoint/2010/main" val="6577630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7262-03F2-40F5-AD73-A453562A8994}"/>
              </a:ext>
            </a:extLst>
          </p:cNvPr>
          <p:cNvSpPr>
            <a:spLocks noGrp="1"/>
          </p:cNvSpPr>
          <p:nvPr>
            <p:ph type="title"/>
          </p:nvPr>
        </p:nvSpPr>
        <p:spPr/>
        <p:txBody>
          <a:bodyPr>
            <a:normAutofit fontScale="90000"/>
          </a:bodyPr>
          <a:lstStyle/>
          <a:p>
            <a:r>
              <a:rPr lang="en-GB" dirty="0"/>
              <a:t>KCSIE 2022 Definition of Sexual Violence </a:t>
            </a:r>
          </a:p>
        </p:txBody>
      </p:sp>
      <p:sp>
        <p:nvSpPr>
          <p:cNvPr id="3" name="Text Placeholder 2">
            <a:extLst>
              <a:ext uri="{FF2B5EF4-FFF2-40B4-BE49-F238E27FC236}">
                <a16:creationId xmlns:a16="http://schemas.microsoft.com/office/drawing/2014/main" id="{6FBD32BA-76F5-4777-8BA5-56E9B23CD684}"/>
              </a:ext>
            </a:extLst>
          </p:cNvPr>
          <p:cNvSpPr>
            <a:spLocks noGrp="1"/>
          </p:cNvSpPr>
          <p:nvPr>
            <p:ph type="body" idx="1"/>
          </p:nvPr>
        </p:nvSpPr>
        <p:spPr>
          <a:xfrm>
            <a:off x="204057" y="1471399"/>
            <a:ext cx="8816261" cy="4769047"/>
          </a:xfrm>
        </p:spPr>
        <p:txBody>
          <a:bodyPr>
            <a:normAutofit/>
          </a:bodyPr>
          <a:lstStyle/>
          <a:p>
            <a:r>
              <a:rPr lang="en-GB" sz="2812" dirty="0"/>
              <a:t>It is important that schools and colleges are aware of sexual violence and the fact children can, and sometimes do, abuse other children in this way and that it can happen both inside and outside of school/college. When referring to sexual violence in this advice, we do so in the context of child-on-child sexual violence. </a:t>
            </a:r>
          </a:p>
          <a:p>
            <a:r>
              <a:rPr lang="en-GB" sz="2812" dirty="0"/>
              <a:t>When referring to sexual violence we are referring to sexual offences under the Sexual Offences Act 2003 as described in the next slides</a:t>
            </a:r>
          </a:p>
        </p:txBody>
      </p:sp>
    </p:spTree>
    <p:extLst>
      <p:ext uri="{BB962C8B-B14F-4D97-AF65-F5344CB8AC3E}">
        <p14:creationId xmlns:p14="http://schemas.microsoft.com/office/powerpoint/2010/main" val="188948100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2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5897</TotalTime>
  <Words>3531</Words>
  <Application>Microsoft Office PowerPoint</Application>
  <PresentationFormat>On-screen Show (4:3)</PresentationFormat>
  <Paragraphs>262</Paragraphs>
  <Slides>47</Slides>
  <Notes>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47</vt:i4>
      </vt:variant>
    </vt:vector>
  </HeadingPairs>
  <TitlesOfParts>
    <vt:vector size="63" baseType="lpstr">
      <vt:lpstr>Arial</vt:lpstr>
      <vt:lpstr>Avenir Book</vt:lpstr>
      <vt:lpstr>Avenir Heavy</vt:lpstr>
      <vt:lpstr>Calibri</vt:lpstr>
      <vt:lpstr>Helvetica Light</vt:lpstr>
      <vt:lpstr>StarSymbol</vt:lpstr>
      <vt:lpstr>Tahoma</vt:lpstr>
      <vt:lpstr>Trebuchet MS</vt:lpstr>
      <vt:lpstr>White</vt:lpstr>
      <vt:lpstr>3_White</vt:lpstr>
      <vt:lpstr>26_White</vt:lpstr>
      <vt:lpstr>5_White</vt:lpstr>
      <vt:lpstr>23_White</vt:lpstr>
      <vt:lpstr>4_White</vt:lpstr>
      <vt:lpstr>10_Office Theme</vt:lpstr>
      <vt:lpstr>Office Theme</vt:lpstr>
      <vt:lpstr>Child on Child Abuse  </vt:lpstr>
      <vt:lpstr>Legislation, Guidance and Procedure</vt:lpstr>
      <vt:lpstr>KCSIE 2022 – What is in it?</vt:lpstr>
      <vt:lpstr>What schools and colleges should be aware of</vt:lpstr>
      <vt:lpstr>Schools and colleges should be aware of the importance of</vt:lpstr>
      <vt:lpstr>Schools and colleges should be aware of the importance of</vt:lpstr>
      <vt:lpstr>KCSIE 2022 – Child on Child Abuse</vt:lpstr>
      <vt:lpstr>PowerPoint Presentation</vt:lpstr>
      <vt:lpstr>KCSIE 2022 Definition of Sexual Violence </vt:lpstr>
      <vt:lpstr>KCSIE 2022 – Sexual Violence Offences</vt:lpstr>
      <vt:lpstr>KCSIE 2022 – New paragraph inserted</vt:lpstr>
      <vt:lpstr>PowerPoint Presentation</vt:lpstr>
      <vt:lpstr>PowerPoint Presentation</vt:lpstr>
      <vt:lpstr>Consent under 13’s</vt:lpstr>
      <vt:lpstr>KCSIE 2022 - Sexual harassment</vt:lpstr>
      <vt:lpstr>KCSIE 2022 - Sexual harassment</vt:lpstr>
      <vt:lpstr>Online Sexual Harassment</vt:lpstr>
      <vt:lpstr>Harmful sexual behaviour</vt:lpstr>
      <vt:lpstr>Harmful sexual behaviour</vt:lpstr>
      <vt:lpstr>Harmful sexual behaviour</vt:lpstr>
      <vt:lpstr>Harmful sexual behaviour</vt:lpstr>
      <vt:lpstr>Continuum of Sexual Behaviour in Children</vt:lpstr>
      <vt:lpstr>Sexual violence and sexual harassment </vt:lpstr>
      <vt:lpstr>Sexual violence and sexual harassment </vt:lpstr>
      <vt:lpstr>Girlguiding's Girls' 2022 Survey </vt:lpstr>
      <vt:lpstr>Sexual violence and sexual harassment </vt:lpstr>
      <vt:lpstr>PowerPoint Presentation</vt:lpstr>
      <vt:lpstr>PowerPoint Presentation</vt:lpstr>
      <vt:lpstr>Harmful Sexual Behaviours in Schools</vt:lpstr>
      <vt:lpstr>Responding to reports of sexual violence and sexual  harassment</vt:lpstr>
      <vt:lpstr>Responding to a disclosure or a report</vt:lpstr>
      <vt:lpstr>Responding to a disclosure</vt:lpstr>
      <vt:lpstr>Responding to a disclosure</vt:lpstr>
      <vt:lpstr>Immediate response</vt:lpstr>
      <vt:lpstr>Next Steps</vt:lpstr>
      <vt:lpstr>Designated Safeguarding Lead will consider:</vt:lpstr>
      <vt:lpstr>RE and RSE</vt:lpstr>
      <vt:lpstr>Relationships Education &amp; Relationships &amp; Sex Education</vt:lpstr>
      <vt:lpstr> At a glance reminders  (All Safeguarding concerns)</vt:lpstr>
      <vt:lpstr>Key messages for all staff</vt:lpstr>
      <vt:lpstr>Child on Child Abuse  </vt:lpstr>
      <vt:lpstr>Sexual violence and sexual harassment </vt:lpstr>
      <vt:lpstr>Harmful Sexual Behaviours - HSB</vt:lpstr>
      <vt:lpstr>HSB – A continuum of behaviours</vt:lpstr>
      <vt:lpstr>Immediate response</vt:lpstr>
      <vt:lpstr>Immediate response</vt:lpstr>
      <vt:lpstr>Legislation, Guidance and Procedure</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209</cp:revision>
  <cp:lastPrinted>2015-11-17T16:28:36Z</cp:lastPrinted>
  <dcterms:created xsi:type="dcterms:W3CDTF">2015-05-14T16:19:33Z</dcterms:created>
  <dcterms:modified xsi:type="dcterms:W3CDTF">2023-02-06T17:14:13Z</dcterms:modified>
</cp:coreProperties>
</file>