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11" r:id="rId2"/>
    <p:sldMasterId id="2147483715" r:id="rId3"/>
    <p:sldMasterId id="2147483721" r:id="rId4"/>
  </p:sldMasterIdLst>
  <p:notesMasterIdLst>
    <p:notesMasterId r:id="rId38"/>
  </p:notesMasterIdLst>
  <p:handoutMasterIdLst>
    <p:handoutMasterId r:id="rId39"/>
  </p:handoutMasterIdLst>
  <p:sldIdLst>
    <p:sldId id="256" r:id="rId5"/>
    <p:sldId id="504" r:id="rId6"/>
    <p:sldId id="505" r:id="rId7"/>
    <p:sldId id="506" r:id="rId8"/>
    <p:sldId id="507" r:id="rId9"/>
    <p:sldId id="508" r:id="rId10"/>
    <p:sldId id="509" r:id="rId11"/>
    <p:sldId id="503" r:id="rId12"/>
    <p:sldId id="512" r:id="rId13"/>
    <p:sldId id="513" r:id="rId14"/>
    <p:sldId id="514" r:id="rId15"/>
    <p:sldId id="510" r:id="rId16"/>
    <p:sldId id="511" r:id="rId17"/>
    <p:sldId id="515" r:id="rId18"/>
    <p:sldId id="516" r:id="rId19"/>
    <p:sldId id="517" r:id="rId20"/>
    <p:sldId id="502" r:id="rId21"/>
    <p:sldId id="518" r:id="rId22"/>
    <p:sldId id="519" r:id="rId23"/>
    <p:sldId id="520" r:id="rId24"/>
    <p:sldId id="521" r:id="rId25"/>
    <p:sldId id="522" r:id="rId26"/>
    <p:sldId id="523" r:id="rId27"/>
    <p:sldId id="524" r:id="rId28"/>
    <p:sldId id="525" r:id="rId29"/>
    <p:sldId id="526" r:id="rId30"/>
    <p:sldId id="527" r:id="rId31"/>
    <p:sldId id="528" r:id="rId32"/>
    <p:sldId id="1009" r:id="rId33"/>
    <p:sldId id="997" r:id="rId34"/>
    <p:sldId id="1005" r:id="rId35"/>
    <p:sldId id="1010" r:id="rId36"/>
    <p:sldId id="692" r:id="rId3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E669B0-A333-45CB-9048-1ED33431B3DB}" v="25" dt="2023-05-19T15:30:36.4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711" autoAdjust="0"/>
    <p:restoredTop sz="99271" autoAdjust="0"/>
  </p:normalViewPr>
  <p:slideViewPr>
    <p:cSldViewPr>
      <p:cViewPr varScale="1">
        <p:scale>
          <a:sx n="67" d="100"/>
          <a:sy n="67" d="100"/>
        </p:scale>
        <p:origin x="612" y="3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83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BC0389E-F664-4285-8A5D-D5957CCE04F9}" type="datetimeFigureOut">
              <a:rPr lang="en-GB" smtClean="0"/>
              <a:pPr/>
              <a:t>23/05/2023</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FDB7B13-7403-4226-9AC7-05AC0C3BF73F}" type="slidenum">
              <a:rPr lang="en-GB" smtClean="0"/>
              <a:pPr/>
              <a:t>‹#›</a:t>
            </a:fld>
            <a:endParaRPr lang="en-GB"/>
          </a:p>
        </p:txBody>
      </p:sp>
    </p:spTree>
    <p:extLst>
      <p:ext uri="{BB962C8B-B14F-4D97-AF65-F5344CB8AC3E}">
        <p14:creationId xmlns:p14="http://schemas.microsoft.com/office/powerpoint/2010/main" val="35505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A929514-6F63-49A9-AF55-AB428043EBEC}" type="datetimeFigureOut">
              <a:rPr lang="en-GB" smtClean="0"/>
              <a:pPr/>
              <a:t>23/05/2023</a:t>
            </a:fld>
            <a:endParaRPr lang="en-GB"/>
          </a:p>
        </p:txBody>
      </p:sp>
      <p:sp>
        <p:nvSpPr>
          <p:cNvPr id="4" name="Slide Image Placeholder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6E92257-BCCF-4004-A4F9-03366628B5AD}" type="slidenum">
              <a:rPr lang="en-GB" smtClean="0"/>
              <a:pPr/>
              <a:t>‹#›</a:t>
            </a:fld>
            <a:endParaRPr lang="en-GB"/>
          </a:p>
        </p:txBody>
      </p:sp>
    </p:spTree>
    <p:extLst>
      <p:ext uri="{BB962C8B-B14F-4D97-AF65-F5344CB8AC3E}">
        <p14:creationId xmlns:p14="http://schemas.microsoft.com/office/powerpoint/2010/main" val="2849412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77700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Closing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7" y="4160050"/>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377001911"/>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48717553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1" y="3071812"/>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8"/>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78541987"/>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7923922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29888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6" name="Shape 66"/>
          <p:cNvSpPr>
            <a:spLocks noGrp="1"/>
          </p:cNvSpPr>
          <p:nvPr>
            <p:ph type="sldNum" sz="quarter" idx="2"/>
          </p:nvPr>
        </p:nvSpPr>
        <p:spPr>
          <a:xfrm>
            <a:off x="4415250" y="6505278"/>
            <a:ext cx="304571" cy="297389"/>
          </a:xfrm>
          <a:prstGeom prst="rect">
            <a:avLst/>
          </a:prstGeom>
        </p:spPr>
        <p:txBody>
          <a:bodyPr/>
          <a:lstStyle/>
          <a:p>
            <a:pPr defTabSz="410751" hangingPunct="0"/>
            <a:fld id="{86CB4B4D-7CA3-9044-876B-883B54F8677D}" type="slidenum">
              <a:rPr lang="en-GB" kern="0" smtClean="0"/>
              <a:pPr defTabSz="410751" hangingPunct="0"/>
              <a:t>‹#›</a:t>
            </a:fld>
            <a:endParaRPr lang="en-GB" kern="0"/>
          </a:p>
        </p:txBody>
      </p:sp>
    </p:spTree>
    <p:extLst>
      <p:ext uri="{BB962C8B-B14F-4D97-AF65-F5344CB8AC3E}">
        <p14:creationId xmlns:p14="http://schemas.microsoft.com/office/powerpoint/2010/main" val="150331186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1899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1" y="3071812"/>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8"/>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3644264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losing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7" y="4160049"/>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7805617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38758" y="6375679"/>
            <a:ext cx="1747292" cy="348462"/>
          </a:xfrm>
          <a:prstGeom prst="rect">
            <a:avLst/>
          </a:prstGeom>
        </p:spPr>
        <p:txBody>
          <a:bodyPr/>
          <a:lstStyle/>
          <a:p>
            <a:fld id="{689D3EB4-1058-48E2-A2F1-4D1C2D6128ED}" type="datetimeFigureOut">
              <a:rPr lang="en-GB" smtClean="0"/>
              <a:pPr/>
              <a:t>23/05/2023</a:t>
            </a:fld>
            <a:endParaRPr lang="en-GB" dirty="0"/>
          </a:p>
        </p:txBody>
      </p:sp>
      <p:sp>
        <p:nvSpPr>
          <p:cNvPr id="5" name="Footer Placeholder 4"/>
          <p:cNvSpPr>
            <a:spLocks noGrp="1"/>
          </p:cNvSpPr>
          <p:nvPr>
            <p:ph type="ftr" sz="quarter" idx="11"/>
          </p:nvPr>
        </p:nvSpPr>
        <p:spPr>
          <a:xfrm>
            <a:off x="3028950" y="6375679"/>
            <a:ext cx="3086100" cy="345796"/>
          </a:xfrm>
          <a:prstGeom prst="rect">
            <a:avLst/>
          </a:prstGeom>
        </p:spPr>
        <p:txBody>
          <a:bodyPr/>
          <a:lstStyle/>
          <a:p>
            <a:endParaRPr lang="en-GB" dirty="0"/>
          </a:p>
        </p:txBody>
      </p:sp>
      <p:sp>
        <p:nvSpPr>
          <p:cNvPr id="6" name="Slide Number Placeholder 5"/>
          <p:cNvSpPr>
            <a:spLocks noGrp="1"/>
          </p:cNvSpPr>
          <p:nvPr>
            <p:ph type="sldNum" sz="quarter" idx="12"/>
          </p:nvPr>
        </p:nvSpPr>
        <p:spPr>
          <a:xfrm>
            <a:off x="4415250" y="6505278"/>
            <a:ext cx="304571" cy="297389"/>
          </a:xfrm>
        </p:spPr>
        <p:txBody>
          <a:bodyPr/>
          <a:lstStyle/>
          <a:p>
            <a:fld id="{FBE1029B-A778-4711-838F-A3A412FCF63F}" type="slidenum">
              <a:rPr lang="en-GB" smtClean="0"/>
              <a:pPr/>
              <a:t>‹#›</a:t>
            </a:fld>
            <a:endParaRPr lang="en-GB" dirty="0"/>
          </a:p>
        </p:txBody>
      </p:sp>
    </p:spTree>
    <p:extLst>
      <p:ext uri="{BB962C8B-B14F-4D97-AF65-F5344CB8AC3E}">
        <p14:creationId xmlns:p14="http://schemas.microsoft.com/office/powerpoint/2010/main" val="10956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2" y="3071812"/>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8"/>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42356131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losing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7" y="4160050"/>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lide Number"/>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58438925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55172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6205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3.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2.png"/><Relationship Id="rId5" Type="http://schemas.openxmlformats.org/officeDocument/2006/relationships/theme" Target="../theme/theme4.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271588" y="230359"/>
            <a:ext cx="8600825" cy="5375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a:bodyPr>
          <a:lstStyle/>
          <a:p>
            <a:r>
              <a:t>Title Text</a:t>
            </a:r>
          </a:p>
        </p:txBody>
      </p:sp>
      <p:sp>
        <p:nvSpPr>
          <p:cNvPr id="3" name="Body Level One…"/>
          <p:cNvSpPr>
            <a:spLocks noGrp="1"/>
          </p:cNvSpPr>
          <p:nvPr>
            <p:ph type="body" idx="1"/>
          </p:nvPr>
        </p:nvSpPr>
        <p:spPr>
          <a:xfrm>
            <a:off x="482343" y="1608042"/>
            <a:ext cx="7648627" cy="476904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4442501" y="6505278"/>
            <a:ext cx="250069" cy="248658"/>
          </a:xfrm>
          <a:prstGeom prst="rect">
            <a:avLst/>
          </a:prstGeom>
          <a:ln w="12700">
            <a:miter lim="400000"/>
          </a:ln>
        </p:spPr>
        <p:txBody>
          <a:bodyPr wrap="none" lIns="50800" tIns="50800" rIns="50800" bIns="50800">
            <a:spAutoFit/>
          </a:bodyPr>
          <a:lstStyle>
            <a:lvl1pPr algn="ctr">
              <a:defRPr sz="949">
                <a:solidFill>
                  <a:srgbClr val="000000"/>
                </a:solidFill>
                <a:latin typeface="Helvetica Light"/>
                <a:ea typeface="Helvetica Light"/>
                <a:cs typeface="Helvetica Light"/>
                <a:sym typeface="Helvetica Light"/>
              </a:defRPr>
            </a:lvl1pPr>
          </a:lstStyle>
          <a:p>
            <a:pPr defTabSz="308063" hangingPunct="0"/>
            <a:fld id="{86CB4B4D-7CA3-9044-876B-883B54F8677D}" type="slidenum">
              <a:rPr lang="en-GB" kern="0" smtClean="0"/>
              <a:pPr defTabSz="308063" hangingPunct="0"/>
              <a:t>‹#›</a:t>
            </a:fld>
            <a:endParaRPr lang="en-GB" kern="0"/>
          </a:p>
        </p:txBody>
      </p:sp>
    </p:spTree>
    <p:extLst>
      <p:ext uri="{BB962C8B-B14F-4D97-AF65-F5344CB8AC3E}">
        <p14:creationId xmlns:p14="http://schemas.microsoft.com/office/powerpoint/2010/main" val="2530114005"/>
      </p:ext>
    </p:extLst>
  </p:cSld>
  <p:clrMap bg1="lt1" tx1="dk1" bg2="lt2" tx2="dk2" accent1="accent1" accent2="accent2" accent3="accent3" accent4="accent4" accent5="accent5" accent6="accent6" hlink="hlink" folHlink="folHlink"/>
  <p:sldLayoutIdLst>
    <p:sldLayoutId id="2147483709" r:id="rId1"/>
    <p:sldLayoutId id="2147483710" r:id="rId2"/>
  </p:sldLayoutIdLst>
  <p:transition spd="med"/>
  <p:txStyles>
    <p:titleStyle>
      <a:lvl1pPr marL="0" marR="0" indent="0"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1pPr>
      <a:lvl2pPr marL="0" marR="0" indent="120547"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2pPr>
      <a:lvl3pPr marL="0" marR="0" indent="241093"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3pPr>
      <a:lvl4pPr marL="0" marR="0" indent="361640"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4pPr>
      <a:lvl5pPr marL="0" marR="0" indent="482186"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5pPr>
      <a:lvl6pPr marL="0" marR="0" indent="602732"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6pPr>
      <a:lvl7pPr marL="0" marR="0" indent="723279"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7pPr>
      <a:lvl8pPr marL="0" marR="0" indent="843826"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8pPr>
      <a:lvl9pPr marL="0" marR="0" indent="964372"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1pPr>
      <a:lvl2pPr marL="0" marR="0" indent="120547"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2pPr>
      <a:lvl3pPr marL="0" marR="0" indent="241093"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3pPr>
      <a:lvl4pPr marL="0" marR="0" indent="361640"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4pPr>
      <a:lvl5pPr marL="0" marR="0" indent="482186"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5pPr>
      <a:lvl6pPr marL="0" marR="0" indent="602732"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6pPr>
      <a:lvl7pPr marL="0" marR="0" indent="723279"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7pPr>
      <a:lvl8pPr marL="0" marR="0" indent="843826"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8pPr>
      <a:lvl9pPr marL="0" marR="0" indent="964372"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1pPr>
      <a:lvl2pPr marL="0" marR="0" indent="120547"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2pPr>
      <a:lvl3pPr marL="0" marR="0" indent="241093"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3pPr>
      <a:lvl4pPr marL="0" marR="0" indent="361640"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4pPr>
      <a:lvl5pPr marL="0" marR="0" indent="482186"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5pPr>
      <a:lvl6pPr marL="0" marR="0" indent="602732"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6pPr>
      <a:lvl7pPr marL="0" marR="0" indent="723279"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7pPr>
      <a:lvl8pPr marL="0" marR="0" indent="843826"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8pPr>
      <a:lvl9pPr marL="0" marR="0" indent="964372"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271588" y="230358"/>
            <a:ext cx="8600825" cy="5375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p>
            <a:r>
              <a:t>Title Text</a:t>
            </a:r>
          </a:p>
        </p:txBody>
      </p:sp>
      <p:sp>
        <p:nvSpPr>
          <p:cNvPr id="3" name="Body Level One…"/>
          <p:cNvSpPr>
            <a:spLocks noGrp="1"/>
          </p:cNvSpPr>
          <p:nvPr>
            <p:ph type="body" idx="1"/>
          </p:nvPr>
        </p:nvSpPr>
        <p:spPr>
          <a:xfrm>
            <a:off x="482343" y="1608041"/>
            <a:ext cx="7648627" cy="47690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4415249" y="6505277"/>
            <a:ext cx="304572" cy="297389"/>
          </a:xfrm>
          <a:prstGeom prst="rect">
            <a:avLst/>
          </a:prstGeom>
          <a:ln w="12700">
            <a:miter lim="400000"/>
          </a:ln>
        </p:spPr>
        <p:txBody>
          <a:bodyPr wrap="none" lIns="50800" tIns="50800" rIns="50800" bIns="50800">
            <a:spAutoFit/>
          </a:bodyPr>
          <a:lstStyle>
            <a:lvl1pPr algn="ctr">
              <a:defRPr sz="1266">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extLst>
      <p:ext uri="{BB962C8B-B14F-4D97-AF65-F5344CB8AC3E}">
        <p14:creationId xmlns:p14="http://schemas.microsoft.com/office/powerpoint/2010/main" val="28513674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Lst>
  <p:transition spd="med"/>
  <p:txStyles>
    <p:titleStyle>
      <a:lvl1pPr marL="0" marR="0" indent="0"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1pPr>
      <a:lvl2pPr marL="0" marR="0" indent="160729"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2pPr>
      <a:lvl3pPr marL="0" marR="0" indent="321457"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3pPr>
      <a:lvl4pPr marL="0" marR="0" indent="482186"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4pPr>
      <a:lvl5pPr marL="0" marR="0" indent="642915"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5pPr>
      <a:lvl6pPr marL="0" marR="0" indent="803643"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6pPr>
      <a:lvl7pPr marL="0" marR="0" indent="964372"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7pPr>
      <a:lvl8pPr marL="0" marR="0" indent="1125101"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8pPr>
      <a:lvl9pPr marL="0" marR="0" indent="1285829"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1pPr>
      <a:lvl2pPr marL="0" marR="0" indent="160729"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2pPr>
      <a:lvl3pPr marL="0" marR="0" indent="321457"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3pPr>
      <a:lvl4pPr marL="0" marR="0" indent="482186"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4pPr>
      <a:lvl5pPr marL="0" marR="0" indent="642915"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5pPr>
      <a:lvl6pPr marL="0" marR="0" indent="803643"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6pPr>
      <a:lvl7pPr marL="0" marR="0" indent="964372"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7pPr>
      <a:lvl8pPr marL="0" marR="0" indent="1125101"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8pPr>
      <a:lvl9pPr marL="0" marR="0" indent="1285829"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7"/>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271588" y="230359"/>
            <a:ext cx="8600825" cy="5375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a:bodyPr>
          <a:lstStyle/>
          <a:p>
            <a:r>
              <a:t>Title Text</a:t>
            </a:r>
          </a:p>
        </p:txBody>
      </p:sp>
      <p:sp>
        <p:nvSpPr>
          <p:cNvPr id="3" name="Body Level One…"/>
          <p:cNvSpPr>
            <a:spLocks noGrp="1"/>
          </p:cNvSpPr>
          <p:nvPr>
            <p:ph type="body" idx="1"/>
          </p:nvPr>
        </p:nvSpPr>
        <p:spPr>
          <a:xfrm>
            <a:off x="482343" y="1608042"/>
            <a:ext cx="7648627" cy="476904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4439295" y="6505277"/>
            <a:ext cx="256481" cy="248658"/>
          </a:xfrm>
          <a:prstGeom prst="rect">
            <a:avLst/>
          </a:prstGeom>
          <a:ln w="12700">
            <a:miter lim="400000"/>
          </a:ln>
        </p:spPr>
        <p:txBody>
          <a:bodyPr wrap="none" lIns="50800" tIns="50800" rIns="50800" bIns="50800">
            <a:spAutoFit/>
          </a:bodyPr>
          <a:lstStyle>
            <a:lvl1pPr algn="ctr">
              <a:defRPr sz="949">
                <a:solidFill>
                  <a:srgbClr val="000000"/>
                </a:solidFill>
                <a:latin typeface="Helvetica Light"/>
                <a:ea typeface="Helvetica Light"/>
                <a:cs typeface="Helvetica Light"/>
                <a:sym typeface="Helvetica Light"/>
              </a:defRPr>
            </a:lvl1pPr>
          </a:lstStyle>
          <a:p>
            <a:fld id="{86CB4B4D-7CA3-9044-876B-883B54F8677D}" type="slidenum">
              <a:t>‹#›</a:t>
            </a:fld>
            <a:endParaRPr dirty="0"/>
          </a:p>
        </p:txBody>
      </p:sp>
    </p:spTree>
    <p:extLst>
      <p:ext uri="{BB962C8B-B14F-4D97-AF65-F5344CB8AC3E}">
        <p14:creationId xmlns:p14="http://schemas.microsoft.com/office/powerpoint/2010/main" val="393650344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Lst>
  <p:transition spd="med"/>
  <p:txStyles>
    <p:titleStyle>
      <a:lvl1pPr marL="0" marR="0" indent="0" algn="l" defTabSz="308062"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1pPr>
      <a:lvl2pPr marL="0" marR="0" indent="120546" algn="l" defTabSz="308062"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2pPr>
      <a:lvl3pPr marL="0" marR="0" indent="241092" algn="l" defTabSz="308062"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3pPr>
      <a:lvl4pPr marL="0" marR="0" indent="361638" algn="l" defTabSz="308062"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4pPr>
      <a:lvl5pPr marL="0" marR="0" indent="482184" algn="l" defTabSz="308062"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5pPr>
      <a:lvl6pPr marL="0" marR="0" indent="602730" algn="l" defTabSz="308062"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6pPr>
      <a:lvl7pPr marL="0" marR="0" indent="723276" algn="l" defTabSz="308062"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7pPr>
      <a:lvl8pPr marL="0" marR="0" indent="843822" algn="l" defTabSz="308062"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8pPr>
      <a:lvl9pPr marL="0" marR="0" indent="964368" algn="l" defTabSz="308062"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308062"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1pPr>
      <a:lvl2pPr marL="0" marR="0" indent="120546" algn="l" defTabSz="308062"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2pPr>
      <a:lvl3pPr marL="0" marR="0" indent="241092" algn="l" defTabSz="308062"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3pPr>
      <a:lvl4pPr marL="0" marR="0" indent="361638" algn="l" defTabSz="308062"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4pPr>
      <a:lvl5pPr marL="0" marR="0" indent="482184" algn="l" defTabSz="308062"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5pPr>
      <a:lvl6pPr marL="0" marR="0" indent="602730" algn="l" defTabSz="308062"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6pPr>
      <a:lvl7pPr marL="0" marR="0" indent="723276" algn="l" defTabSz="308062"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7pPr>
      <a:lvl8pPr marL="0" marR="0" indent="843822" algn="l" defTabSz="308062"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8pPr>
      <a:lvl9pPr marL="0" marR="0" indent="964368" algn="l" defTabSz="308062"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308062"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1pPr>
      <a:lvl2pPr marL="0" marR="0" indent="120546" algn="ctr" defTabSz="308062"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2pPr>
      <a:lvl3pPr marL="0" marR="0" indent="241092" algn="ctr" defTabSz="308062"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3pPr>
      <a:lvl4pPr marL="0" marR="0" indent="361638" algn="ctr" defTabSz="308062"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4pPr>
      <a:lvl5pPr marL="0" marR="0" indent="482184" algn="ctr" defTabSz="308062"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5pPr>
      <a:lvl6pPr marL="0" marR="0" indent="602730" algn="ctr" defTabSz="308062"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6pPr>
      <a:lvl7pPr marL="0" marR="0" indent="723276" algn="ctr" defTabSz="308062"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7pPr>
      <a:lvl8pPr marL="0" marR="0" indent="843822" algn="ctr" defTabSz="308062"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8pPr>
      <a:lvl9pPr marL="0" marR="0" indent="964368" algn="ctr" defTabSz="308062"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6"/>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271588" y="230358"/>
            <a:ext cx="8600825" cy="5375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a:bodyPr>
          <a:lstStyle/>
          <a:p>
            <a:r>
              <a:t>Title Text</a:t>
            </a:r>
          </a:p>
        </p:txBody>
      </p:sp>
      <p:sp>
        <p:nvSpPr>
          <p:cNvPr id="3" name="Body Level One…"/>
          <p:cNvSpPr>
            <a:spLocks noGrp="1"/>
          </p:cNvSpPr>
          <p:nvPr>
            <p:ph type="body" idx="1"/>
          </p:nvPr>
        </p:nvSpPr>
        <p:spPr>
          <a:xfrm>
            <a:off x="482343" y="1608041"/>
            <a:ext cx="7648627" cy="476904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4415249" y="6505277"/>
            <a:ext cx="304572" cy="297389"/>
          </a:xfrm>
          <a:prstGeom prst="rect">
            <a:avLst/>
          </a:prstGeom>
          <a:ln w="12700">
            <a:miter lim="400000"/>
          </a:ln>
        </p:spPr>
        <p:txBody>
          <a:bodyPr wrap="none" lIns="50800" tIns="50800" rIns="50800" bIns="50800">
            <a:spAutoFit/>
          </a:bodyPr>
          <a:lstStyle>
            <a:lvl1pPr algn="ctr">
              <a:defRPr sz="1266">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extLst>
      <p:ext uri="{BB962C8B-B14F-4D97-AF65-F5344CB8AC3E}">
        <p14:creationId xmlns:p14="http://schemas.microsoft.com/office/powerpoint/2010/main" val="215228207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Lst>
  <p:transition spd="med"/>
  <p:txStyles>
    <p:titleStyle>
      <a:lvl1pPr marL="0" marR="0" indent="0"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1pPr>
      <a:lvl2pPr marL="0" marR="0" indent="160729"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2pPr>
      <a:lvl3pPr marL="0" marR="0" indent="321457"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3pPr>
      <a:lvl4pPr marL="0" marR="0" indent="482186"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4pPr>
      <a:lvl5pPr marL="0" marR="0" indent="642915"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5pPr>
      <a:lvl6pPr marL="0" marR="0" indent="803643"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6pPr>
      <a:lvl7pPr marL="0" marR="0" indent="964372"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7pPr>
      <a:lvl8pPr marL="0" marR="0" indent="1125101"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8pPr>
      <a:lvl9pPr marL="0" marR="0" indent="1285829"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1pPr>
      <a:lvl2pPr marL="0" marR="0" indent="160729"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2pPr>
      <a:lvl3pPr marL="0" marR="0" indent="321457"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3pPr>
      <a:lvl4pPr marL="0" marR="0" indent="482186"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4pPr>
      <a:lvl5pPr marL="0" marR="0" indent="642915"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5pPr>
      <a:lvl6pPr marL="0" marR="0" indent="803643"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6pPr>
      <a:lvl7pPr marL="0" marR="0" indent="964372"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7pPr>
      <a:lvl8pPr marL="0" marR="0" indent="1125101"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8pPr>
      <a:lvl9pPr marL="0" marR="0" indent="1285829"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suttonlscp@sutton.gov.uk" TargetMode="External"/><Relationship Id="rId2" Type="http://schemas.openxmlformats.org/officeDocument/2006/relationships/hyperlink" Target="mailto:childrensfirstcontactservice@sutton.gov.uk" TargetMode="External"/><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hyperlink" Target="mailto:lado@Sutton.gov.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www.cognus.org.uk/"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p:cNvSpPr>
            <a:spLocks noGrp="1"/>
          </p:cNvSpPr>
          <p:nvPr>
            <p:ph type="ctrTitle"/>
          </p:nvPr>
        </p:nvSpPr>
        <p:spPr>
          <a:xfrm>
            <a:off x="691553" y="3674647"/>
            <a:ext cx="7760894" cy="506551"/>
          </a:xfrm>
          <a:prstGeom prst="rect">
            <a:avLst/>
          </a:prstGeom>
        </p:spPr>
        <p:txBody>
          <a:bodyPr>
            <a:noAutofit/>
          </a:bodyPr>
          <a:lstStyle/>
          <a:p>
            <a:pPr algn="ctr" defTabSz="308063">
              <a:defRPr sz="3225"/>
            </a:pPr>
            <a:r>
              <a:rPr lang="en-GB" sz="2812" b="1" dirty="0">
                <a:solidFill>
                  <a:schemeClr val="bg1"/>
                </a:solidFill>
              </a:rPr>
              <a:t>Safeguarding children, young people</a:t>
            </a:r>
            <a:br>
              <a:rPr lang="en-GB" sz="2812" b="1" dirty="0">
                <a:solidFill>
                  <a:schemeClr val="bg1"/>
                </a:solidFill>
              </a:rPr>
            </a:br>
            <a:br>
              <a:rPr lang="en-GB" sz="2812" b="1" dirty="0">
                <a:solidFill>
                  <a:schemeClr val="bg1"/>
                </a:solidFill>
              </a:rPr>
            </a:br>
            <a:r>
              <a:rPr lang="en-GB" sz="2812" b="1" dirty="0">
                <a:solidFill>
                  <a:schemeClr val="bg1"/>
                </a:solidFill>
              </a:rPr>
              <a:t>Criminal Exploitation of Children</a:t>
            </a:r>
            <a:br>
              <a:rPr lang="en-GB" sz="2812" b="1" dirty="0">
                <a:solidFill>
                  <a:schemeClr val="bg1"/>
                </a:solidFill>
              </a:rPr>
            </a:br>
            <a:r>
              <a:rPr lang="en-GB" sz="4400" b="1" dirty="0">
                <a:solidFill>
                  <a:schemeClr val="bg1"/>
                </a:solidFill>
              </a:rPr>
              <a:t>County Lines</a:t>
            </a:r>
            <a:endParaRPr sz="4400" b="1" dirty="0">
              <a:solidFill>
                <a:schemeClr val="bg1"/>
              </a:solidFill>
            </a:endParaRPr>
          </a:p>
        </p:txBody>
      </p:sp>
      <p:sp>
        <p:nvSpPr>
          <p:cNvPr id="69" name="Body"/>
          <p:cNvSpPr>
            <a:spLocks noGrp="1"/>
          </p:cNvSpPr>
          <p:nvPr>
            <p:ph type="subTitle" sz="quarter" idx="1"/>
          </p:nvPr>
        </p:nvSpPr>
        <p:spPr>
          <a:xfrm>
            <a:off x="2177748" y="5466502"/>
            <a:ext cx="8485997" cy="2444607"/>
          </a:xfrm>
          <a:prstGeom prst="rect">
            <a:avLst/>
          </a:prstGeom>
        </p:spPr>
        <p:txBody>
          <a:bodyPr>
            <a:normAutofit/>
          </a:bodyPr>
          <a:lstStyle/>
          <a:p>
            <a:r>
              <a:rPr lang="en-GB" sz="1687" b="1" dirty="0">
                <a:solidFill>
                  <a:schemeClr val="bg1"/>
                </a:solidFill>
              </a:rPr>
              <a:t>Hayley Cameron: Education Safeguarding Manager</a:t>
            </a:r>
          </a:p>
          <a:p>
            <a:r>
              <a:rPr lang="en-GB" sz="1687" b="1" dirty="0">
                <a:solidFill>
                  <a:schemeClr val="bg1"/>
                </a:solidFill>
              </a:rPr>
              <a:t>Stephen Welding: </a:t>
            </a:r>
            <a:r>
              <a:rPr lang="en-GB" sz="1687" b="1" dirty="0" err="1">
                <a:solidFill>
                  <a:schemeClr val="bg1"/>
                </a:solidFill>
              </a:rPr>
              <a:t>Esafety</a:t>
            </a:r>
            <a:r>
              <a:rPr lang="en-GB" sz="1687" b="1" dirty="0">
                <a:solidFill>
                  <a:schemeClr val="bg1"/>
                </a:solidFill>
              </a:rPr>
              <a:t> Adviser/Prevent Trainer</a:t>
            </a:r>
          </a:p>
          <a:p>
            <a:r>
              <a:rPr lang="en-GB" sz="1687" b="1" dirty="0">
                <a:solidFill>
                  <a:schemeClr val="bg1"/>
                </a:solidFill>
              </a:rPr>
              <a:t>Gill Bush: Education Lead, MASH</a:t>
            </a:r>
          </a:p>
          <a:p>
            <a:r>
              <a:rPr lang="en-GB" sz="1687" b="1" dirty="0">
                <a:solidFill>
                  <a:schemeClr val="bg1"/>
                </a:solidFill>
              </a:rPr>
              <a:t>Mick Bradshaw: Outdoor Education Adviser</a:t>
            </a:r>
            <a:endParaRPr sz="1687" b="1" dirty="0">
              <a:solidFill>
                <a:schemeClr val="bg1"/>
              </a:solidFill>
            </a:endParaRPr>
          </a:p>
        </p:txBody>
      </p:sp>
      <p:pic>
        <p:nvPicPr>
          <p:cNvPr id="5" name="Picture 4" descr="A picture containing clipart&#10;&#10;Description automatically generated">
            <a:extLst>
              <a:ext uri="{FF2B5EF4-FFF2-40B4-BE49-F238E27FC236}">
                <a16:creationId xmlns:a16="http://schemas.microsoft.com/office/drawing/2014/main" id="{B0E54057-A92E-4CF9-8230-999E98009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676803"/>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E6DD7-C9FC-604C-8579-FCAED3E5E95F}"/>
              </a:ext>
            </a:extLst>
          </p:cNvPr>
          <p:cNvSpPr>
            <a:spLocks noGrp="1"/>
          </p:cNvSpPr>
          <p:nvPr>
            <p:ph type="title"/>
          </p:nvPr>
        </p:nvSpPr>
        <p:spPr/>
        <p:txBody>
          <a:bodyPr>
            <a:noAutofit/>
          </a:bodyPr>
          <a:lstStyle/>
          <a:p>
            <a:r>
              <a:rPr lang="en-GB" sz="4000" dirty="0"/>
              <a:t>Cuckooing</a:t>
            </a:r>
          </a:p>
        </p:txBody>
      </p:sp>
      <p:sp>
        <p:nvSpPr>
          <p:cNvPr id="3" name="Content Placeholder 2">
            <a:extLst>
              <a:ext uri="{FF2B5EF4-FFF2-40B4-BE49-F238E27FC236}">
                <a16:creationId xmlns:a16="http://schemas.microsoft.com/office/drawing/2014/main" id="{129CBA88-F0D9-5155-9BFD-FFB19D20E31A}"/>
              </a:ext>
            </a:extLst>
          </p:cNvPr>
          <p:cNvSpPr>
            <a:spLocks noGrp="1"/>
          </p:cNvSpPr>
          <p:nvPr>
            <p:ph idx="1"/>
          </p:nvPr>
        </p:nvSpPr>
        <p:spPr>
          <a:xfrm>
            <a:off x="482343" y="1608041"/>
            <a:ext cx="8482145" cy="4769047"/>
          </a:xfrm>
        </p:spPr>
        <p:txBody>
          <a:bodyPr>
            <a:normAutofit/>
          </a:bodyPr>
          <a:lstStyle/>
          <a:p>
            <a:r>
              <a:rPr lang="en-GB" sz="3200" dirty="0"/>
              <a:t>There are several signs to look out for that may indicate someone is a victim of cuckooing:</a:t>
            </a:r>
          </a:p>
          <a:p>
            <a:endParaRPr lang="en-GB" sz="3200" dirty="0"/>
          </a:p>
          <a:p>
            <a:pPr marL="457200" indent="-457200">
              <a:buFont typeface="Arial" panose="020B0604020202020204" pitchFamily="34" charset="0"/>
              <a:buChar char="•"/>
            </a:pPr>
            <a:r>
              <a:rPr lang="en-GB" sz="3200" dirty="0"/>
              <a:t>frequent visitors at unsociable hours</a:t>
            </a:r>
          </a:p>
          <a:p>
            <a:pPr marL="457200" indent="-457200">
              <a:buFont typeface="Arial" panose="020B0604020202020204" pitchFamily="34" charset="0"/>
              <a:buChar char="•"/>
            </a:pPr>
            <a:r>
              <a:rPr lang="en-GB" sz="3200" dirty="0"/>
              <a:t>changes in your neighbour’s daily routine</a:t>
            </a:r>
          </a:p>
          <a:p>
            <a:pPr marL="457200" indent="-457200">
              <a:buFont typeface="Arial" panose="020B0604020202020204" pitchFamily="34" charset="0"/>
              <a:buChar char="•"/>
            </a:pPr>
            <a:r>
              <a:rPr lang="en-GB" sz="3200" dirty="0"/>
              <a:t>unusual smells coming from a property</a:t>
            </a:r>
          </a:p>
          <a:p>
            <a:pPr marL="457200" indent="-457200">
              <a:buFont typeface="Arial" panose="020B0604020202020204" pitchFamily="34" charset="0"/>
              <a:buChar char="•"/>
            </a:pPr>
            <a:r>
              <a:rPr lang="en-GB" sz="3200" dirty="0"/>
              <a:t>suspicious or unfamiliar vehicles outside an address</a:t>
            </a:r>
          </a:p>
        </p:txBody>
      </p:sp>
      <p:pic>
        <p:nvPicPr>
          <p:cNvPr id="5" name="Picture 4">
            <a:extLst>
              <a:ext uri="{FF2B5EF4-FFF2-40B4-BE49-F238E27FC236}">
                <a16:creationId xmlns:a16="http://schemas.microsoft.com/office/drawing/2014/main" id="{A2431CA8-9853-498D-DD59-52F8C9B7DFF0}"/>
              </a:ext>
            </a:extLst>
          </p:cNvPr>
          <p:cNvPicPr>
            <a:picLocks noChangeAspect="1"/>
          </p:cNvPicPr>
          <p:nvPr/>
        </p:nvPicPr>
        <p:blipFill>
          <a:blip r:embed="rId2"/>
          <a:stretch>
            <a:fillRect/>
          </a:stretch>
        </p:blipFill>
        <p:spPr>
          <a:xfrm>
            <a:off x="6242372" y="5903742"/>
            <a:ext cx="2619375" cy="762000"/>
          </a:xfrm>
          <a:prstGeom prst="rect">
            <a:avLst/>
          </a:prstGeom>
        </p:spPr>
      </p:pic>
    </p:spTree>
    <p:extLst>
      <p:ext uri="{BB962C8B-B14F-4D97-AF65-F5344CB8AC3E}">
        <p14:creationId xmlns:p14="http://schemas.microsoft.com/office/powerpoint/2010/main" val="300520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A0862-F4EE-9936-4B2E-8BCE7037220F}"/>
              </a:ext>
            </a:extLst>
          </p:cNvPr>
          <p:cNvSpPr>
            <a:spLocks noGrp="1"/>
          </p:cNvSpPr>
          <p:nvPr>
            <p:ph type="title"/>
          </p:nvPr>
        </p:nvSpPr>
        <p:spPr/>
        <p:txBody>
          <a:bodyPr>
            <a:normAutofit fontScale="90000"/>
          </a:bodyPr>
          <a:lstStyle/>
          <a:p>
            <a:r>
              <a:rPr lang="en-GB" dirty="0"/>
              <a:t>Avoiding detection</a:t>
            </a:r>
          </a:p>
        </p:txBody>
      </p:sp>
      <p:sp>
        <p:nvSpPr>
          <p:cNvPr id="3" name="Content Placeholder 2">
            <a:extLst>
              <a:ext uri="{FF2B5EF4-FFF2-40B4-BE49-F238E27FC236}">
                <a16:creationId xmlns:a16="http://schemas.microsoft.com/office/drawing/2014/main" id="{69335CD0-703B-3D9E-085E-5166F9C59E6C}"/>
              </a:ext>
            </a:extLst>
          </p:cNvPr>
          <p:cNvSpPr>
            <a:spLocks noGrp="1"/>
          </p:cNvSpPr>
          <p:nvPr>
            <p:ph idx="1"/>
          </p:nvPr>
        </p:nvSpPr>
        <p:spPr>
          <a:xfrm>
            <a:off x="482343" y="1608041"/>
            <a:ext cx="8050097" cy="4769047"/>
          </a:xfrm>
        </p:spPr>
        <p:txBody>
          <a:bodyPr>
            <a:noAutofit/>
          </a:bodyPr>
          <a:lstStyle/>
          <a:p>
            <a:r>
              <a:rPr lang="en-GB" sz="2400" dirty="0"/>
              <a:t>Crime Gangs employ various tactics to evade detection, including rotating group members between locations so they are not identified by law enforcement or competitors. Perpetrators will also use women and children to transport drugs in the belief that they are less likely to be stopped and searched. Children are often ‘plugged’ (sometimes by the offender or by themselves) to transport the drugs.</a:t>
            </a:r>
          </a:p>
          <a:p>
            <a:endParaRPr lang="en-GB" sz="2400" dirty="0"/>
          </a:p>
          <a:p>
            <a:r>
              <a:rPr lang="en-GB" sz="2400" dirty="0"/>
              <a:t>Evidence of county lines will often become apparent to professionals when children are located after missing episodes outside the London area, where there is no apparent reason. </a:t>
            </a:r>
          </a:p>
          <a:p>
            <a:endParaRPr lang="en-GB" sz="1400" dirty="0"/>
          </a:p>
          <a:p>
            <a:r>
              <a:rPr lang="en-GB" sz="1400" dirty="0"/>
              <a:t>The London Child Exploitation Operating Protocol 2021</a:t>
            </a:r>
          </a:p>
        </p:txBody>
      </p:sp>
    </p:spTree>
    <p:extLst>
      <p:ext uri="{BB962C8B-B14F-4D97-AF65-F5344CB8AC3E}">
        <p14:creationId xmlns:p14="http://schemas.microsoft.com/office/powerpoint/2010/main" val="3970817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404A7-3692-21DE-4447-2B909AB5F603}"/>
              </a:ext>
            </a:extLst>
          </p:cNvPr>
          <p:cNvSpPr>
            <a:spLocks noGrp="1"/>
          </p:cNvSpPr>
          <p:nvPr>
            <p:ph type="title"/>
          </p:nvPr>
        </p:nvSpPr>
        <p:spPr/>
        <p:txBody>
          <a:bodyPr>
            <a:normAutofit fontScale="90000"/>
          </a:bodyPr>
          <a:lstStyle/>
          <a:p>
            <a:r>
              <a:rPr lang="en-GB" dirty="0"/>
              <a:t>Indicators of Child Criminal Exploitation (County Lines)</a:t>
            </a:r>
          </a:p>
        </p:txBody>
      </p:sp>
      <p:sp>
        <p:nvSpPr>
          <p:cNvPr id="3" name="Content Placeholder 2">
            <a:extLst>
              <a:ext uri="{FF2B5EF4-FFF2-40B4-BE49-F238E27FC236}">
                <a16:creationId xmlns:a16="http://schemas.microsoft.com/office/drawing/2014/main" id="{A881DFB4-1021-B315-1D7C-E9D9D39A69BE}"/>
              </a:ext>
            </a:extLst>
          </p:cNvPr>
          <p:cNvSpPr>
            <a:spLocks noGrp="1"/>
          </p:cNvSpPr>
          <p:nvPr>
            <p:ph idx="1"/>
          </p:nvPr>
        </p:nvSpPr>
        <p:spPr>
          <a:xfrm>
            <a:off x="271588" y="1326953"/>
            <a:ext cx="7978089" cy="4769047"/>
          </a:xfrm>
        </p:spPr>
        <p:txBody>
          <a:bodyPr>
            <a:normAutofit lnSpcReduction="10000"/>
          </a:bodyPr>
          <a:lstStyle/>
          <a:p>
            <a:pPr marL="457200" indent="-457200">
              <a:buFont typeface="Arial" panose="020B0604020202020204" pitchFamily="34" charset="0"/>
              <a:buChar char="•"/>
            </a:pPr>
            <a:r>
              <a:rPr lang="en-GB" sz="2400" dirty="0"/>
              <a:t>repeatedly going missing from school or home and being found in other areas</a:t>
            </a:r>
          </a:p>
          <a:p>
            <a:pPr marL="457200" indent="-457200">
              <a:buFont typeface="Arial" panose="020B0604020202020204" pitchFamily="34" charset="0"/>
              <a:buChar char="•"/>
            </a:pPr>
            <a:r>
              <a:rPr lang="en-GB" sz="2400" dirty="0"/>
              <a:t>having money, new clothes or electronic devices and they can't explain how they paid for them</a:t>
            </a:r>
          </a:p>
          <a:p>
            <a:pPr marL="457200" indent="-457200">
              <a:buFont typeface="Arial" panose="020B0604020202020204" pitchFamily="34" charset="0"/>
              <a:buChar char="•"/>
            </a:pPr>
            <a:r>
              <a:rPr lang="en-GB" sz="2400" dirty="0"/>
              <a:t>getting high numbers of texts or phone calls, being secretive about who they're speaking to</a:t>
            </a:r>
          </a:p>
          <a:p>
            <a:pPr marL="457200" indent="-457200">
              <a:buFont typeface="Arial" panose="020B0604020202020204" pitchFamily="34" charset="0"/>
              <a:buChar char="•"/>
            </a:pPr>
            <a:r>
              <a:rPr lang="en-GB" sz="2400" dirty="0"/>
              <a:t>decline in school or work performance</a:t>
            </a:r>
          </a:p>
          <a:p>
            <a:pPr marL="457200" indent="-457200">
              <a:buFont typeface="Arial" panose="020B0604020202020204" pitchFamily="34" charset="0"/>
              <a:buChar char="•"/>
            </a:pPr>
            <a:r>
              <a:rPr lang="en-GB" sz="2400" dirty="0"/>
              <a:t>significant changes in emotional or physical well-being</a:t>
            </a:r>
          </a:p>
          <a:p>
            <a:pPr marL="457200" indent="-457200">
              <a:buFont typeface="Arial" panose="020B0604020202020204" pitchFamily="34" charset="0"/>
              <a:buChar char="•"/>
            </a:pPr>
            <a:r>
              <a:rPr lang="en-GB" sz="2400" dirty="0"/>
              <a:t>are found in accommodation that they have no connection with, often called a ‘trap house or cuckooing’ or hotel room where there is drug activity</a:t>
            </a:r>
          </a:p>
          <a:p>
            <a:pPr marL="457200" indent="-457200">
              <a:buFont typeface="Arial" panose="020B0604020202020204" pitchFamily="34" charset="0"/>
              <a:buChar char="•"/>
            </a:pPr>
            <a:r>
              <a:rPr lang="en-GB" sz="2400" dirty="0"/>
              <a:t> have their bank accounts used to facilitate drug dealing and the laundering of cash</a:t>
            </a:r>
          </a:p>
        </p:txBody>
      </p:sp>
      <p:pic>
        <p:nvPicPr>
          <p:cNvPr id="5" name="Picture 4">
            <a:extLst>
              <a:ext uri="{FF2B5EF4-FFF2-40B4-BE49-F238E27FC236}">
                <a16:creationId xmlns:a16="http://schemas.microsoft.com/office/drawing/2014/main" id="{EA13CEAE-DAC4-E724-B067-FC3D0F122BFB}"/>
              </a:ext>
            </a:extLst>
          </p:cNvPr>
          <p:cNvPicPr>
            <a:picLocks noChangeAspect="1"/>
          </p:cNvPicPr>
          <p:nvPr/>
        </p:nvPicPr>
        <p:blipFill>
          <a:blip r:embed="rId2"/>
          <a:stretch>
            <a:fillRect/>
          </a:stretch>
        </p:blipFill>
        <p:spPr>
          <a:xfrm>
            <a:off x="5784901" y="5877272"/>
            <a:ext cx="3371253" cy="980728"/>
          </a:xfrm>
          <a:prstGeom prst="rect">
            <a:avLst/>
          </a:prstGeom>
        </p:spPr>
      </p:pic>
    </p:spTree>
    <p:extLst>
      <p:ext uri="{BB962C8B-B14F-4D97-AF65-F5344CB8AC3E}">
        <p14:creationId xmlns:p14="http://schemas.microsoft.com/office/powerpoint/2010/main" val="2708938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E1D8A-91E8-EE47-8DB4-4B6E5B0EE9B4}"/>
              </a:ext>
            </a:extLst>
          </p:cNvPr>
          <p:cNvSpPr>
            <a:spLocks noGrp="1"/>
          </p:cNvSpPr>
          <p:nvPr>
            <p:ph type="title"/>
          </p:nvPr>
        </p:nvSpPr>
        <p:spPr/>
        <p:txBody>
          <a:bodyPr>
            <a:normAutofit fontScale="90000"/>
          </a:bodyPr>
          <a:lstStyle/>
          <a:p>
            <a:r>
              <a:rPr lang="en-GB" dirty="0"/>
              <a:t>The use of Social media by Criminal Gangs</a:t>
            </a:r>
          </a:p>
        </p:txBody>
      </p:sp>
      <p:sp>
        <p:nvSpPr>
          <p:cNvPr id="3" name="Content Placeholder 2">
            <a:extLst>
              <a:ext uri="{FF2B5EF4-FFF2-40B4-BE49-F238E27FC236}">
                <a16:creationId xmlns:a16="http://schemas.microsoft.com/office/drawing/2014/main" id="{C80E3840-91E2-CD40-0BBF-5BF98B75F850}"/>
              </a:ext>
            </a:extLst>
          </p:cNvPr>
          <p:cNvSpPr>
            <a:spLocks noGrp="1"/>
          </p:cNvSpPr>
          <p:nvPr>
            <p:ph idx="1"/>
          </p:nvPr>
        </p:nvSpPr>
        <p:spPr>
          <a:xfrm>
            <a:off x="271588" y="1340768"/>
            <a:ext cx="8600825" cy="4769047"/>
          </a:xfrm>
        </p:spPr>
        <p:txBody>
          <a:bodyPr>
            <a:normAutofit lnSpcReduction="10000"/>
          </a:bodyPr>
          <a:lstStyle/>
          <a:p>
            <a:r>
              <a:rPr lang="en-GB" sz="2000" dirty="0"/>
              <a:t>Criminal networks use social media to groom and recruit children for county lines. They may send them direct messages (knowns as ‘DMs’), or share messages to wider groups as ‘stories’ or ‘posts’.</a:t>
            </a:r>
          </a:p>
          <a:p>
            <a:endParaRPr lang="en-GB" sz="2000" dirty="0"/>
          </a:p>
          <a:p>
            <a:pPr marL="342900" indent="-342900">
              <a:buFont typeface="Arial" panose="020B0604020202020204" pitchFamily="34" charset="0"/>
              <a:buChar char="•"/>
            </a:pPr>
            <a:r>
              <a:rPr lang="en-GB" sz="2000" dirty="0"/>
              <a:t>advertising drugs through photos, emojis, and price lists</a:t>
            </a:r>
          </a:p>
          <a:p>
            <a:pPr marL="342900" indent="-342900">
              <a:buFont typeface="Arial" panose="020B0604020202020204" pitchFamily="34" charset="0"/>
              <a:buChar char="•"/>
            </a:pPr>
            <a:r>
              <a:rPr lang="en-GB" sz="2000" dirty="0"/>
              <a:t>posting statuses that show money, new drugs or when a dealer is open for business</a:t>
            </a:r>
          </a:p>
          <a:p>
            <a:pPr marL="342900" indent="-342900">
              <a:buFont typeface="Arial" panose="020B0604020202020204" pitchFamily="34" charset="0"/>
              <a:buChar char="•"/>
            </a:pPr>
            <a:r>
              <a:rPr lang="en-GB" sz="2000" dirty="0"/>
              <a:t>dealers sharing ‘stories’ to followers, and using social platforms to expand their network with ‘suggested’ friends</a:t>
            </a:r>
          </a:p>
          <a:p>
            <a:pPr marL="342900" indent="-342900">
              <a:buFont typeface="Arial" panose="020B0604020202020204" pitchFamily="34" charset="0"/>
              <a:buChar char="•"/>
            </a:pPr>
            <a:r>
              <a:rPr lang="en-GB" sz="2000" dirty="0"/>
              <a:t>Victims may end up working for little or no money, which is known as ‘debt bondage’</a:t>
            </a:r>
          </a:p>
          <a:p>
            <a:pPr marL="342900" indent="-342900">
              <a:buFont typeface="Arial" panose="020B0604020202020204" pitchFamily="34" charset="0"/>
              <a:buChar char="•"/>
            </a:pPr>
            <a:r>
              <a:rPr lang="en-GB" sz="2000" dirty="0"/>
              <a:t>tricking people with ‘fast cash’ scams, which is often referred to as ‘squares’. advertising for ‘workers’ or ‘runners’ to recruit people into county lines activity</a:t>
            </a:r>
          </a:p>
          <a:p>
            <a:pPr marL="342900" indent="-342900">
              <a:buFont typeface="Arial" panose="020B0604020202020204" pitchFamily="34" charset="0"/>
              <a:buChar char="•"/>
            </a:pPr>
            <a:r>
              <a:rPr lang="en-GB" sz="2000" dirty="0"/>
              <a:t>using hashtags linked to drugs</a:t>
            </a:r>
          </a:p>
          <a:p>
            <a:pPr marL="342900" indent="-342900">
              <a:buFont typeface="Arial" panose="020B0604020202020204" pitchFamily="34" charset="0"/>
              <a:buChar char="•"/>
            </a:pPr>
            <a:r>
              <a:rPr lang="en-GB" sz="2000" dirty="0"/>
              <a:t>using emojis as code for drug, violence and sexual activities, </a:t>
            </a:r>
            <a:r>
              <a:rPr lang="en-GB" sz="2000" dirty="0" err="1"/>
              <a:t>eg</a:t>
            </a:r>
            <a:r>
              <a:rPr lang="en-GB" sz="2000" dirty="0"/>
              <a:t> the snowflake emoji (for buying cocaine), 8-ball emoji (for buying an eighth of an ounce) or the rocket emoji (for purity of drugs)</a:t>
            </a:r>
          </a:p>
        </p:txBody>
      </p:sp>
      <p:pic>
        <p:nvPicPr>
          <p:cNvPr id="5" name="Picture 4">
            <a:extLst>
              <a:ext uri="{FF2B5EF4-FFF2-40B4-BE49-F238E27FC236}">
                <a16:creationId xmlns:a16="http://schemas.microsoft.com/office/drawing/2014/main" id="{8DE961CF-A6DF-DF82-5A37-C93A81928FD2}"/>
              </a:ext>
            </a:extLst>
          </p:cNvPr>
          <p:cNvPicPr>
            <a:picLocks noChangeAspect="1"/>
          </p:cNvPicPr>
          <p:nvPr/>
        </p:nvPicPr>
        <p:blipFill>
          <a:blip r:embed="rId2"/>
          <a:stretch>
            <a:fillRect/>
          </a:stretch>
        </p:blipFill>
        <p:spPr>
          <a:xfrm>
            <a:off x="6249986" y="5920630"/>
            <a:ext cx="2619375" cy="762000"/>
          </a:xfrm>
          <a:prstGeom prst="rect">
            <a:avLst/>
          </a:prstGeom>
        </p:spPr>
      </p:pic>
    </p:spTree>
    <p:extLst>
      <p:ext uri="{BB962C8B-B14F-4D97-AF65-F5344CB8AC3E}">
        <p14:creationId xmlns:p14="http://schemas.microsoft.com/office/powerpoint/2010/main" val="201272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71142-B97F-F817-0687-78C6A7BBB261}"/>
              </a:ext>
            </a:extLst>
          </p:cNvPr>
          <p:cNvSpPr>
            <a:spLocks noGrp="1"/>
          </p:cNvSpPr>
          <p:nvPr>
            <p:ph type="title"/>
          </p:nvPr>
        </p:nvSpPr>
        <p:spPr>
          <a:xfrm>
            <a:off x="107504" y="620688"/>
            <a:ext cx="8600825" cy="537595"/>
          </a:xfrm>
        </p:spPr>
        <p:txBody>
          <a:bodyPr>
            <a:normAutofit fontScale="90000"/>
          </a:bodyPr>
          <a:lstStyle/>
          <a:p>
            <a:r>
              <a:rPr lang="en-GB" sz="2200" dirty="0"/>
              <a:t>Some key facts to remember with regards to criminal exploitation include</a:t>
            </a:r>
            <a:r>
              <a:rPr lang="en-GB" dirty="0"/>
              <a:t>:</a:t>
            </a:r>
            <a:br>
              <a:rPr lang="en-GB" dirty="0"/>
            </a:br>
            <a:endParaRPr lang="en-GB" dirty="0"/>
          </a:p>
        </p:txBody>
      </p:sp>
      <p:sp>
        <p:nvSpPr>
          <p:cNvPr id="3" name="Content Placeholder 2">
            <a:extLst>
              <a:ext uri="{FF2B5EF4-FFF2-40B4-BE49-F238E27FC236}">
                <a16:creationId xmlns:a16="http://schemas.microsoft.com/office/drawing/2014/main" id="{3F57D202-AB7A-1A47-06AF-E80FD2F29E25}"/>
              </a:ext>
            </a:extLst>
          </p:cNvPr>
          <p:cNvSpPr>
            <a:spLocks noGrp="1"/>
          </p:cNvSpPr>
          <p:nvPr>
            <p:ph idx="1"/>
          </p:nvPr>
        </p:nvSpPr>
        <p:spPr>
          <a:xfrm>
            <a:off x="482343" y="1608041"/>
            <a:ext cx="8122105" cy="4769047"/>
          </a:xfrm>
        </p:spPr>
        <p:txBody>
          <a:bodyPr>
            <a:normAutofit/>
          </a:bodyPr>
          <a:lstStyle/>
          <a:p>
            <a:pPr marL="342900" indent="-342900">
              <a:buFont typeface="Arial" panose="020B0604020202020204" pitchFamily="34" charset="0"/>
              <a:buChar char="•"/>
            </a:pPr>
            <a:r>
              <a:rPr lang="en-GB" sz="2000" dirty="0"/>
              <a:t>Both males and females can be exploited.</a:t>
            </a:r>
          </a:p>
          <a:p>
            <a:pPr marL="342900" indent="-342900">
              <a:buFont typeface="Arial" panose="020B0604020202020204" pitchFamily="34" charset="0"/>
              <a:buChar char="•"/>
            </a:pPr>
            <a:r>
              <a:rPr lang="en-GB" sz="2000" dirty="0"/>
              <a:t>Children and young people are targeted and groomed for criminal exploitation in major cities and trafficked into county areas. </a:t>
            </a:r>
          </a:p>
          <a:p>
            <a:pPr marL="342900" indent="-342900">
              <a:buFont typeface="Arial" panose="020B0604020202020204" pitchFamily="34" charset="0"/>
              <a:buChar char="•"/>
            </a:pPr>
            <a:r>
              <a:rPr lang="en-GB" sz="2000" dirty="0"/>
              <a:t>Children and young people are also targeted in the county authority.</a:t>
            </a:r>
          </a:p>
          <a:p>
            <a:pPr marL="342900" indent="-342900">
              <a:buFont typeface="Arial" panose="020B0604020202020204" pitchFamily="34" charset="0"/>
              <a:buChar char="•"/>
            </a:pPr>
            <a:r>
              <a:rPr lang="en-GB" sz="2000" dirty="0"/>
              <a:t>Boys aged 14 to 17 are the most often targeted, however girls and children as young as often 10 are targeted too.</a:t>
            </a:r>
          </a:p>
          <a:p>
            <a:pPr marL="342900" indent="-342900">
              <a:buFont typeface="Arial" panose="020B0604020202020204" pitchFamily="34" charset="0"/>
              <a:buChar char="•"/>
            </a:pPr>
            <a:r>
              <a:rPr lang="en-GB" sz="2000" dirty="0"/>
              <a:t>Children and young people can be shown how, or made, to internally insert and carry drugs in their rectum or vagina.</a:t>
            </a:r>
          </a:p>
          <a:p>
            <a:pPr marL="342900" indent="-342900">
              <a:buFont typeface="Arial" panose="020B0604020202020204" pitchFamily="34" charset="0"/>
              <a:buChar char="•"/>
            </a:pPr>
            <a:r>
              <a:rPr lang="en-GB" sz="2000" dirty="0"/>
              <a:t>Children and young people can often store wrapped drugs in their cheeks, which can then be more easily swallowed if approached by police.</a:t>
            </a:r>
          </a:p>
          <a:p>
            <a:pPr marL="342900" indent="-342900">
              <a:buFont typeface="Arial" panose="020B0604020202020204" pitchFamily="34" charset="0"/>
              <a:buChar char="•"/>
            </a:pPr>
            <a:r>
              <a:rPr lang="en-GB" sz="2000" dirty="0"/>
              <a:t>The children and young people will be sent to ‘trap’ houses, or ‘</a:t>
            </a:r>
            <a:r>
              <a:rPr lang="en-GB" sz="2000" dirty="0" err="1"/>
              <a:t>bandos</a:t>
            </a:r>
            <a:r>
              <a:rPr lang="en-GB" sz="2000" dirty="0"/>
              <a:t>’ where they will be made to sell drugs for anything from a few days to six weeks or more. These established bases can often involve exploitation of vulnerable adults.</a:t>
            </a:r>
          </a:p>
        </p:txBody>
      </p:sp>
    </p:spTree>
    <p:extLst>
      <p:ext uri="{BB962C8B-B14F-4D97-AF65-F5344CB8AC3E}">
        <p14:creationId xmlns:p14="http://schemas.microsoft.com/office/powerpoint/2010/main" val="430910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DBF39-B8A2-09AC-1EB0-B10B2BEE6D8E}"/>
              </a:ext>
            </a:extLst>
          </p:cNvPr>
          <p:cNvSpPr>
            <a:spLocks noGrp="1"/>
          </p:cNvSpPr>
          <p:nvPr>
            <p:ph type="title"/>
          </p:nvPr>
        </p:nvSpPr>
        <p:spPr>
          <a:xfrm>
            <a:off x="271587" y="548680"/>
            <a:ext cx="8600825" cy="537595"/>
          </a:xfrm>
        </p:spPr>
        <p:txBody>
          <a:bodyPr>
            <a:normAutofit fontScale="90000"/>
          </a:bodyPr>
          <a:lstStyle/>
          <a:p>
            <a:r>
              <a:rPr lang="en-GB" dirty="0"/>
              <a:t>Phrases that young people may use to refer to county lines include:</a:t>
            </a:r>
          </a:p>
        </p:txBody>
      </p:sp>
      <p:sp>
        <p:nvSpPr>
          <p:cNvPr id="3" name="Content Placeholder 2">
            <a:extLst>
              <a:ext uri="{FF2B5EF4-FFF2-40B4-BE49-F238E27FC236}">
                <a16:creationId xmlns:a16="http://schemas.microsoft.com/office/drawing/2014/main" id="{91F064DF-EE63-4232-B172-2A07BC46B8A7}"/>
              </a:ext>
            </a:extLst>
          </p:cNvPr>
          <p:cNvSpPr>
            <a:spLocks noGrp="1"/>
          </p:cNvSpPr>
          <p:nvPr>
            <p:ph idx="1"/>
          </p:nvPr>
        </p:nvSpPr>
        <p:spPr/>
        <p:txBody>
          <a:bodyPr>
            <a:normAutofit/>
          </a:bodyPr>
          <a:lstStyle/>
          <a:p>
            <a:pPr marL="571500" indent="-571500">
              <a:buFont typeface="Arial" panose="020B0604020202020204" pitchFamily="34" charset="0"/>
              <a:buChar char="•"/>
            </a:pPr>
            <a:r>
              <a:rPr lang="en-GB" sz="4000" dirty="0"/>
              <a:t>‘running a line’,</a:t>
            </a:r>
          </a:p>
          <a:p>
            <a:pPr marL="571500" indent="-571500">
              <a:buFont typeface="Arial" panose="020B0604020202020204" pitchFamily="34" charset="0"/>
              <a:buChar char="•"/>
            </a:pPr>
            <a:r>
              <a:rPr lang="en-GB" sz="4000" dirty="0"/>
              <a:t>‘going OT/out there’</a:t>
            </a:r>
          </a:p>
          <a:p>
            <a:pPr marL="571500" indent="-571500">
              <a:buFont typeface="Arial" panose="020B0604020202020204" pitchFamily="34" charset="0"/>
              <a:buChar char="•"/>
            </a:pPr>
            <a:r>
              <a:rPr lang="en-GB" sz="4000" dirty="0"/>
              <a:t>‘going country’</a:t>
            </a:r>
          </a:p>
          <a:p>
            <a:pPr marL="571500" indent="-571500">
              <a:buFont typeface="Arial" panose="020B0604020202020204" pitchFamily="34" charset="0"/>
              <a:buChar char="•"/>
            </a:pPr>
            <a:r>
              <a:rPr lang="en-GB" sz="4000" dirty="0"/>
              <a:t>‘going </a:t>
            </a:r>
            <a:r>
              <a:rPr lang="en-GB" sz="4000" dirty="0" err="1"/>
              <a:t>cunch</a:t>
            </a:r>
            <a:r>
              <a:rPr lang="en-GB" sz="4000" dirty="0"/>
              <a:t>’.</a:t>
            </a:r>
          </a:p>
        </p:txBody>
      </p:sp>
      <p:pic>
        <p:nvPicPr>
          <p:cNvPr id="4" name="Picture 3">
            <a:extLst>
              <a:ext uri="{FF2B5EF4-FFF2-40B4-BE49-F238E27FC236}">
                <a16:creationId xmlns:a16="http://schemas.microsoft.com/office/drawing/2014/main" id="{5D827D9E-0F41-979B-5348-258A44330ABD}"/>
              </a:ext>
            </a:extLst>
          </p:cNvPr>
          <p:cNvPicPr>
            <a:picLocks noChangeAspect="1"/>
          </p:cNvPicPr>
          <p:nvPr/>
        </p:nvPicPr>
        <p:blipFill>
          <a:blip r:embed="rId2"/>
          <a:stretch>
            <a:fillRect/>
          </a:stretch>
        </p:blipFill>
        <p:spPr>
          <a:xfrm>
            <a:off x="5508104" y="1608041"/>
            <a:ext cx="3493311" cy="4523624"/>
          </a:xfrm>
          <a:prstGeom prst="rect">
            <a:avLst/>
          </a:prstGeom>
        </p:spPr>
      </p:pic>
    </p:spTree>
    <p:extLst>
      <p:ext uri="{BB962C8B-B14F-4D97-AF65-F5344CB8AC3E}">
        <p14:creationId xmlns:p14="http://schemas.microsoft.com/office/powerpoint/2010/main" val="951458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532EF-BB5A-7DE9-8F8E-F8AE5297D8EC}"/>
              </a:ext>
            </a:extLst>
          </p:cNvPr>
          <p:cNvSpPr>
            <a:spLocks noGrp="1"/>
          </p:cNvSpPr>
          <p:nvPr>
            <p:ph type="title"/>
          </p:nvPr>
        </p:nvSpPr>
        <p:spPr/>
        <p:txBody>
          <a:bodyPr>
            <a:normAutofit fontScale="90000"/>
          </a:bodyPr>
          <a:lstStyle/>
          <a:p>
            <a:r>
              <a:rPr lang="en-GB" dirty="0"/>
              <a:t>Slang terms used in County Lines</a:t>
            </a:r>
          </a:p>
        </p:txBody>
      </p:sp>
      <p:sp>
        <p:nvSpPr>
          <p:cNvPr id="3" name="Content Placeholder 2">
            <a:extLst>
              <a:ext uri="{FF2B5EF4-FFF2-40B4-BE49-F238E27FC236}">
                <a16:creationId xmlns:a16="http://schemas.microsoft.com/office/drawing/2014/main" id="{826AFA6F-6934-62C9-4CBB-641A7235754A}"/>
              </a:ext>
            </a:extLst>
          </p:cNvPr>
          <p:cNvSpPr>
            <a:spLocks noGrp="1"/>
          </p:cNvSpPr>
          <p:nvPr>
            <p:ph idx="1"/>
          </p:nvPr>
        </p:nvSpPr>
        <p:spPr/>
        <p:txBody>
          <a:bodyPr/>
          <a:lstStyle/>
          <a:p>
            <a:pPr marL="342900" indent="-342900">
              <a:buFont typeface="Arial" panose="020B0604020202020204" pitchFamily="34" charset="0"/>
              <a:buChar char="•"/>
            </a:pPr>
            <a:r>
              <a:rPr lang="en-GB" sz="2400" dirty="0"/>
              <a:t>Burner Phone – Disposable phone</a:t>
            </a:r>
          </a:p>
          <a:p>
            <a:pPr marL="342900" indent="-342900">
              <a:buFont typeface="Arial" panose="020B0604020202020204" pitchFamily="34" charset="0"/>
              <a:buChar char="•"/>
            </a:pPr>
            <a:r>
              <a:rPr lang="en-GB" sz="2400" dirty="0"/>
              <a:t>Clean Skins – No Criminal Record</a:t>
            </a:r>
          </a:p>
          <a:p>
            <a:pPr marL="342900" indent="-342900">
              <a:buFont typeface="Arial" panose="020B0604020202020204" pitchFamily="34" charset="0"/>
              <a:buChar char="•"/>
            </a:pPr>
            <a:r>
              <a:rPr lang="en-GB" sz="2400" dirty="0"/>
              <a:t>Trap House – Base for Dealing drugs</a:t>
            </a:r>
          </a:p>
          <a:p>
            <a:pPr marL="342900" indent="-342900">
              <a:buFont typeface="Arial" panose="020B0604020202020204" pitchFamily="34" charset="0"/>
              <a:buChar char="•"/>
            </a:pPr>
            <a:r>
              <a:rPr lang="en-GB" sz="2400" dirty="0"/>
              <a:t>Cuckooing – Taking over a house to use as a Trap House</a:t>
            </a:r>
          </a:p>
          <a:p>
            <a:pPr marL="342900" indent="-342900">
              <a:buFont typeface="Arial" panose="020B0604020202020204" pitchFamily="34" charset="0"/>
              <a:buChar char="•"/>
            </a:pPr>
            <a:r>
              <a:rPr lang="en-GB" sz="2400" dirty="0"/>
              <a:t>Debt Bondage – Owing money</a:t>
            </a:r>
          </a:p>
          <a:p>
            <a:pPr marL="342900" indent="-342900">
              <a:buFont typeface="Arial" panose="020B0604020202020204" pitchFamily="34" charset="0"/>
              <a:buChar char="•"/>
            </a:pPr>
            <a:r>
              <a:rPr lang="en-GB" sz="2400" dirty="0"/>
              <a:t>Bic – Gun or a child</a:t>
            </a:r>
          </a:p>
          <a:p>
            <a:pPr marL="342900" indent="-342900">
              <a:buFont typeface="Arial" panose="020B0604020202020204" pitchFamily="34" charset="0"/>
              <a:buChar char="•"/>
            </a:pPr>
            <a:r>
              <a:rPr lang="en-GB" sz="2400" dirty="0"/>
              <a:t>Plugging – Hiding drugs inside the body</a:t>
            </a:r>
          </a:p>
          <a:p>
            <a:pPr marL="342900" indent="-342900">
              <a:buFont typeface="Arial" panose="020B0604020202020204" pitchFamily="34" charset="0"/>
              <a:buChar char="•"/>
            </a:pPr>
            <a:r>
              <a:rPr lang="en-GB" sz="2400" dirty="0"/>
              <a:t>Road Man – Drug Courier</a:t>
            </a:r>
          </a:p>
          <a:p>
            <a:pPr marL="342900" indent="-342900">
              <a:buFont typeface="Arial" panose="020B0604020202020204" pitchFamily="34" charset="0"/>
              <a:buChar char="•"/>
            </a:pPr>
            <a:r>
              <a:rPr lang="en-GB" sz="2400" dirty="0"/>
              <a:t>Shank – Knife or blade or to Stab</a:t>
            </a:r>
          </a:p>
          <a:p>
            <a:pPr marL="342900" indent="-342900">
              <a:buFont typeface="Arial" panose="020B0604020202020204" pitchFamily="34" charset="0"/>
              <a:buChar char="•"/>
            </a:pPr>
            <a:r>
              <a:rPr lang="en-GB" sz="2400" dirty="0"/>
              <a:t>Bando – An abandoned property to use as a Trap House</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61855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568B3-42F1-8869-837F-736836BE9227}"/>
              </a:ext>
            </a:extLst>
          </p:cNvPr>
          <p:cNvSpPr>
            <a:spLocks noGrp="1"/>
          </p:cNvSpPr>
          <p:nvPr>
            <p:ph type="title"/>
          </p:nvPr>
        </p:nvSpPr>
        <p:spPr>
          <a:xfrm>
            <a:off x="323528" y="-315416"/>
            <a:ext cx="8229600" cy="1143000"/>
          </a:xfrm>
        </p:spPr>
        <p:txBody>
          <a:bodyPr/>
          <a:lstStyle/>
          <a:p>
            <a:r>
              <a:rPr lang="en-GB" dirty="0"/>
              <a:t>The Child Exploitation Operating Protocol 2021 - Schools</a:t>
            </a:r>
          </a:p>
        </p:txBody>
      </p:sp>
      <p:sp>
        <p:nvSpPr>
          <p:cNvPr id="10" name="Content Placeholder 9">
            <a:extLst>
              <a:ext uri="{FF2B5EF4-FFF2-40B4-BE49-F238E27FC236}">
                <a16:creationId xmlns:a16="http://schemas.microsoft.com/office/drawing/2014/main" id="{3DD84B2E-9EB5-EC80-4F4B-FFC68AD323C2}"/>
              </a:ext>
            </a:extLst>
          </p:cNvPr>
          <p:cNvSpPr>
            <a:spLocks noGrp="1"/>
          </p:cNvSpPr>
          <p:nvPr>
            <p:ph idx="1"/>
          </p:nvPr>
        </p:nvSpPr>
        <p:spPr>
          <a:xfrm>
            <a:off x="457200" y="1600202"/>
            <a:ext cx="8579296" cy="4525963"/>
          </a:xfrm>
        </p:spPr>
        <p:txBody>
          <a:bodyPr>
            <a:noAutofit/>
          </a:bodyPr>
          <a:lstStyle/>
          <a:p>
            <a:r>
              <a:rPr lang="en-GB" sz="2400" dirty="0"/>
              <a:t>Schools should ensure that they provide an environment which is trauma-informed where staff can recognise and appropriately respond to behaviour which is a signifier of abuse and exploitation. Maintaining children in education is a critical protective factor against </a:t>
            </a:r>
          </a:p>
          <a:p>
            <a:r>
              <a:rPr lang="en-GB" sz="2400" dirty="0"/>
              <a:t>exploitation.</a:t>
            </a:r>
          </a:p>
          <a:p>
            <a:endParaRPr lang="en-GB" sz="2400" dirty="0"/>
          </a:p>
          <a:p>
            <a:r>
              <a:rPr lang="en-GB" sz="2400" dirty="0"/>
              <a:t>Schools, colleges and other educational institutes have a key role to play in raising awareness and there is a clear need for early and continuous education. Child exploitation can impact very young children and the risks are heightened due to the online world. If </a:t>
            </a:r>
          </a:p>
          <a:p>
            <a:r>
              <a:rPr lang="en-GB" sz="2400" dirty="0"/>
              <a:t>children are not educated about the dangers and what a healthy relationship is, then they will be left exposed to the risks of child exploitation.</a:t>
            </a:r>
          </a:p>
        </p:txBody>
      </p:sp>
    </p:spTree>
    <p:extLst>
      <p:ext uri="{BB962C8B-B14F-4D97-AF65-F5344CB8AC3E}">
        <p14:creationId xmlns:p14="http://schemas.microsoft.com/office/powerpoint/2010/main" val="4148007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61377-7DA4-2DF6-1E0E-FB735720F308}"/>
              </a:ext>
            </a:extLst>
          </p:cNvPr>
          <p:cNvSpPr>
            <a:spLocks noGrp="1"/>
          </p:cNvSpPr>
          <p:nvPr>
            <p:ph type="title"/>
          </p:nvPr>
        </p:nvSpPr>
        <p:spPr>
          <a:xfrm>
            <a:off x="323528" y="-315416"/>
            <a:ext cx="8229600" cy="1143000"/>
          </a:xfrm>
        </p:spPr>
        <p:txBody>
          <a:bodyPr/>
          <a:lstStyle/>
          <a:p>
            <a:r>
              <a:rPr lang="en-GB" dirty="0"/>
              <a:t>The Child Exploitation Operating Protocol 2021 - Schools</a:t>
            </a:r>
          </a:p>
        </p:txBody>
      </p:sp>
      <p:sp>
        <p:nvSpPr>
          <p:cNvPr id="3" name="Content Placeholder 2">
            <a:extLst>
              <a:ext uri="{FF2B5EF4-FFF2-40B4-BE49-F238E27FC236}">
                <a16:creationId xmlns:a16="http://schemas.microsoft.com/office/drawing/2014/main" id="{41DD8BAA-CD19-720F-396E-21B5153D7889}"/>
              </a:ext>
            </a:extLst>
          </p:cNvPr>
          <p:cNvSpPr>
            <a:spLocks noGrp="1"/>
          </p:cNvSpPr>
          <p:nvPr>
            <p:ph idx="1"/>
          </p:nvPr>
        </p:nvSpPr>
        <p:spPr/>
        <p:txBody>
          <a:bodyPr>
            <a:normAutofit fontScale="92500" lnSpcReduction="10000"/>
          </a:bodyPr>
          <a:lstStyle/>
          <a:p>
            <a:r>
              <a:rPr lang="en-GB" sz="2400" dirty="0"/>
              <a:t>Personal, social, health and economic lessons are an obvious route for educating children about the risks of child exploitation and other forms of harm and risks. School nurses, dedicated schools officers and safeguarding leads are also well equipped to deliver these sessions.</a:t>
            </a:r>
          </a:p>
          <a:p>
            <a:r>
              <a:rPr lang="en-GB" sz="2400" dirty="0"/>
              <a:t> </a:t>
            </a:r>
          </a:p>
          <a:p>
            <a:r>
              <a:rPr lang="en-GB" sz="2400" dirty="0"/>
              <a:t>Consideration must be given to special educational needs (SEND) children and children who sit outside of the mainstream education settings. Options must be explored on how to educate these children on the associated risks. Professionals are encouraged to deliver these sessions in safe environments such as the family home or youth centres.</a:t>
            </a:r>
          </a:p>
          <a:p>
            <a:endParaRPr lang="en-GB" sz="2400" dirty="0"/>
          </a:p>
          <a:p>
            <a:r>
              <a:rPr lang="en-GB" sz="2400" dirty="0"/>
              <a:t>SEND children or children who sit outside of main education are at higher risk of exploitation and therefore need particular attention and a bespoke response</a:t>
            </a:r>
            <a:r>
              <a:rPr lang="en-GB" dirty="0"/>
              <a:t>.</a:t>
            </a:r>
          </a:p>
        </p:txBody>
      </p:sp>
    </p:spTree>
    <p:extLst>
      <p:ext uri="{BB962C8B-B14F-4D97-AF65-F5344CB8AC3E}">
        <p14:creationId xmlns:p14="http://schemas.microsoft.com/office/powerpoint/2010/main" val="1180894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D00B1-CB1E-5314-1BD5-2F4FE5563FB0}"/>
              </a:ext>
            </a:extLst>
          </p:cNvPr>
          <p:cNvSpPr>
            <a:spLocks noGrp="1"/>
          </p:cNvSpPr>
          <p:nvPr>
            <p:ph type="title"/>
          </p:nvPr>
        </p:nvSpPr>
        <p:spPr>
          <a:xfrm>
            <a:off x="323528" y="-315416"/>
            <a:ext cx="8229600" cy="1143000"/>
          </a:xfrm>
        </p:spPr>
        <p:txBody>
          <a:bodyPr/>
          <a:lstStyle/>
          <a:p>
            <a:r>
              <a:rPr lang="en-GB" dirty="0"/>
              <a:t>The Child Exploitation Operating Protocol 2021 - Health</a:t>
            </a:r>
          </a:p>
        </p:txBody>
      </p:sp>
      <p:sp>
        <p:nvSpPr>
          <p:cNvPr id="3" name="Content Placeholder 2">
            <a:extLst>
              <a:ext uri="{FF2B5EF4-FFF2-40B4-BE49-F238E27FC236}">
                <a16:creationId xmlns:a16="http://schemas.microsoft.com/office/drawing/2014/main" id="{7884B9EA-00E2-8641-5415-D5106F39B928}"/>
              </a:ext>
            </a:extLst>
          </p:cNvPr>
          <p:cNvSpPr>
            <a:spLocks noGrp="1"/>
          </p:cNvSpPr>
          <p:nvPr>
            <p:ph idx="1"/>
          </p:nvPr>
        </p:nvSpPr>
        <p:spPr/>
        <p:txBody>
          <a:bodyPr>
            <a:normAutofit/>
          </a:bodyPr>
          <a:lstStyle/>
          <a:p>
            <a:r>
              <a:rPr lang="en-GB" sz="2400" dirty="0"/>
              <a:t>Health can provide key early intervention opportunities for child exploitation victims. Health services such as A&amp;E, school nurses, GPs and sexual health clinics will encounter children demonstrating the child exploitation warning signs so it’s pivotal they are aware of their statuary safeguarding responsibilities. Children may attend A&amp;E as victims of serious youth violence and this could be a pivotal stage in the child’s journey to accepting they are a victim of exploitation</a:t>
            </a:r>
          </a:p>
        </p:txBody>
      </p:sp>
      <p:pic>
        <p:nvPicPr>
          <p:cNvPr id="5" name="Picture 4">
            <a:extLst>
              <a:ext uri="{FF2B5EF4-FFF2-40B4-BE49-F238E27FC236}">
                <a16:creationId xmlns:a16="http://schemas.microsoft.com/office/drawing/2014/main" id="{6AA12376-D7FF-0E78-DF1E-5573086D209F}"/>
              </a:ext>
            </a:extLst>
          </p:cNvPr>
          <p:cNvPicPr>
            <a:picLocks noChangeAspect="1"/>
          </p:cNvPicPr>
          <p:nvPr/>
        </p:nvPicPr>
        <p:blipFill>
          <a:blip r:embed="rId2"/>
          <a:stretch>
            <a:fillRect/>
          </a:stretch>
        </p:blipFill>
        <p:spPr>
          <a:xfrm>
            <a:off x="5857800" y="5528229"/>
            <a:ext cx="2829000" cy="1195871"/>
          </a:xfrm>
          <a:prstGeom prst="rect">
            <a:avLst/>
          </a:prstGeom>
        </p:spPr>
      </p:pic>
    </p:spTree>
    <p:extLst>
      <p:ext uri="{BB962C8B-B14F-4D97-AF65-F5344CB8AC3E}">
        <p14:creationId xmlns:p14="http://schemas.microsoft.com/office/powerpoint/2010/main" val="746141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DC296-060E-923E-8FF5-A2A30F3DA062}"/>
              </a:ext>
            </a:extLst>
          </p:cNvPr>
          <p:cNvSpPr>
            <a:spLocks noGrp="1"/>
          </p:cNvSpPr>
          <p:nvPr>
            <p:ph type="title"/>
          </p:nvPr>
        </p:nvSpPr>
        <p:spPr>
          <a:xfrm>
            <a:off x="323528" y="-315416"/>
            <a:ext cx="8229600" cy="1143000"/>
          </a:xfrm>
        </p:spPr>
        <p:txBody>
          <a:bodyPr>
            <a:normAutofit/>
          </a:bodyPr>
          <a:lstStyle/>
          <a:p>
            <a:r>
              <a:rPr lang="en-GB" sz="2800" dirty="0"/>
              <a:t>Key Guidance – Child Exploitation and County Lines</a:t>
            </a:r>
          </a:p>
        </p:txBody>
      </p:sp>
      <p:pic>
        <p:nvPicPr>
          <p:cNvPr id="10" name="Picture 9">
            <a:extLst>
              <a:ext uri="{FF2B5EF4-FFF2-40B4-BE49-F238E27FC236}">
                <a16:creationId xmlns:a16="http://schemas.microsoft.com/office/drawing/2014/main" id="{3DBA4F85-CCBE-7B49-5E37-E1225DF37D54}"/>
              </a:ext>
            </a:extLst>
          </p:cNvPr>
          <p:cNvPicPr>
            <a:picLocks noChangeAspect="1"/>
          </p:cNvPicPr>
          <p:nvPr/>
        </p:nvPicPr>
        <p:blipFill>
          <a:blip r:embed="rId2"/>
          <a:stretch>
            <a:fillRect/>
          </a:stretch>
        </p:blipFill>
        <p:spPr>
          <a:xfrm>
            <a:off x="5999676" y="1556792"/>
            <a:ext cx="2553452" cy="3328519"/>
          </a:xfrm>
          <a:prstGeom prst="rect">
            <a:avLst/>
          </a:prstGeom>
        </p:spPr>
      </p:pic>
      <p:pic>
        <p:nvPicPr>
          <p:cNvPr id="12" name="Picture 11">
            <a:extLst>
              <a:ext uri="{FF2B5EF4-FFF2-40B4-BE49-F238E27FC236}">
                <a16:creationId xmlns:a16="http://schemas.microsoft.com/office/drawing/2014/main" id="{9A57121C-CAC8-514F-42A7-868FB4288930}"/>
              </a:ext>
            </a:extLst>
          </p:cNvPr>
          <p:cNvPicPr>
            <a:picLocks noChangeAspect="1"/>
          </p:cNvPicPr>
          <p:nvPr/>
        </p:nvPicPr>
        <p:blipFill>
          <a:blip r:embed="rId3"/>
          <a:stretch>
            <a:fillRect/>
          </a:stretch>
        </p:blipFill>
        <p:spPr>
          <a:xfrm>
            <a:off x="3121228" y="1256120"/>
            <a:ext cx="2674907" cy="3328520"/>
          </a:xfrm>
          <a:prstGeom prst="rect">
            <a:avLst/>
          </a:prstGeom>
        </p:spPr>
      </p:pic>
      <p:pic>
        <p:nvPicPr>
          <p:cNvPr id="14" name="Picture 13">
            <a:extLst>
              <a:ext uri="{FF2B5EF4-FFF2-40B4-BE49-F238E27FC236}">
                <a16:creationId xmlns:a16="http://schemas.microsoft.com/office/drawing/2014/main" id="{0A578B16-BC02-E60D-E91F-B51CA4F4A9BF}"/>
              </a:ext>
            </a:extLst>
          </p:cNvPr>
          <p:cNvPicPr>
            <a:picLocks noChangeAspect="1"/>
          </p:cNvPicPr>
          <p:nvPr/>
        </p:nvPicPr>
        <p:blipFill>
          <a:blip r:embed="rId4"/>
          <a:stretch>
            <a:fillRect/>
          </a:stretch>
        </p:blipFill>
        <p:spPr>
          <a:xfrm>
            <a:off x="1187624" y="5013176"/>
            <a:ext cx="7197427" cy="1938834"/>
          </a:xfrm>
          <a:prstGeom prst="rect">
            <a:avLst/>
          </a:prstGeom>
        </p:spPr>
      </p:pic>
      <p:pic>
        <p:nvPicPr>
          <p:cNvPr id="18" name="Content Placeholder 17">
            <a:extLst>
              <a:ext uri="{FF2B5EF4-FFF2-40B4-BE49-F238E27FC236}">
                <a16:creationId xmlns:a16="http://schemas.microsoft.com/office/drawing/2014/main" id="{37099BAA-15B2-8547-D507-18BD8C1123AC}"/>
              </a:ext>
            </a:extLst>
          </p:cNvPr>
          <p:cNvPicPr>
            <a:picLocks noGrp="1" noChangeAspect="1"/>
          </p:cNvPicPr>
          <p:nvPr>
            <p:ph idx="1"/>
          </p:nvPr>
        </p:nvPicPr>
        <p:blipFill>
          <a:blip r:embed="rId5"/>
          <a:stretch>
            <a:fillRect/>
          </a:stretch>
        </p:blipFill>
        <p:spPr>
          <a:xfrm>
            <a:off x="242781" y="1673650"/>
            <a:ext cx="2385375" cy="3339526"/>
          </a:xfrm>
        </p:spPr>
      </p:pic>
    </p:spTree>
    <p:extLst>
      <p:ext uri="{BB962C8B-B14F-4D97-AF65-F5344CB8AC3E}">
        <p14:creationId xmlns:p14="http://schemas.microsoft.com/office/powerpoint/2010/main" val="623169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D79DD-883A-9F73-20BE-44CCACBAAB7D}"/>
              </a:ext>
            </a:extLst>
          </p:cNvPr>
          <p:cNvSpPr>
            <a:spLocks noGrp="1"/>
          </p:cNvSpPr>
          <p:nvPr>
            <p:ph type="title"/>
          </p:nvPr>
        </p:nvSpPr>
        <p:spPr>
          <a:xfrm>
            <a:off x="323528" y="-411165"/>
            <a:ext cx="8229600" cy="1143000"/>
          </a:xfrm>
        </p:spPr>
        <p:txBody>
          <a:bodyPr/>
          <a:lstStyle/>
          <a:p>
            <a:r>
              <a:rPr lang="en-GB" dirty="0"/>
              <a:t>The Child Exploitation Operating Protocol 2021 - Health</a:t>
            </a:r>
          </a:p>
        </p:txBody>
      </p:sp>
      <p:sp>
        <p:nvSpPr>
          <p:cNvPr id="3" name="Content Placeholder 2">
            <a:extLst>
              <a:ext uri="{FF2B5EF4-FFF2-40B4-BE49-F238E27FC236}">
                <a16:creationId xmlns:a16="http://schemas.microsoft.com/office/drawing/2014/main" id="{731A9729-468C-69FC-E1C7-5751531A0B58}"/>
              </a:ext>
            </a:extLst>
          </p:cNvPr>
          <p:cNvSpPr>
            <a:spLocks noGrp="1"/>
          </p:cNvSpPr>
          <p:nvPr>
            <p:ph idx="1"/>
          </p:nvPr>
        </p:nvSpPr>
        <p:spPr/>
        <p:txBody>
          <a:bodyPr>
            <a:normAutofit/>
          </a:bodyPr>
          <a:lstStyle/>
          <a:p>
            <a:r>
              <a:rPr lang="en-GB" sz="2000" dirty="0"/>
              <a:t>Health professionals are key contributors in providing the multi-agency, holistic approach to child exploitation. Health partners offer a range of services that can prevent child </a:t>
            </a:r>
          </a:p>
          <a:p>
            <a:r>
              <a:rPr lang="en-GB" sz="2000" dirty="0"/>
              <a:t>exploitation, provide intervention opportunities and support victim safeguarding plans. </a:t>
            </a:r>
          </a:p>
          <a:p>
            <a:r>
              <a:rPr lang="en-GB" sz="2000" dirty="0"/>
              <a:t>These include:</a:t>
            </a:r>
          </a:p>
          <a:p>
            <a:endParaRPr lang="en-GB" sz="2000" dirty="0"/>
          </a:p>
          <a:p>
            <a:r>
              <a:rPr lang="en-GB" sz="2000" dirty="0"/>
              <a:t>• school nursing services,</a:t>
            </a:r>
          </a:p>
          <a:p>
            <a:r>
              <a:rPr lang="en-GB" sz="2000" dirty="0"/>
              <a:t>• mental health services,</a:t>
            </a:r>
          </a:p>
          <a:p>
            <a:r>
              <a:rPr lang="en-GB" sz="2000" dirty="0"/>
              <a:t>• alcohol and drug misuse services,</a:t>
            </a:r>
          </a:p>
          <a:p>
            <a:r>
              <a:rPr lang="en-GB" sz="2000" dirty="0"/>
              <a:t>• health visitors,</a:t>
            </a:r>
          </a:p>
          <a:p>
            <a:r>
              <a:rPr lang="en-GB" sz="2000" dirty="0"/>
              <a:t>• sexual Health and reproductive services,</a:t>
            </a:r>
          </a:p>
          <a:p>
            <a:r>
              <a:rPr lang="en-GB" sz="2000" dirty="0"/>
              <a:t>• community safety, and</a:t>
            </a:r>
          </a:p>
          <a:p>
            <a:r>
              <a:rPr lang="en-GB" sz="2000" dirty="0"/>
              <a:t>• healthy relationships and sex education to schools and colleges. </a:t>
            </a:r>
          </a:p>
        </p:txBody>
      </p:sp>
      <p:pic>
        <p:nvPicPr>
          <p:cNvPr id="4" name="Picture 3">
            <a:extLst>
              <a:ext uri="{FF2B5EF4-FFF2-40B4-BE49-F238E27FC236}">
                <a16:creationId xmlns:a16="http://schemas.microsoft.com/office/drawing/2014/main" id="{051070A9-D0E5-3E60-C7FA-F6F30CCDC535}"/>
              </a:ext>
            </a:extLst>
          </p:cNvPr>
          <p:cNvPicPr>
            <a:picLocks noChangeAspect="1"/>
          </p:cNvPicPr>
          <p:nvPr/>
        </p:nvPicPr>
        <p:blipFill>
          <a:blip r:embed="rId2"/>
          <a:stretch>
            <a:fillRect/>
          </a:stretch>
        </p:blipFill>
        <p:spPr>
          <a:xfrm>
            <a:off x="7164288" y="5949280"/>
            <a:ext cx="1749591" cy="739468"/>
          </a:xfrm>
          <a:prstGeom prst="rect">
            <a:avLst/>
          </a:prstGeom>
        </p:spPr>
      </p:pic>
    </p:spTree>
    <p:extLst>
      <p:ext uri="{BB962C8B-B14F-4D97-AF65-F5344CB8AC3E}">
        <p14:creationId xmlns:p14="http://schemas.microsoft.com/office/powerpoint/2010/main" val="876837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9E100-D9C7-5813-497C-022B43AD4E87}"/>
              </a:ext>
            </a:extLst>
          </p:cNvPr>
          <p:cNvSpPr>
            <a:spLocks noGrp="1"/>
          </p:cNvSpPr>
          <p:nvPr>
            <p:ph type="title"/>
          </p:nvPr>
        </p:nvSpPr>
        <p:spPr>
          <a:xfrm>
            <a:off x="395536" y="-389039"/>
            <a:ext cx="8229600" cy="1143000"/>
          </a:xfrm>
        </p:spPr>
        <p:txBody>
          <a:bodyPr/>
          <a:lstStyle/>
          <a:p>
            <a:r>
              <a:rPr lang="en-GB" dirty="0"/>
              <a:t>The Child Exploitation Operating Protocol 2021- Parents </a:t>
            </a:r>
          </a:p>
        </p:txBody>
      </p:sp>
      <p:sp>
        <p:nvSpPr>
          <p:cNvPr id="3" name="Content Placeholder 2">
            <a:extLst>
              <a:ext uri="{FF2B5EF4-FFF2-40B4-BE49-F238E27FC236}">
                <a16:creationId xmlns:a16="http://schemas.microsoft.com/office/drawing/2014/main" id="{B4792F76-AF30-9B84-3E57-6C309A2E601A}"/>
              </a:ext>
            </a:extLst>
          </p:cNvPr>
          <p:cNvSpPr>
            <a:spLocks noGrp="1"/>
          </p:cNvSpPr>
          <p:nvPr>
            <p:ph idx="1"/>
          </p:nvPr>
        </p:nvSpPr>
        <p:spPr/>
        <p:txBody>
          <a:bodyPr>
            <a:noAutofit/>
          </a:bodyPr>
          <a:lstStyle/>
          <a:p>
            <a:r>
              <a:rPr lang="en-GB" sz="2400" dirty="0"/>
              <a:t>Parents play a crucial role in safeguarding and protecting their children from child exploitation. Research shows that confident, authoritative parenting which supports children to make informed decisions is a key protective factor in relation to child exploitation. They can educate their children on healthy relationships, sex and the risks associated with child exploitation. Parents have a responsibility to ensure their child’s voice is heard and create a safe support environment where the children have the confidence to speak. Parents must not be afraid to speak out and request help from professionals when needed</a:t>
            </a:r>
          </a:p>
        </p:txBody>
      </p:sp>
    </p:spTree>
    <p:extLst>
      <p:ext uri="{BB962C8B-B14F-4D97-AF65-F5344CB8AC3E}">
        <p14:creationId xmlns:p14="http://schemas.microsoft.com/office/powerpoint/2010/main" val="2634093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B2901-1685-0DAE-1426-49C54DC44FBC}"/>
              </a:ext>
            </a:extLst>
          </p:cNvPr>
          <p:cNvSpPr>
            <a:spLocks noGrp="1"/>
          </p:cNvSpPr>
          <p:nvPr>
            <p:ph type="title"/>
          </p:nvPr>
        </p:nvSpPr>
        <p:spPr>
          <a:xfrm>
            <a:off x="323528" y="-389039"/>
            <a:ext cx="8229600" cy="1143000"/>
          </a:xfrm>
        </p:spPr>
        <p:txBody>
          <a:bodyPr/>
          <a:lstStyle/>
          <a:p>
            <a:r>
              <a:rPr lang="en-GB" dirty="0"/>
              <a:t>The Child Exploitation Operating Protocol 2021- Parents </a:t>
            </a:r>
          </a:p>
        </p:txBody>
      </p:sp>
      <p:sp>
        <p:nvSpPr>
          <p:cNvPr id="3" name="Content Placeholder 2">
            <a:extLst>
              <a:ext uri="{FF2B5EF4-FFF2-40B4-BE49-F238E27FC236}">
                <a16:creationId xmlns:a16="http://schemas.microsoft.com/office/drawing/2014/main" id="{22CE8DC0-D277-2570-0EDD-F3F8DB7EE654}"/>
              </a:ext>
            </a:extLst>
          </p:cNvPr>
          <p:cNvSpPr>
            <a:spLocks noGrp="1"/>
          </p:cNvSpPr>
          <p:nvPr>
            <p:ph idx="1"/>
          </p:nvPr>
        </p:nvSpPr>
        <p:spPr>
          <a:xfrm>
            <a:off x="179512" y="1340768"/>
            <a:ext cx="8856984" cy="4525963"/>
          </a:xfrm>
        </p:spPr>
        <p:txBody>
          <a:bodyPr>
            <a:normAutofit fontScale="92500" lnSpcReduction="10000"/>
          </a:bodyPr>
          <a:lstStyle/>
          <a:p>
            <a:r>
              <a:rPr lang="en-GB" sz="2400" b="1" dirty="0"/>
              <a:t>All professionals must take every opportunity to support parents by ensuring:</a:t>
            </a:r>
          </a:p>
          <a:p>
            <a:endParaRPr lang="en-GB" sz="2400" dirty="0"/>
          </a:p>
          <a:p>
            <a:pPr marL="342900" indent="-342900">
              <a:buFont typeface="Arial" panose="020B0604020202020204" pitchFamily="34" charset="0"/>
              <a:buChar char="•"/>
            </a:pPr>
            <a:r>
              <a:rPr lang="en-GB" sz="2400" dirty="0"/>
              <a:t>child exploitation is on the agenda of parents</a:t>
            </a:r>
          </a:p>
          <a:p>
            <a:pPr marL="342900" indent="-342900">
              <a:buFont typeface="Arial" panose="020B0604020202020204" pitchFamily="34" charset="0"/>
              <a:buChar char="•"/>
            </a:pPr>
            <a:r>
              <a:rPr lang="en-GB" sz="2400" dirty="0"/>
              <a:t>parents are aware of the associated risks linked to child exploitation,</a:t>
            </a:r>
          </a:p>
          <a:p>
            <a:pPr marL="342900" indent="-342900">
              <a:buFont typeface="Arial" panose="020B0604020202020204" pitchFamily="34" charset="0"/>
              <a:buChar char="•"/>
            </a:pPr>
            <a:r>
              <a:rPr lang="en-GB" sz="2400" dirty="0"/>
              <a:t>they have the information to spot the warning signs.</a:t>
            </a:r>
          </a:p>
          <a:p>
            <a:pPr marL="342900" indent="-342900">
              <a:buFont typeface="Arial" panose="020B0604020202020204" pitchFamily="34" charset="0"/>
              <a:buChar char="•"/>
            </a:pPr>
            <a:r>
              <a:rPr lang="en-GB" sz="2400" dirty="0"/>
              <a:t>parents know how to raise the alarm and where to go for help</a:t>
            </a:r>
          </a:p>
          <a:p>
            <a:pPr marL="342900" indent="-342900">
              <a:buFont typeface="Arial" panose="020B0604020202020204" pitchFamily="34" charset="0"/>
              <a:buChar char="•"/>
            </a:pPr>
            <a:r>
              <a:rPr lang="en-GB" sz="2400" dirty="0"/>
              <a:t>they are provided a tailored support to assist families in safeguarding their children including through online exploitation. </a:t>
            </a:r>
          </a:p>
          <a:p>
            <a:endParaRPr lang="en-GB" sz="2400" dirty="0"/>
          </a:p>
          <a:p>
            <a:r>
              <a:rPr lang="en-GB" sz="2400" dirty="0"/>
              <a:t>Tools to assist parents to identify signs of exploitation are available through </a:t>
            </a:r>
            <a:r>
              <a:rPr lang="en-GB" sz="2400" b="1" dirty="0"/>
              <a:t>NSPCC and Children’s Society websites </a:t>
            </a:r>
            <a:r>
              <a:rPr lang="en-GB" sz="2400" dirty="0"/>
              <a:t>and specific interventions and supporting materials are also available through </a:t>
            </a:r>
            <a:r>
              <a:rPr lang="en-GB" sz="2400" b="1" dirty="0"/>
              <a:t>Parents Against Child Exploitation</a:t>
            </a:r>
            <a:r>
              <a:rPr lang="en-GB" sz="2400" dirty="0"/>
              <a:t> https://paceuk.info/for-parents/</a:t>
            </a:r>
          </a:p>
        </p:txBody>
      </p:sp>
    </p:spTree>
    <p:extLst>
      <p:ext uri="{BB962C8B-B14F-4D97-AF65-F5344CB8AC3E}">
        <p14:creationId xmlns:p14="http://schemas.microsoft.com/office/powerpoint/2010/main" val="3884901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FD77F-CAD0-AC8A-4207-B721D565E0AC}"/>
              </a:ext>
            </a:extLst>
          </p:cNvPr>
          <p:cNvSpPr>
            <a:spLocks noGrp="1"/>
          </p:cNvSpPr>
          <p:nvPr>
            <p:ph type="title"/>
          </p:nvPr>
        </p:nvSpPr>
        <p:spPr>
          <a:xfrm>
            <a:off x="323528" y="-243408"/>
            <a:ext cx="8229600" cy="1143000"/>
          </a:xfrm>
        </p:spPr>
        <p:txBody>
          <a:bodyPr/>
          <a:lstStyle/>
          <a:p>
            <a:r>
              <a:rPr lang="en-GB" dirty="0"/>
              <a:t>The Child Exploitation Operating Protocol 2021- Police </a:t>
            </a:r>
          </a:p>
        </p:txBody>
      </p:sp>
      <p:sp>
        <p:nvSpPr>
          <p:cNvPr id="3" name="Content Placeholder 2">
            <a:extLst>
              <a:ext uri="{FF2B5EF4-FFF2-40B4-BE49-F238E27FC236}">
                <a16:creationId xmlns:a16="http://schemas.microsoft.com/office/drawing/2014/main" id="{D27A9295-FD12-BFBD-0106-6D4D94D817BF}"/>
              </a:ext>
            </a:extLst>
          </p:cNvPr>
          <p:cNvSpPr>
            <a:spLocks noGrp="1"/>
          </p:cNvSpPr>
          <p:nvPr>
            <p:ph idx="1"/>
          </p:nvPr>
        </p:nvSpPr>
        <p:spPr/>
        <p:txBody>
          <a:bodyPr>
            <a:normAutofit/>
          </a:bodyPr>
          <a:lstStyle/>
          <a:p>
            <a:r>
              <a:rPr lang="en-GB" sz="2400" b="1" dirty="0"/>
              <a:t>Criminalisation of children</a:t>
            </a:r>
          </a:p>
          <a:p>
            <a:r>
              <a:rPr lang="en-GB" sz="2400" dirty="0"/>
              <a:t>Children linked to Gangs are often not aware of the likely criminal consequences and associated violence. Children who come to police attention for gang-related violence (as victims or perpetrators) should be treated as ‘children first’ and potential subjects of exploitation who require assessment of their safeguarding needs. Professionals are reminded to keep the gang-related violence and exploitation links at the forefront of all decision making and safeguarding plans. </a:t>
            </a:r>
          </a:p>
        </p:txBody>
      </p:sp>
    </p:spTree>
    <p:extLst>
      <p:ext uri="{BB962C8B-B14F-4D97-AF65-F5344CB8AC3E}">
        <p14:creationId xmlns:p14="http://schemas.microsoft.com/office/powerpoint/2010/main" val="3705254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82D8D-FF1D-CA2D-2E29-98A6BE534FEF}"/>
              </a:ext>
            </a:extLst>
          </p:cNvPr>
          <p:cNvSpPr>
            <a:spLocks noGrp="1"/>
          </p:cNvSpPr>
          <p:nvPr>
            <p:ph type="title"/>
          </p:nvPr>
        </p:nvSpPr>
        <p:spPr>
          <a:xfrm>
            <a:off x="395536" y="-383706"/>
            <a:ext cx="8229600" cy="1143000"/>
          </a:xfrm>
        </p:spPr>
        <p:txBody>
          <a:bodyPr/>
          <a:lstStyle/>
          <a:p>
            <a:r>
              <a:rPr lang="en-GB" dirty="0"/>
              <a:t>The Child Exploitation Operating Protocol 2021- Police </a:t>
            </a:r>
          </a:p>
        </p:txBody>
      </p:sp>
      <p:sp>
        <p:nvSpPr>
          <p:cNvPr id="3" name="Content Placeholder 2">
            <a:extLst>
              <a:ext uri="{FF2B5EF4-FFF2-40B4-BE49-F238E27FC236}">
                <a16:creationId xmlns:a16="http://schemas.microsoft.com/office/drawing/2014/main" id="{E2DF26D0-E730-A094-6C7B-CA50A2FCB0FA}"/>
              </a:ext>
            </a:extLst>
          </p:cNvPr>
          <p:cNvSpPr>
            <a:spLocks noGrp="1"/>
          </p:cNvSpPr>
          <p:nvPr>
            <p:ph idx="1"/>
          </p:nvPr>
        </p:nvSpPr>
        <p:spPr/>
        <p:txBody>
          <a:bodyPr>
            <a:normAutofit fontScale="92500" lnSpcReduction="10000"/>
          </a:bodyPr>
          <a:lstStyle/>
          <a:p>
            <a:r>
              <a:rPr lang="en-GB" sz="2400" dirty="0"/>
              <a:t>It's not illegal for a young person to be in a gang – there are different types of ‘gang’ and not every ‘gang’ is criminal or dangerous. However, gang membership can be linked to illegal activity, particularly organised crime involving child trafficking, county lines and serious youth violence.</a:t>
            </a:r>
          </a:p>
          <a:p>
            <a:endParaRPr lang="en-GB" sz="2400" dirty="0"/>
          </a:p>
          <a:p>
            <a:pPr marL="342900" indent="-342900">
              <a:buFont typeface="Arial" panose="020B0604020202020204" pitchFamily="34" charset="0"/>
              <a:buChar char="•"/>
            </a:pPr>
            <a:r>
              <a:rPr lang="en-GB" sz="2400" dirty="0"/>
              <a:t> </a:t>
            </a:r>
            <a:r>
              <a:rPr lang="en-GB" sz="2400" b="1" dirty="0"/>
              <a:t>Peer group </a:t>
            </a:r>
            <a:r>
              <a:rPr lang="en-GB" sz="2400" dirty="0"/>
              <a:t>– A relatively small and transient social grouping which may or may not describe themselves as a gang depending on the context.</a:t>
            </a:r>
          </a:p>
          <a:p>
            <a:pPr marL="342900" indent="-342900">
              <a:buFont typeface="Arial" panose="020B0604020202020204" pitchFamily="34" charset="0"/>
              <a:buChar char="•"/>
            </a:pPr>
            <a:r>
              <a:rPr lang="en-GB" sz="2400" b="1" dirty="0"/>
              <a:t>Street gang </a:t>
            </a:r>
            <a:r>
              <a:rPr lang="en-GB" sz="2400" dirty="0"/>
              <a:t>– Groups of young people who see themselves (and are seen by others) as a discernible group for whom crime and violence is integral to the group's identity.</a:t>
            </a:r>
          </a:p>
          <a:p>
            <a:pPr marL="342900" indent="-342900">
              <a:buFont typeface="Arial" panose="020B0604020202020204" pitchFamily="34" charset="0"/>
              <a:buChar char="•"/>
            </a:pPr>
            <a:r>
              <a:rPr lang="en-GB" sz="2400" b="1" dirty="0"/>
              <a:t>Organised Criminal Gangs </a:t>
            </a:r>
            <a:r>
              <a:rPr lang="en-GB" sz="2400" dirty="0"/>
              <a:t>– A group of individuals for whom involvement in crime is for personal gain (financial or otherwise). For most, crime is their ‘occupation’</a:t>
            </a:r>
          </a:p>
        </p:txBody>
      </p:sp>
    </p:spTree>
    <p:extLst>
      <p:ext uri="{BB962C8B-B14F-4D97-AF65-F5344CB8AC3E}">
        <p14:creationId xmlns:p14="http://schemas.microsoft.com/office/powerpoint/2010/main" val="751597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69F00-D127-8DDE-E409-40903EDB7033}"/>
              </a:ext>
            </a:extLst>
          </p:cNvPr>
          <p:cNvSpPr>
            <a:spLocks noGrp="1"/>
          </p:cNvSpPr>
          <p:nvPr>
            <p:ph type="title"/>
          </p:nvPr>
        </p:nvSpPr>
        <p:spPr>
          <a:xfrm>
            <a:off x="251520" y="-408089"/>
            <a:ext cx="8229600" cy="1143000"/>
          </a:xfrm>
        </p:spPr>
        <p:txBody>
          <a:bodyPr/>
          <a:lstStyle/>
          <a:p>
            <a:r>
              <a:rPr lang="en-GB" dirty="0"/>
              <a:t>The Child Exploitation Operating Protocol 2021- Police </a:t>
            </a:r>
          </a:p>
        </p:txBody>
      </p:sp>
      <p:sp>
        <p:nvSpPr>
          <p:cNvPr id="3" name="Content Placeholder 2">
            <a:extLst>
              <a:ext uri="{FF2B5EF4-FFF2-40B4-BE49-F238E27FC236}">
                <a16:creationId xmlns:a16="http://schemas.microsoft.com/office/drawing/2014/main" id="{4AAF4535-EF32-5E12-C7A8-4AF66CF0F9CB}"/>
              </a:ext>
            </a:extLst>
          </p:cNvPr>
          <p:cNvSpPr>
            <a:spLocks noGrp="1"/>
          </p:cNvSpPr>
          <p:nvPr>
            <p:ph idx="1"/>
          </p:nvPr>
        </p:nvSpPr>
        <p:spPr/>
        <p:txBody>
          <a:bodyPr>
            <a:normAutofit/>
          </a:bodyPr>
          <a:lstStyle/>
          <a:p>
            <a:r>
              <a:rPr lang="en-GB" sz="2000" dirty="0"/>
              <a:t>A child might be lured into an OCG or gang with the promise of status, wealth, belonging or protection. Other pull factors that might create barriers to engagement may include:</a:t>
            </a:r>
          </a:p>
          <a:p>
            <a:endParaRPr lang="en-GB" sz="2000" dirty="0"/>
          </a:p>
          <a:p>
            <a:pPr marL="342900" indent="-342900">
              <a:buFont typeface="Arial" panose="020B0604020202020204" pitchFamily="34" charset="0"/>
              <a:buChar char="•"/>
            </a:pPr>
            <a:r>
              <a:rPr lang="en-GB" sz="2000" dirty="0"/>
              <a:t>peer pressure and wanting to fit in,</a:t>
            </a:r>
          </a:p>
          <a:p>
            <a:pPr marL="342900" indent="-342900">
              <a:buFont typeface="Arial" panose="020B0604020202020204" pitchFamily="34" charset="0"/>
              <a:buChar char="•"/>
            </a:pPr>
            <a:r>
              <a:rPr lang="en-GB" sz="2000" dirty="0"/>
              <a:t>gangs using grooming, coercion and control to manipulate and force them to </a:t>
            </a:r>
          </a:p>
          <a:p>
            <a:r>
              <a:rPr lang="en-GB" sz="2000" dirty="0"/>
              <a:t>     do so,</a:t>
            </a:r>
          </a:p>
          <a:p>
            <a:pPr marL="342900" indent="-342900">
              <a:buFont typeface="Arial" panose="020B0604020202020204" pitchFamily="34" charset="0"/>
              <a:buChar char="•"/>
            </a:pPr>
            <a:r>
              <a:rPr lang="en-GB" sz="2000" dirty="0"/>
              <a:t>where they live,</a:t>
            </a:r>
          </a:p>
          <a:p>
            <a:pPr marL="342900" indent="-342900">
              <a:buFont typeface="Arial" panose="020B0604020202020204" pitchFamily="34" charset="0"/>
              <a:buChar char="•"/>
            </a:pPr>
            <a:r>
              <a:rPr lang="en-GB" sz="2000" dirty="0"/>
              <a:t>the need to feel respected and important,</a:t>
            </a:r>
          </a:p>
          <a:p>
            <a:pPr marL="342900" indent="-342900">
              <a:buFont typeface="Arial" panose="020B0604020202020204" pitchFamily="34" charset="0"/>
              <a:buChar char="•"/>
            </a:pPr>
            <a:r>
              <a:rPr lang="en-GB" sz="2000" dirty="0"/>
              <a:t>the need to make money or are promised rewards,</a:t>
            </a:r>
          </a:p>
          <a:p>
            <a:pPr marL="342900" indent="-342900">
              <a:buFont typeface="Arial" panose="020B0604020202020204" pitchFamily="34" charset="0"/>
              <a:buChar char="•"/>
            </a:pPr>
            <a:r>
              <a:rPr lang="en-GB" sz="2000" dirty="0"/>
              <a:t>wanting to gain status and feel powerful, or</a:t>
            </a:r>
          </a:p>
          <a:p>
            <a:pPr marL="342900" indent="-342900">
              <a:buFont typeface="Arial" panose="020B0604020202020204" pitchFamily="34" charset="0"/>
              <a:buChar char="•"/>
            </a:pPr>
            <a:r>
              <a:rPr lang="en-GB" sz="2000" dirty="0"/>
              <a:t>exclusion from school or family breakdown.</a:t>
            </a:r>
          </a:p>
        </p:txBody>
      </p:sp>
    </p:spTree>
    <p:extLst>
      <p:ext uri="{BB962C8B-B14F-4D97-AF65-F5344CB8AC3E}">
        <p14:creationId xmlns:p14="http://schemas.microsoft.com/office/powerpoint/2010/main" val="3643416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F4B4E-4D27-033E-B1BD-BE3E650BDE39}"/>
              </a:ext>
            </a:extLst>
          </p:cNvPr>
          <p:cNvSpPr>
            <a:spLocks noGrp="1"/>
          </p:cNvSpPr>
          <p:nvPr>
            <p:ph type="title"/>
          </p:nvPr>
        </p:nvSpPr>
        <p:spPr>
          <a:xfrm>
            <a:off x="251520" y="116632"/>
            <a:ext cx="8229600" cy="1143000"/>
          </a:xfrm>
        </p:spPr>
        <p:txBody>
          <a:bodyPr/>
          <a:lstStyle/>
          <a:p>
            <a:r>
              <a:rPr lang="en-GB" sz="2800" dirty="0"/>
              <a:t>Criminalisation of children</a:t>
            </a:r>
            <a:br>
              <a:rPr lang="en-GB" dirty="0"/>
            </a:br>
            <a:endParaRPr lang="en-GB" dirty="0"/>
          </a:p>
        </p:txBody>
      </p:sp>
      <p:sp>
        <p:nvSpPr>
          <p:cNvPr id="3" name="Content Placeholder 2">
            <a:extLst>
              <a:ext uri="{FF2B5EF4-FFF2-40B4-BE49-F238E27FC236}">
                <a16:creationId xmlns:a16="http://schemas.microsoft.com/office/drawing/2014/main" id="{E2CD2DA5-CC3F-D961-D115-C288E138BCA2}"/>
              </a:ext>
            </a:extLst>
          </p:cNvPr>
          <p:cNvSpPr>
            <a:spLocks noGrp="1"/>
          </p:cNvSpPr>
          <p:nvPr>
            <p:ph idx="1"/>
          </p:nvPr>
        </p:nvSpPr>
        <p:spPr/>
        <p:txBody>
          <a:bodyPr>
            <a:normAutofit/>
          </a:bodyPr>
          <a:lstStyle/>
          <a:p>
            <a:r>
              <a:rPr lang="en-GB" sz="2400" dirty="0"/>
              <a:t>Children linked to Gangs are often not aware of the likely criminal consequences and associated violence. Children who come to police attention for gang-related violence (as victims or perpetrators) should be treated as </a:t>
            </a:r>
            <a:r>
              <a:rPr lang="en-GB" sz="2400" b="1" dirty="0"/>
              <a:t>‘children first’ </a:t>
            </a:r>
            <a:r>
              <a:rPr lang="en-GB" sz="2400" dirty="0"/>
              <a:t>and potential subjects of exploitation who require assessment of their safeguarding needs. </a:t>
            </a:r>
          </a:p>
          <a:p>
            <a:endParaRPr lang="en-GB" sz="2400" dirty="0"/>
          </a:p>
          <a:p>
            <a:r>
              <a:rPr lang="en-GB" sz="2400" dirty="0"/>
              <a:t>Professionals are reminded to keep the gang-related violence and exploitation links at the forefront of all decision making and safeguarding plans. </a:t>
            </a:r>
          </a:p>
        </p:txBody>
      </p:sp>
    </p:spTree>
    <p:extLst>
      <p:ext uri="{BB962C8B-B14F-4D97-AF65-F5344CB8AC3E}">
        <p14:creationId xmlns:p14="http://schemas.microsoft.com/office/powerpoint/2010/main" val="1082780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CA4E-56B6-9A1A-F9DA-5AA2B21F6F2B}"/>
              </a:ext>
            </a:extLst>
          </p:cNvPr>
          <p:cNvSpPr>
            <a:spLocks noGrp="1"/>
          </p:cNvSpPr>
          <p:nvPr>
            <p:ph type="title"/>
          </p:nvPr>
        </p:nvSpPr>
        <p:spPr>
          <a:xfrm>
            <a:off x="458341" y="-315416"/>
            <a:ext cx="8229600" cy="1143000"/>
          </a:xfrm>
        </p:spPr>
        <p:txBody>
          <a:bodyPr>
            <a:normAutofit/>
          </a:bodyPr>
          <a:lstStyle/>
          <a:p>
            <a:r>
              <a:rPr lang="en-GB" sz="3200" dirty="0"/>
              <a:t>What support is out there?</a:t>
            </a:r>
          </a:p>
        </p:txBody>
      </p:sp>
      <p:pic>
        <p:nvPicPr>
          <p:cNvPr id="4" name="Content Placeholder 3">
            <a:extLst>
              <a:ext uri="{FF2B5EF4-FFF2-40B4-BE49-F238E27FC236}">
                <a16:creationId xmlns:a16="http://schemas.microsoft.com/office/drawing/2014/main" id="{5ABCFBC8-0DA3-D9D0-4126-0482EAA107B0}"/>
              </a:ext>
            </a:extLst>
          </p:cNvPr>
          <p:cNvPicPr>
            <a:picLocks noGrp="1" noChangeAspect="1"/>
          </p:cNvPicPr>
          <p:nvPr>
            <p:ph idx="1"/>
          </p:nvPr>
        </p:nvPicPr>
        <p:blipFill>
          <a:blip r:embed="rId2"/>
          <a:stretch>
            <a:fillRect/>
          </a:stretch>
        </p:blipFill>
        <p:spPr>
          <a:xfrm>
            <a:off x="95295" y="1548607"/>
            <a:ext cx="8591505" cy="4832721"/>
          </a:xfrm>
          <a:prstGeom prst="rect">
            <a:avLst/>
          </a:prstGeom>
        </p:spPr>
      </p:pic>
    </p:spTree>
    <p:extLst>
      <p:ext uri="{BB962C8B-B14F-4D97-AF65-F5344CB8AC3E}">
        <p14:creationId xmlns:p14="http://schemas.microsoft.com/office/powerpoint/2010/main" val="2516289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7B125-572A-CDE0-E1DF-80FC8D03985C}"/>
              </a:ext>
            </a:extLst>
          </p:cNvPr>
          <p:cNvSpPr>
            <a:spLocks noGrp="1"/>
          </p:cNvSpPr>
          <p:nvPr>
            <p:ph type="title"/>
          </p:nvPr>
        </p:nvSpPr>
        <p:spPr>
          <a:xfrm>
            <a:off x="323529" y="-315416"/>
            <a:ext cx="8229600" cy="1143000"/>
          </a:xfrm>
        </p:spPr>
        <p:txBody>
          <a:bodyPr>
            <a:normAutofit/>
          </a:bodyPr>
          <a:lstStyle/>
          <a:p>
            <a:r>
              <a:rPr lang="en-GB" sz="3600" dirty="0"/>
              <a:t>Referral process for Professionals</a:t>
            </a:r>
          </a:p>
        </p:txBody>
      </p:sp>
      <p:pic>
        <p:nvPicPr>
          <p:cNvPr id="4" name="Content Placeholder 3">
            <a:extLst>
              <a:ext uri="{FF2B5EF4-FFF2-40B4-BE49-F238E27FC236}">
                <a16:creationId xmlns:a16="http://schemas.microsoft.com/office/drawing/2014/main" id="{2D2BF654-4D0E-BC36-C439-C4EB425F47A7}"/>
              </a:ext>
            </a:extLst>
          </p:cNvPr>
          <p:cNvPicPr>
            <a:picLocks noGrp="1" noChangeAspect="1"/>
          </p:cNvPicPr>
          <p:nvPr>
            <p:ph idx="1"/>
          </p:nvPr>
        </p:nvPicPr>
        <p:blipFill>
          <a:blip r:embed="rId2"/>
          <a:stretch>
            <a:fillRect/>
          </a:stretch>
        </p:blipFill>
        <p:spPr>
          <a:xfrm>
            <a:off x="323529" y="1473417"/>
            <a:ext cx="8597162" cy="4835903"/>
          </a:xfrm>
          <a:prstGeom prst="rect">
            <a:avLst/>
          </a:prstGeom>
        </p:spPr>
      </p:pic>
    </p:spTree>
    <p:extLst>
      <p:ext uri="{BB962C8B-B14F-4D97-AF65-F5344CB8AC3E}">
        <p14:creationId xmlns:p14="http://schemas.microsoft.com/office/powerpoint/2010/main" val="3224276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bwMode="auto">
          <a:xfrm>
            <a:off x="539552" y="404664"/>
            <a:ext cx="5829300" cy="303610"/>
          </a:xfrm>
          <a:prstGeom prst="rect">
            <a:avLst/>
          </a:prstGeom>
          <a:noFill/>
        </p:spPr>
        <p:txBody>
          <a:bodyPr anchor="ctr">
            <a:normAutofit fontScale="90000"/>
          </a:bodyPr>
          <a:lstStyle/>
          <a:p>
            <a:pPr eaLnBrk="1" hangingPunct="1"/>
            <a:r>
              <a:rPr lang="en-GB" altLang="en-US" sz="3000" dirty="0">
                <a:solidFill>
                  <a:schemeClr val="bg1"/>
                </a:solidFill>
              </a:rPr>
              <a:t>Safeguarding contacts Sutton</a:t>
            </a:r>
          </a:p>
        </p:txBody>
      </p:sp>
      <p:sp>
        <p:nvSpPr>
          <p:cNvPr id="41987" name="Rectangle 3"/>
          <p:cNvSpPr>
            <a:spLocks noGrp="1" noChangeArrowheads="1"/>
          </p:cNvSpPr>
          <p:nvPr>
            <p:ph type="body" idx="4294967295"/>
          </p:nvPr>
        </p:nvSpPr>
        <p:spPr bwMode="auto">
          <a:xfrm>
            <a:off x="539552" y="1772816"/>
            <a:ext cx="7196747" cy="4227935"/>
          </a:xfrm>
          <a:prstGeom prst="rect">
            <a:avLst/>
          </a:prstGeom>
          <a:solidFill>
            <a:srgbClr val="FFFFFF"/>
          </a:solidFill>
        </p:spPr>
        <p:txBody>
          <a:bodyPr>
            <a:normAutofit fontScale="92500" lnSpcReduction="10000"/>
          </a:bodyPr>
          <a:lstStyle/>
          <a:p>
            <a:pPr eaLnBrk="1" hangingPunct="1">
              <a:lnSpc>
                <a:spcPct val="75000"/>
              </a:lnSpc>
              <a:buClr>
                <a:srgbClr val="FF0066"/>
              </a:buClr>
              <a:defRPr/>
            </a:pPr>
            <a:endParaRPr lang="en-GB" sz="1950" dirty="0"/>
          </a:p>
          <a:p>
            <a:pPr eaLnBrk="1" hangingPunct="1">
              <a:lnSpc>
                <a:spcPct val="75000"/>
              </a:lnSpc>
              <a:buClr>
                <a:srgbClr val="FF0066"/>
              </a:buClr>
              <a:defRPr/>
            </a:pPr>
            <a:r>
              <a:rPr lang="en-GB" sz="2400" dirty="0">
                <a:hlinkClick r:id="rId2"/>
              </a:rPr>
              <a:t>childrensfirstcontactservice@sutton.gov.uk</a:t>
            </a:r>
            <a:r>
              <a:rPr lang="en-GB" sz="2400" dirty="0"/>
              <a:t> </a:t>
            </a:r>
          </a:p>
          <a:p>
            <a:pPr eaLnBrk="1" hangingPunct="1">
              <a:lnSpc>
                <a:spcPct val="75000"/>
              </a:lnSpc>
              <a:buClr>
                <a:srgbClr val="FF0066"/>
              </a:buClr>
              <a:defRPr/>
            </a:pPr>
            <a:endParaRPr lang="en-GB" sz="2400" dirty="0"/>
          </a:p>
          <a:p>
            <a:pPr>
              <a:lnSpc>
                <a:spcPct val="75000"/>
              </a:lnSpc>
              <a:buClr>
                <a:srgbClr val="FF0066"/>
              </a:buClr>
              <a:defRPr/>
            </a:pPr>
            <a:r>
              <a:rPr lang="en-GB" sz="2400" dirty="0"/>
              <a:t>Tel: 020 8770 6001</a:t>
            </a:r>
          </a:p>
          <a:p>
            <a:pPr marL="301366" indent="-301366">
              <a:lnSpc>
                <a:spcPct val="75000"/>
              </a:lnSpc>
              <a:buClr>
                <a:srgbClr val="FF0066"/>
              </a:buClr>
              <a:buFont typeface="Arial" panose="020B0604020202020204" pitchFamily="34" charset="0"/>
              <a:buChar char="•"/>
              <a:defRPr/>
            </a:pPr>
            <a:endParaRPr lang="en-GB" sz="2400" b="1" dirty="0"/>
          </a:p>
          <a:p>
            <a:pPr eaLnBrk="1" hangingPunct="1">
              <a:lnSpc>
                <a:spcPct val="75000"/>
              </a:lnSpc>
              <a:buClr>
                <a:srgbClr val="FF0066"/>
              </a:buClr>
              <a:defRPr/>
            </a:pPr>
            <a:r>
              <a:rPr lang="en-GB" sz="2400" b="1" dirty="0"/>
              <a:t>Emergency Duty Team </a:t>
            </a:r>
            <a:r>
              <a:rPr lang="en-GB" sz="2400" dirty="0"/>
              <a:t>(Out of Hours)</a:t>
            </a:r>
          </a:p>
          <a:p>
            <a:pPr eaLnBrk="1" hangingPunct="1">
              <a:lnSpc>
                <a:spcPct val="75000"/>
              </a:lnSpc>
              <a:buClr>
                <a:srgbClr val="FF0066"/>
              </a:buClr>
              <a:defRPr/>
            </a:pPr>
            <a:r>
              <a:rPr lang="en-GB" sz="2400" dirty="0"/>
              <a:t> </a:t>
            </a:r>
          </a:p>
          <a:p>
            <a:pPr eaLnBrk="1" hangingPunct="1">
              <a:lnSpc>
                <a:spcPct val="75000"/>
              </a:lnSpc>
              <a:buClr>
                <a:srgbClr val="FF0066"/>
              </a:buClr>
              <a:defRPr/>
            </a:pPr>
            <a:r>
              <a:rPr lang="en-GB" sz="2400" dirty="0"/>
              <a:t>Tel: 020 8770 5000x9</a:t>
            </a:r>
          </a:p>
          <a:p>
            <a:pPr eaLnBrk="1" hangingPunct="1">
              <a:lnSpc>
                <a:spcPct val="75000"/>
              </a:lnSpc>
              <a:buClr>
                <a:srgbClr val="FF0066"/>
              </a:buClr>
              <a:defRPr/>
            </a:pPr>
            <a:endParaRPr lang="fr-FR" sz="2400" dirty="0"/>
          </a:p>
          <a:p>
            <a:pPr eaLnBrk="1" hangingPunct="1">
              <a:lnSpc>
                <a:spcPct val="75000"/>
              </a:lnSpc>
              <a:buClr>
                <a:srgbClr val="FF0066"/>
              </a:buClr>
              <a:defRPr/>
            </a:pPr>
            <a:r>
              <a:rPr lang="fr-FR" sz="2400" dirty="0">
                <a:solidFill>
                  <a:schemeClr val="accent1">
                    <a:lumMod val="60000"/>
                    <a:lumOff val="40000"/>
                  </a:schemeClr>
                </a:solidFill>
              </a:rPr>
              <a:t>Email: childrens.edt@sutton.gov.uk</a:t>
            </a:r>
            <a:endParaRPr lang="en-GB" sz="2400" dirty="0">
              <a:solidFill>
                <a:schemeClr val="accent1">
                  <a:lumMod val="60000"/>
                  <a:lumOff val="40000"/>
                </a:schemeClr>
              </a:solidFill>
            </a:endParaRPr>
          </a:p>
          <a:p>
            <a:pPr eaLnBrk="1" hangingPunct="1">
              <a:lnSpc>
                <a:spcPct val="75000"/>
              </a:lnSpc>
              <a:buClr>
                <a:srgbClr val="FF0066"/>
              </a:buClr>
              <a:defRPr/>
            </a:pPr>
            <a:endParaRPr lang="en-GB" sz="2400" dirty="0"/>
          </a:p>
          <a:p>
            <a:pPr eaLnBrk="1" hangingPunct="1">
              <a:lnSpc>
                <a:spcPct val="75000"/>
              </a:lnSpc>
              <a:buClr>
                <a:srgbClr val="FF0066"/>
              </a:buClr>
              <a:defRPr/>
            </a:pPr>
            <a:r>
              <a:rPr lang="en-GB" sz="2400" dirty="0">
                <a:solidFill>
                  <a:schemeClr val="tx2"/>
                </a:solidFill>
                <a:hlinkClick r:id="rId3"/>
              </a:rPr>
              <a:t>suttonlscp@sutton.gov.uk</a:t>
            </a:r>
            <a:endParaRPr lang="en-GB" sz="2400" dirty="0">
              <a:solidFill>
                <a:schemeClr val="tx2"/>
              </a:solidFill>
            </a:endParaRPr>
          </a:p>
          <a:p>
            <a:pPr eaLnBrk="1" hangingPunct="1">
              <a:lnSpc>
                <a:spcPct val="75000"/>
              </a:lnSpc>
              <a:buFontTx/>
              <a:buNone/>
              <a:defRPr/>
            </a:pPr>
            <a:endParaRPr lang="en-GB" sz="2400" dirty="0">
              <a:solidFill>
                <a:schemeClr val="tx2"/>
              </a:solidFill>
            </a:endParaRPr>
          </a:p>
          <a:p>
            <a:pPr eaLnBrk="1" hangingPunct="1">
              <a:lnSpc>
                <a:spcPct val="75000"/>
              </a:lnSpc>
              <a:buFontTx/>
              <a:buNone/>
              <a:defRPr/>
            </a:pPr>
            <a:endParaRPr lang="en-GB" sz="2400" dirty="0">
              <a:solidFill>
                <a:schemeClr val="tx2"/>
              </a:solidFill>
            </a:endParaRPr>
          </a:p>
          <a:p>
            <a:pPr eaLnBrk="1" hangingPunct="1">
              <a:lnSpc>
                <a:spcPct val="75000"/>
              </a:lnSpc>
              <a:buFontTx/>
              <a:buNone/>
              <a:defRPr/>
            </a:pPr>
            <a:r>
              <a:rPr lang="en-GB" sz="2400" dirty="0">
                <a:solidFill>
                  <a:schemeClr val="tx2"/>
                </a:solidFill>
                <a:hlinkClick r:id="rId4"/>
              </a:rPr>
              <a:t>lado@Sutton.gov.uk</a:t>
            </a:r>
            <a:endParaRPr lang="en-GB" sz="2400" dirty="0">
              <a:solidFill>
                <a:schemeClr val="tx2"/>
              </a:solidFill>
            </a:endParaRPr>
          </a:p>
          <a:p>
            <a:pPr eaLnBrk="1" hangingPunct="1">
              <a:lnSpc>
                <a:spcPct val="75000"/>
              </a:lnSpc>
              <a:buFontTx/>
              <a:buNone/>
              <a:defRPr/>
            </a:pPr>
            <a:endParaRPr lang="en-GB" sz="2400" dirty="0">
              <a:solidFill>
                <a:schemeClr val="tx2"/>
              </a:solidFill>
            </a:endParaRPr>
          </a:p>
          <a:p>
            <a:pPr>
              <a:lnSpc>
                <a:spcPct val="75000"/>
              </a:lnSpc>
              <a:defRPr/>
            </a:pPr>
            <a:r>
              <a:rPr lang="en-GB" sz="2400" dirty="0">
                <a:solidFill>
                  <a:schemeClr val="tx2"/>
                </a:solidFill>
              </a:rPr>
              <a:t>0208 770 4532 </a:t>
            </a:r>
          </a:p>
        </p:txBody>
      </p:sp>
      <p:pic>
        <p:nvPicPr>
          <p:cNvPr id="4" name="Picture 3">
            <a:extLst>
              <a:ext uri="{FF2B5EF4-FFF2-40B4-BE49-F238E27FC236}">
                <a16:creationId xmlns:a16="http://schemas.microsoft.com/office/drawing/2014/main" id="{F9720D91-38E3-4A65-8F7E-8B760417E0B8}"/>
              </a:ext>
            </a:extLst>
          </p:cNvPr>
          <p:cNvPicPr>
            <a:picLocks noChangeAspect="1"/>
          </p:cNvPicPr>
          <p:nvPr/>
        </p:nvPicPr>
        <p:blipFill>
          <a:blip r:embed="rId5"/>
          <a:stretch>
            <a:fillRect/>
          </a:stretch>
        </p:blipFill>
        <p:spPr>
          <a:xfrm>
            <a:off x="4351784" y="4293096"/>
            <a:ext cx="4768949" cy="2260713"/>
          </a:xfrm>
          <a:prstGeom prst="rect">
            <a:avLst/>
          </a:prstGeom>
        </p:spPr>
      </p:pic>
    </p:spTree>
    <p:extLst>
      <p:ext uri="{BB962C8B-B14F-4D97-AF65-F5344CB8AC3E}">
        <p14:creationId xmlns:p14="http://schemas.microsoft.com/office/powerpoint/2010/main" val="387202442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91FA-58CD-4219-EA86-3C970AC614EE}"/>
              </a:ext>
            </a:extLst>
          </p:cNvPr>
          <p:cNvSpPr>
            <a:spLocks noGrp="1"/>
          </p:cNvSpPr>
          <p:nvPr>
            <p:ph type="title"/>
          </p:nvPr>
        </p:nvSpPr>
        <p:spPr>
          <a:xfrm>
            <a:off x="457200" y="274638"/>
            <a:ext cx="8229600" cy="706090"/>
          </a:xfrm>
        </p:spPr>
        <p:txBody>
          <a:bodyPr>
            <a:normAutofit fontScale="90000"/>
          </a:bodyPr>
          <a:lstStyle/>
          <a:p>
            <a:r>
              <a:rPr lang="en-GB" sz="4000" dirty="0"/>
              <a:t>County Lines Definition</a:t>
            </a:r>
          </a:p>
        </p:txBody>
      </p:sp>
      <p:sp>
        <p:nvSpPr>
          <p:cNvPr id="3" name="Content Placeholder 2">
            <a:extLst>
              <a:ext uri="{FF2B5EF4-FFF2-40B4-BE49-F238E27FC236}">
                <a16:creationId xmlns:a16="http://schemas.microsoft.com/office/drawing/2014/main" id="{E9BD5635-9488-08E3-4BC7-A00AF4345D4C}"/>
              </a:ext>
            </a:extLst>
          </p:cNvPr>
          <p:cNvSpPr>
            <a:spLocks noGrp="1"/>
          </p:cNvSpPr>
          <p:nvPr>
            <p:ph idx="1"/>
          </p:nvPr>
        </p:nvSpPr>
        <p:spPr>
          <a:xfrm>
            <a:off x="179512" y="1602541"/>
            <a:ext cx="5616624" cy="4525963"/>
          </a:xfrm>
        </p:spPr>
        <p:txBody>
          <a:bodyPr>
            <a:noAutofit/>
          </a:bodyPr>
          <a:lstStyle/>
          <a:p>
            <a:r>
              <a:rPr lang="en-GB" sz="2400" dirty="0"/>
              <a:t>County lines is the name given to drug dealing where organised criminal groups (OCGs) use phone lines to move and supply drugs, usually from cities into smaller towns and rural areas.</a:t>
            </a:r>
          </a:p>
          <a:p>
            <a:endParaRPr lang="en-GB" sz="2400" dirty="0"/>
          </a:p>
          <a:p>
            <a:r>
              <a:rPr lang="en-GB" sz="2400" dirty="0"/>
              <a:t>They exploit vulnerable people, including children and those with mental health or addiction issues, by recruiting them to distribute the drugs. This is often referred to as ‘drug running’. Criminals may also use a vulnerable person’s home as their base of operations. This is known as ‘cuckooing’.</a:t>
            </a:r>
          </a:p>
        </p:txBody>
      </p:sp>
      <p:pic>
        <p:nvPicPr>
          <p:cNvPr id="4" name="Picture 3">
            <a:extLst>
              <a:ext uri="{FF2B5EF4-FFF2-40B4-BE49-F238E27FC236}">
                <a16:creationId xmlns:a16="http://schemas.microsoft.com/office/drawing/2014/main" id="{3FD9AA46-F048-F518-EBF8-4FC139872C56}"/>
              </a:ext>
            </a:extLst>
          </p:cNvPr>
          <p:cNvPicPr>
            <a:picLocks noChangeAspect="1"/>
          </p:cNvPicPr>
          <p:nvPr/>
        </p:nvPicPr>
        <p:blipFill>
          <a:blip r:embed="rId2"/>
          <a:stretch>
            <a:fillRect/>
          </a:stretch>
        </p:blipFill>
        <p:spPr>
          <a:xfrm>
            <a:off x="5623123" y="1340768"/>
            <a:ext cx="3491880" cy="4523624"/>
          </a:xfrm>
          <a:prstGeom prst="rect">
            <a:avLst/>
          </a:prstGeom>
        </p:spPr>
      </p:pic>
      <p:pic>
        <p:nvPicPr>
          <p:cNvPr id="5" name="Picture 4">
            <a:extLst>
              <a:ext uri="{FF2B5EF4-FFF2-40B4-BE49-F238E27FC236}">
                <a16:creationId xmlns:a16="http://schemas.microsoft.com/office/drawing/2014/main" id="{E5FB6C98-B495-09D8-111F-4D81F5FCF769}"/>
              </a:ext>
            </a:extLst>
          </p:cNvPr>
          <p:cNvPicPr>
            <a:picLocks noChangeAspect="1"/>
          </p:cNvPicPr>
          <p:nvPr/>
        </p:nvPicPr>
        <p:blipFill>
          <a:blip r:embed="rId3"/>
          <a:stretch>
            <a:fillRect/>
          </a:stretch>
        </p:blipFill>
        <p:spPr>
          <a:xfrm>
            <a:off x="6342981" y="5949280"/>
            <a:ext cx="2621507" cy="762066"/>
          </a:xfrm>
          <a:prstGeom prst="rect">
            <a:avLst/>
          </a:prstGeom>
        </p:spPr>
      </p:pic>
    </p:spTree>
    <p:extLst>
      <p:ext uri="{BB962C8B-B14F-4D97-AF65-F5344CB8AC3E}">
        <p14:creationId xmlns:p14="http://schemas.microsoft.com/office/powerpoint/2010/main" val="645816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5E1A8-74A5-4631-B582-1BF98861D4CE}"/>
              </a:ext>
            </a:extLst>
          </p:cNvPr>
          <p:cNvSpPr>
            <a:spLocks noGrp="1"/>
          </p:cNvSpPr>
          <p:nvPr>
            <p:ph type="title"/>
          </p:nvPr>
        </p:nvSpPr>
        <p:spPr/>
        <p:txBody>
          <a:bodyPr>
            <a:normAutofit fontScale="90000"/>
          </a:bodyPr>
          <a:lstStyle/>
          <a:p>
            <a:r>
              <a:rPr lang="en-GB" dirty="0"/>
              <a:t>Safeguarding contacts Croydon</a:t>
            </a:r>
          </a:p>
        </p:txBody>
      </p:sp>
      <p:sp>
        <p:nvSpPr>
          <p:cNvPr id="3" name="Text Placeholder 2">
            <a:extLst>
              <a:ext uri="{FF2B5EF4-FFF2-40B4-BE49-F238E27FC236}">
                <a16:creationId xmlns:a16="http://schemas.microsoft.com/office/drawing/2014/main" id="{0D67EF8E-F96B-4F09-9B69-F114B99AF0A1}"/>
              </a:ext>
            </a:extLst>
          </p:cNvPr>
          <p:cNvSpPr>
            <a:spLocks noGrp="1"/>
          </p:cNvSpPr>
          <p:nvPr>
            <p:ph type="body" idx="1"/>
          </p:nvPr>
        </p:nvSpPr>
        <p:spPr/>
        <p:txBody>
          <a:bodyPr>
            <a:normAutofit/>
          </a:bodyPr>
          <a:lstStyle/>
          <a:p>
            <a:r>
              <a:rPr lang="en-GB" sz="2250" b="1" dirty="0"/>
              <a:t>Single Point of Contact (SPOC)</a:t>
            </a:r>
          </a:p>
          <a:p>
            <a:r>
              <a:rPr lang="en-GB" sz="2250" dirty="0"/>
              <a:t>Phone: 0208 255 2888</a:t>
            </a:r>
          </a:p>
          <a:p>
            <a:r>
              <a:rPr lang="en-GB" sz="2250" dirty="0"/>
              <a:t>Monday to Friday, 9am to 5pm</a:t>
            </a:r>
          </a:p>
          <a:p>
            <a:endParaRPr lang="en-GB" sz="2250" dirty="0"/>
          </a:p>
          <a:p>
            <a:r>
              <a:rPr lang="en-GB" sz="2250" b="1" dirty="0"/>
              <a:t>Emergency Duty Team</a:t>
            </a:r>
          </a:p>
          <a:p>
            <a:r>
              <a:rPr lang="en-GB" sz="2250" dirty="0"/>
              <a:t>Telephone: 0208 726 6000 </a:t>
            </a:r>
          </a:p>
          <a:p>
            <a:r>
              <a:rPr lang="en-GB" sz="2250" dirty="0"/>
              <a:t>Email: SSD-EMERGENCY-DUTY-TEAM@croydon.gov.uk</a:t>
            </a:r>
          </a:p>
          <a:p>
            <a:r>
              <a:rPr lang="en-GB" sz="2250" dirty="0"/>
              <a:t>Monday to Friday, 5pm to 9am</a:t>
            </a:r>
          </a:p>
          <a:p>
            <a:r>
              <a:rPr lang="en-GB" sz="2250" dirty="0"/>
              <a:t>Weekends and bank holidays, 24 hours</a:t>
            </a:r>
          </a:p>
          <a:p>
            <a:endParaRPr lang="en-GB" sz="2250" dirty="0"/>
          </a:p>
          <a:p>
            <a:r>
              <a:rPr lang="en-GB" sz="2250" b="1" dirty="0"/>
              <a:t>Contact the LADO</a:t>
            </a:r>
          </a:p>
          <a:p>
            <a:r>
              <a:rPr lang="en-GB" sz="2250" dirty="0"/>
              <a:t>Telephone: 020 8255 2889</a:t>
            </a:r>
          </a:p>
          <a:p>
            <a:r>
              <a:rPr lang="en-GB" sz="2250" dirty="0"/>
              <a:t>Email: LADO@croydon.gov.uk</a:t>
            </a:r>
          </a:p>
        </p:txBody>
      </p:sp>
      <p:pic>
        <p:nvPicPr>
          <p:cNvPr id="5" name="Picture 4">
            <a:extLst>
              <a:ext uri="{FF2B5EF4-FFF2-40B4-BE49-F238E27FC236}">
                <a16:creationId xmlns:a16="http://schemas.microsoft.com/office/drawing/2014/main" id="{98D45461-6DFB-4D94-BA7B-CB0AEBF283B3}"/>
              </a:ext>
            </a:extLst>
          </p:cNvPr>
          <p:cNvPicPr>
            <a:picLocks noChangeAspect="1"/>
          </p:cNvPicPr>
          <p:nvPr/>
        </p:nvPicPr>
        <p:blipFill>
          <a:blip r:embed="rId2"/>
          <a:stretch>
            <a:fillRect/>
          </a:stretch>
        </p:blipFill>
        <p:spPr>
          <a:xfrm>
            <a:off x="5652121" y="4766242"/>
            <a:ext cx="3230190" cy="1941044"/>
          </a:xfrm>
          <a:prstGeom prst="rect">
            <a:avLst/>
          </a:prstGeom>
        </p:spPr>
      </p:pic>
    </p:spTree>
    <p:extLst>
      <p:ext uri="{BB962C8B-B14F-4D97-AF65-F5344CB8AC3E}">
        <p14:creationId xmlns:p14="http://schemas.microsoft.com/office/powerpoint/2010/main" val="218159389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60648"/>
            <a:ext cx="5010965" cy="449482"/>
          </a:xfrm>
          <a:prstGeom prst="rect">
            <a:avLst/>
          </a:prstGeom>
        </p:spPr>
        <p:txBody>
          <a:bodyPr wrap="square">
            <a:spAutoFit/>
          </a:bodyPr>
          <a:lstStyle/>
          <a:p>
            <a:pPr marL="0" marR="0" lvl="0" indent="0" algn="l" defTabSz="308063" rtl="0" eaLnBrk="1" fontAlgn="auto" latinLnBrk="0" hangingPunct="0">
              <a:lnSpc>
                <a:spcPct val="100000"/>
              </a:lnSpc>
              <a:spcBef>
                <a:spcPts val="0"/>
              </a:spcBef>
              <a:spcAft>
                <a:spcPts val="0"/>
              </a:spcAft>
              <a:buClrTx/>
              <a:buSzTx/>
              <a:buFontTx/>
              <a:buNone/>
              <a:tabLst/>
              <a:defRPr/>
            </a:pPr>
            <a:r>
              <a:rPr kumimoji="0" lang="en-GB" altLang="en-US" sz="2321" b="0" i="0" u="none" strike="noStrike" kern="0" cap="none" spc="0" normalizeH="0" baseline="0" noProof="0" dirty="0">
                <a:ln>
                  <a:noFill/>
                </a:ln>
                <a:solidFill>
                  <a:srgbClr val="00A060"/>
                </a:solidFill>
                <a:effectLst/>
                <a:uLnTx/>
                <a:uFillTx/>
                <a:latin typeface="Avenir Heavy"/>
                <a:sym typeface="Avenir Heavy"/>
              </a:rPr>
              <a:t> </a:t>
            </a:r>
            <a:r>
              <a:rPr kumimoji="0" lang="en-GB" altLang="en-US" sz="2321" b="0" i="0" u="none" strike="noStrike" kern="0" cap="none" spc="0" normalizeH="0" baseline="0" noProof="0" dirty="0">
                <a:ln>
                  <a:noFill/>
                </a:ln>
                <a:solidFill>
                  <a:srgbClr val="FFFFFF"/>
                </a:solidFill>
                <a:effectLst/>
                <a:uLnTx/>
                <a:uFillTx/>
                <a:latin typeface="Avenir Heavy"/>
                <a:sym typeface="Avenir Heavy"/>
              </a:rPr>
              <a:t>Safeguarding contacts Merton</a:t>
            </a:r>
            <a:endParaRPr kumimoji="0" lang="en-GB" sz="2267" b="0" i="0" u="none" strike="noStrike" kern="0" cap="none" spc="0" normalizeH="0" baseline="0" noProof="0" dirty="0">
              <a:ln>
                <a:noFill/>
              </a:ln>
              <a:solidFill>
                <a:srgbClr val="FFFFFF"/>
              </a:solidFill>
              <a:effectLst/>
              <a:uLnTx/>
              <a:uFillTx/>
              <a:latin typeface="Avenir Heavy"/>
              <a:sym typeface="Avenir Heavy"/>
            </a:endParaRPr>
          </a:p>
        </p:txBody>
      </p:sp>
      <p:sp>
        <p:nvSpPr>
          <p:cNvPr id="4" name="Rectangle 3"/>
          <p:cNvSpPr/>
          <p:nvPr/>
        </p:nvSpPr>
        <p:spPr>
          <a:xfrm>
            <a:off x="323528" y="1753731"/>
            <a:ext cx="8568952" cy="4657942"/>
          </a:xfrm>
          <a:prstGeom prst="rect">
            <a:avLst/>
          </a:prstGeom>
        </p:spPr>
        <p:txBody>
          <a:bodyPr wrap="square">
            <a:spAutoFit/>
          </a:bodyPr>
          <a:lstStyle/>
          <a:p>
            <a:pPr marL="0" marR="0" lvl="0" indent="0" algn="l" defTabSz="308063" rtl="0" eaLnBrk="1" fontAlgn="auto" latinLnBrk="0" hangingPunct="0">
              <a:lnSpc>
                <a:spcPct val="100000"/>
              </a:lnSpc>
              <a:spcBef>
                <a:spcPts val="0"/>
              </a:spcBef>
              <a:spcAft>
                <a:spcPts val="450"/>
              </a:spcAft>
              <a:buClrTx/>
              <a:buSzTx/>
              <a:buFontTx/>
              <a:buNone/>
              <a:tabLst/>
              <a:defRPr/>
            </a:pPr>
            <a:endParaRPr kumimoji="0" lang="en-GB" altLang="en-US" sz="1951" b="0" i="0" u="none" strike="noStrike" kern="0" cap="none" spc="0" normalizeH="0" baseline="0" noProof="0" dirty="0">
              <a:ln>
                <a:noFill/>
              </a:ln>
              <a:solidFill>
                <a:srgbClr val="314764"/>
              </a:solidFill>
              <a:effectLst/>
              <a:uLnTx/>
              <a:uFillTx/>
              <a:latin typeface="Avenir Book"/>
              <a:sym typeface="Avenir Heavy"/>
            </a:endParaRPr>
          </a:p>
          <a:p>
            <a:pPr marL="0" marR="0" lvl="0" indent="0" algn="l" defTabSz="308063" rtl="0" eaLnBrk="1" fontAlgn="auto" latinLnBrk="0" hangingPunct="0">
              <a:lnSpc>
                <a:spcPct val="100000"/>
              </a:lnSpc>
              <a:spcBef>
                <a:spcPts val="0"/>
              </a:spcBef>
              <a:spcAft>
                <a:spcPts val="450"/>
              </a:spcAft>
              <a:buClrTx/>
              <a:buSzTx/>
              <a:buFontTx/>
              <a:buNone/>
              <a:tabLst/>
              <a:defRPr/>
            </a:pPr>
            <a:r>
              <a:rPr kumimoji="0" lang="en-GB" altLang="en-US" sz="2400" b="1" i="0" u="none" strike="noStrike" kern="0" cap="none" spc="0" normalizeH="0" baseline="0" noProof="0" dirty="0">
                <a:ln>
                  <a:noFill/>
                </a:ln>
                <a:solidFill>
                  <a:srgbClr val="314764"/>
                </a:solidFill>
                <a:effectLst/>
                <a:uLnTx/>
                <a:uFillTx/>
                <a:latin typeface="Avenir Book"/>
                <a:sym typeface="Avenir Heavy"/>
              </a:rPr>
              <a:t>Children and Family Hub</a:t>
            </a:r>
            <a:r>
              <a:rPr kumimoji="0" lang="en-GB" altLang="en-US" sz="2400" b="0" i="0" u="none" strike="noStrike" kern="0" cap="none" spc="0" normalizeH="0" baseline="0" noProof="0" dirty="0">
                <a:ln>
                  <a:noFill/>
                </a:ln>
                <a:solidFill>
                  <a:srgbClr val="314764"/>
                </a:solidFill>
                <a:effectLst/>
                <a:uLnTx/>
                <a:uFillTx/>
                <a:latin typeface="Avenir Book"/>
                <a:sym typeface="Avenir Heavy"/>
              </a:rPr>
              <a:t>: 020 8545 4226/4227</a:t>
            </a:r>
          </a:p>
          <a:p>
            <a:pPr marL="0" marR="0" lvl="0" indent="0" algn="l" defTabSz="308063" rtl="0" eaLnBrk="1" fontAlgn="auto" latinLnBrk="0" hangingPunct="0">
              <a:lnSpc>
                <a:spcPct val="100000"/>
              </a:lnSpc>
              <a:spcBef>
                <a:spcPts val="0"/>
              </a:spcBef>
              <a:spcAft>
                <a:spcPts val="450"/>
              </a:spcAft>
              <a:buClrTx/>
              <a:buSzTx/>
              <a:buFontTx/>
              <a:buNone/>
              <a:tabLst/>
              <a:defRPr/>
            </a:pPr>
            <a:r>
              <a:rPr kumimoji="0" lang="en-GB" altLang="en-US" sz="2400" b="0" i="0" u="none" strike="noStrike" kern="0" cap="none" spc="0" normalizeH="0" baseline="0" noProof="0" dirty="0">
                <a:ln>
                  <a:noFill/>
                </a:ln>
                <a:solidFill>
                  <a:srgbClr val="0365C0">
                    <a:lumMod val="60000"/>
                    <a:lumOff val="40000"/>
                  </a:srgbClr>
                </a:solidFill>
                <a:effectLst/>
                <a:uLnTx/>
                <a:uFillTx/>
                <a:latin typeface="Avenir Book"/>
                <a:sym typeface="Avenir Heavy"/>
              </a:rPr>
              <a:t>CandFhub@merton.gov.uk</a:t>
            </a:r>
          </a:p>
          <a:p>
            <a:pPr marL="0" marR="0" lvl="0" indent="0" algn="l" defTabSz="308063" rtl="0" eaLnBrk="1" fontAlgn="auto" latinLnBrk="0" hangingPunct="0">
              <a:lnSpc>
                <a:spcPct val="100000"/>
              </a:lnSpc>
              <a:spcBef>
                <a:spcPts val="0"/>
              </a:spcBef>
              <a:spcAft>
                <a:spcPts val="450"/>
              </a:spcAft>
              <a:buClrTx/>
              <a:buSzTx/>
              <a:buFontTx/>
              <a:buNone/>
              <a:tabLst/>
              <a:defRPr/>
            </a:pPr>
            <a:endParaRPr kumimoji="0" lang="en-GB" altLang="en-US" sz="2400" b="0" i="0" u="none" strike="noStrike" kern="0" cap="none" spc="0" normalizeH="0" baseline="0" noProof="0" dirty="0">
              <a:ln>
                <a:noFill/>
              </a:ln>
              <a:solidFill>
                <a:srgbClr val="314764"/>
              </a:solidFill>
              <a:effectLst/>
              <a:uLnTx/>
              <a:uFillTx/>
              <a:latin typeface="Avenir Book"/>
              <a:sym typeface="Avenir Heavy"/>
            </a:endParaRPr>
          </a:p>
          <a:p>
            <a:pPr marL="0" marR="0" lvl="0" indent="0" algn="l" defTabSz="308063" rtl="0" eaLnBrk="1" fontAlgn="auto" latinLnBrk="0" hangingPunct="0">
              <a:lnSpc>
                <a:spcPct val="100000"/>
              </a:lnSpc>
              <a:spcBef>
                <a:spcPts val="0"/>
              </a:spcBef>
              <a:spcAft>
                <a:spcPts val="450"/>
              </a:spcAft>
              <a:buClrTx/>
              <a:buSzTx/>
              <a:buFontTx/>
              <a:buNone/>
              <a:tabLst/>
              <a:defRPr/>
            </a:pPr>
            <a:r>
              <a:rPr kumimoji="0" lang="en-GB" altLang="en-US" sz="2400" b="1" i="0" u="none" strike="noStrike" kern="0" cap="none" spc="0" normalizeH="0" baseline="0" noProof="0" dirty="0">
                <a:ln>
                  <a:noFill/>
                </a:ln>
                <a:solidFill>
                  <a:srgbClr val="314764"/>
                </a:solidFill>
                <a:effectLst/>
                <a:uLnTx/>
                <a:uFillTx/>
                <a:latin typeface="Avenir Book"/>
                <a:sym typeface="Avenir Heavy"/>
              </a:rPr>
              <a:t>Emergency Duty Team</a:t>
            </a:r>
          </a:p>
          <a:p>
            <a:pPr marL="0" marR="0" lvl="0" indent="0" algn="l" defTabSz="308063" rtl="0" eaLnBrk="1" fontAlgn="auto" latinLnBrk="0" hangingPunct="0">
              <a:lnSpc>
                <a:spcPct val="100000"/>
              </a:lnSpc>
              <a:spcBef>
                <a:spcPts val="0"/>
              </a:spcBef>
              <a:spcAft>
                <a:spcPts val="450"/>
              </a:spcAft>
              <a:buClrTx/>
              <a:buSzTx/>
              <a:buFontTx/>
              <a:buNone/>
              <a:tabLst/>
              <a:defRPr/>
            </a:pPr>
            <a:r>
              <a:rPr kumimoji="0" lang="en-GB" altLang="en-US" sz="2400" b="0" i="0" u="none" strike="noStrike" kern="0" cap="none" spc="0" normalizeH="0" baseline="0" noProof="0" dirty="0">
                <a:ln>
                  <a:noFill/>
                </a:ln>
                <a:solidFill>
                  <a:srgbClr val="314764"/>
                </a:solidFill>
                <a:effectLst/>
                <a:uLnTx/>
                <a:uFillTx/>
                <a:latin typeface="Avenir Book"/>
                <a:sym typeface="Avenir Heavy"/>
              </a:rPr>
              <a:t>Out of hours: 020 8770 5000</a:t>
            </a:r>
          </a:p>
          <a:p>
            <a:pPr marL="0" marR="0" lvl="0" indent="0" algn="l" defTabSz="308063" rtl="0" eaLnBrk="1" fontAlgn="auto" latinLnBrk="0" hangingPunct="0">
              <a:lnSpc>
                <a:spcPct val="100000"/>
              </a:lnSpc>
              <a:spcBef>
                <a:spcPts val="0"/>
              </a:spcBef>
              <a:spcAft>
                <a:spcPts val="450"/>
              </a:spcAft>
              <a:buClrTx/>
              <a:buSzTx/>
              <a:buFontTx/>
              <a:buNone/>
              <a:tabLst/>
              <a:defRPr/>
            </a:pPr>
            <a:endParaRPr kumimoji="0" lang="en-GB" altLang="en-US" sz="2400" b="0" i="0" u="none" strike="noStrike" kern="0" cap="none" spc="0" normalizeH="0" baseline="0" noProof="0" dirty="0">
              <a:ln>
                <a:noFill/>
              </a:ln>
              <a:solidFill>
                <a:srgbClr val="314764"/>
              </a:solidFill>
              <a:effectLst/>
              <a:uLnTx/>
              <a:uFillTx/>
              <a:latin typeface="Avenir Book"/>
              <a:sym typeface="Avenir Heavy"/>
            </a:endParaRPr>
          </a:p>
          <a:p>
            <a:pPr marL="0" marR="0" lvl="0" indent="0" algn="l" defTabSz="308063" rtl="0" eaLnBrk="1" fontAlgn="auto" latinLnBrk="0" hangingPunct="0">
              <a:lnSpc>
                <a:spcPct val="100000"/>
              </a:lnSpc>
              <a:spcBef>
                <a:spcPts val="0"/>
              </a:spcBef>
              <a:spcAft>
                <a:spcPts val="450"/>
              </a:spcAft>
              <a:buClrTx/>
              <a:buSzTx/>
              <a:buFontTx/>
              <a:buNone/>
              <a:tabLst/>
              <a:defRPr/>
            </a:pPr>
            <a:r>
              <a:rPr kumimoji="0" lang="en-GB" altLang="en-US" sz="2400" b="1" i="0" u="none" strike="noStrike" kern="0" cap="none" spc="0" normalizeH="0" baseline="0" noProof="0" dirty="0">
                <a:ln>
                  <a:noFill/>
                </a:ln>
                <a:solidFill>
                  <a:srgbClr val="314764"/>
                </a:solidFill>
                <a:effectLst/>
                <a:uLnTx/>
                <a:uFillTx/>
                <a:latin typeface="Avenir Book"/>
                <a:sym typeface="Avenir Heavy"/>
              </a:rPr>
              <a:t>LADO: John Shelley</a:t>
            </a:r>
          </a:p>
          <a:p>
            <a:pPr marL="0" marR="0" lvl="0" indent="0" algn="l" defTabSz="308063" rtl="0" eaLnBrk="1" fontAlgn="auto" latinLnBrk="0" hangingPunct="0">
              <a:lnSpc>
                <a:spcPct val="100000"/>
              </a:lnSpc>
              <a:spcBef>
                <a:spcPts val="0"/>
              </a:spcBef>
              <a:spcAft>
                <a:spcPts val="450"/>
              </a:spcAft>
              <a:buClrTx/>
              <a:buSzTx/>
              <a:buFontTx/>
              <a:buNone/>
              <a:tabLst/>
              <a:defRPr/>
            </a:pPr>
            <a:r>
              <a:rPr kumimoji="0" lang="en-GB" altLang="en-US" sz="2400" b="0" i="0" u="none" strike="noStrike" kern="0" cap="none" spc="0" normalizeH="0" baseline="0" noProof="0" dirty="0">
                <a:ln>
                  <a:noFill/>
                </a:ln>
                <a:solidFill>
                  <a:srgbClr val="314764"/>
                </a:solidFill>
                <a:effectLst/>
                <a:uLnTx/>
                <a:uFillTx/>
                <a:latin typeface="Avenir Book"/>
                <a:sym typeface="Avenir Heavy"/>
              </a:rPr>
              <a:t>Email: lado@merton.gov.uk</a:t>
            </a:r>
          </a:p>
          <a:p>
            <a:pPr marL="0" marR="0" lvl="0" indent="0" algn="l" defTabSz="308063" rtl="0" eaLnBrk="1" fontAlgn="auto" latinLnBrk="0" hangingPunct="0">
              <a:lnSpc>
                <a:spcPct val="100000"/>
              </a:lnSpc>
              <a:spcBef>
                <a:spcPts val="0"/>
              </a:spcBef>
              <a:spcAft>
                <a:spcPts val="450"/>
              </a:spcAft>
              <a:buClrTx/>
              <a:buSzTx/>
              <a:buFontTx/>
              <a:buNone/>
              <a:tabLst/>
              <a:defRPr/>
            </a:pPr>
            <a:r>
              <a:rPr kumimoji="0" lang="en-GB" altLang="en-US" sz="2400" b="0" i="0" u="none" strike="noStrike" kern="0" cap="none" spc="0" normalizeH="0" baseline="0" noProof="0" dirty="0">
                <a:ln>
                  <a:noFill/>
                </a:ln>
                <a:solidFill>
                  <a:srgbClr val="314764"/>
                </a:solidFill>
                <a:effectLst/>
                <a:uLnTx/>
                <a:uFillTx/>
                <a:latin typeface="Avenir Book"/>
                <a:sym typeface="Avenir Heavy"/>
              </a:rPr>
              <a:t>Tel: 020 8545 3187</a:t>
            </a:r>
          </a:p>
          <a:p>
            <a:pPr marL="0" marR="0" lvl="0" indent="0" algn="l" defTabSz="308063" rtl="0" eaLnBrk="1" fontAlgn="auto" latinLnBrk="0" hangingPunct="0">
              <a:lnSpc>
                <a:spcPct val="100000"/>
              </a:lnSpc>
              <a:spcBef>
                <a:spcPts val="0"/>
              </a:spcBef>
              <a:spcAft>
                <a:spcPts val="450"/>
              </a:spcAft>
              <a:buClrTx/>
              <a:buSzTx/>
              <a:buFontTx/>
              <a:buNone/>
              <a:tabLst/>
              <a:defRPr/>
            </a:pPr>
            <a:endParaRPr kumimoji="0" lang="en-GB" altLang="en-US" sz="1951" b="0" i="0" u="none" strike="noStrike" kern="0" cap="none" spc="0" normalizeH="0" baseline="0" noProof="0" dirty="0">
              <a:ln>
                <a:noFill/>
              </a:ln>
              <a:solidFill>
                <a:srgbClr val="314764"/>
              </a:solidFill>
              <a:effectLst/>
              <a:uLnTx/>
              <a:uFillTx/>
              <a:latin typeface="Avenir Book"/>
              <a:sym typeface="Avenir Heavy"/>
            </a:endParaRPr>
          </a:p>
        </p:txBody>
      </p:sp>
      <p:pic>
        <p:nvPicPr>
          <p:cNvPr id="5" name="Picture 4">
            <a:extLst>
              <a:ext uri="{FF2B5EF4-FFF2-40B4-BE49-F238E27FC236}">
                <a16:creationId xmlns:a16="http://schemas.microsoft.com/office/drawing/2014/main" id="{AC579008-72B9-41B7-BB60-5E85A0395D08}"/>
              </a:ext>
            </a:extLst>
          </p:cNvPr>
          <p:cNvPicPr>
            <a:picLocks noChangeAspect="1"/>
          </p:cNvPicPr>
          <p:nvPr/>
        </p:nvPicPr>
        <p:blipFill>
          <a:blip r:embed="rId2"/>
          <a:stretch>
            <a:fillRect/>
          </a:stretch>
        </p:blipFill>
        <p:spPr>
          <a:xfrm>
            <a:off x="5580112" y="3862088"/>
            <a:ext cx="3019425" cy="2543175"/>
          </a:xfrm>
          <a:prstGeom prst="rect">
            <a:avLst/>
          </a:prstGeom>
        </p:spPr>
      </p:pic>
    </p:spTree>
    <p:extLst>
      <p:ext uri="{BB962C8B-B14F-4D97-AF65-F5344CB8AC3E}">
        <p14:creationId xmlns:p14="http://schemas.microsoft.com/office/powerpoint/2010/main" val="21669034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00C6B-A45A-DB75-E3EC-E76EAD5F9931}"/>
              </a:ext>
            </a:extLst>
          </p:cNvPr>
          <p:cNvSpPr>
            <a:spLocks noGrp="1"/>
          </p:cNvSpPr>
          <p:nvPr>
            <p:ph type="title"/>
          </p:nvPr>
        </p:nvSpPr>
        <p:spPr>
          <a:xfrm>
            <a:off x="323528" y="-315416"/>
            <a:ext cx="8229600" cy="1143000"/>
          </a:xfrm>
        </p:spPr>
        <p:txBody>
          <a:bodyPr>
            <a:normAutofit/>
          </a:bodyPr>
          <a:lstStyle/>
          <a:p>
            <a:r>
              <a:rPr lang="en-GB" sz="2800" b="1" dirty="0"/>
              <a:t>https://www.lgfl.net/digisafe/countylines</a:t>
            </a:r>
          </a:p>
        </p:txBody>
      </p:sp>
      <p:pic>
        <p:nvPicPr>
          <p:cNvPr id="5" name="Content Placeholder 4">
            <a:extLst>
              <a:ext uri="{FF2B5EF4-FFF2-40B4-BE49-F238E27FC236}">
                <a16:creationId xmlns:a16="http://schemas.microsoft.com/office/drawing/2014/main" id="{0B9DE5E0-517B-BE14-C3A3-546F929D9878}"/>
              </a:ext>
            </a:extLst>
          </p:cNvPr>
          <p:cNvPicPr>
            <a:picLocks noGrp="1" noChangeAspect="1"/>
          </p:cNvPicPr>
          <p:nvPr>
            <p:ph idx="1"/>
          </p:nvPr>
        </p:nvPicPr>
        <p:blipFill>
          <a:blip r:embed="rId2"/>
          <a:stretch>
            <a:fillRect/>
          </a:stretch>
        </p:blipFill>
        <p:spPr>
          <a:xfrm>
            <a:off x="457200" y="1412776"/>
            <a:ext cx="8229600" cy="5256584"/>
          </a:xfrm>
        </p:spPr>
      </p:pic>
    </p:spTree>
    <p:extLst>
      <p:ext uri="{BB962C8B-B14F-4D97-AF65-F5344CB8AC3E}">
        <p14:creationId xmlns:p14="http://schemas.microsoft.com/office/powerpoint/2010/main" val="35122668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p:cNvSpPr>
            <a:spLocks noGrp="1"/>
          </p:cNvSpPr>
          <p:nvPr>
            <p:ph type="ctrTitle"/>
          </p:nvPr>
        </p:nvSpPr>
        <p:spPr>
          <a:xfrm>
            <a:off x="691553" y="2091854"/>
            <a:ext cx="7760894" cy="506551"/>
          </a:xfrm>
          <a:prstGeom prst="rect">
            <a:avLst/>
          </a:prstGeom>
        </p:spPr>
        <p:txBody>
          <a:bodyPr>
            <a:noAutofit/>
          </a:bodyPr>
          <a:lstStyle/>
          <a:p>
            <a:pPr algn="ctr" defTabSz="308047">
              <a:defRPr sz="3225"/>
            </a:pPr>
            <a:r>
              <a:rPr lang="en-GB" sz="2812" b="1" dirty="0">
                <a:solidFill>
                  <a:schemeClr val="bg1"/>
                </a:solidFill>
              </a:rPr>
              <a:t>Thank You for Listening</a:t>
            </a:r>
            <a:endParaRPr sz="2812" b="1" dirty="0">
              <a:solidFill>
                <a:schemeClr val="bg1"/>
              </a:solidFill>
            </a:endParaRPr>
          </a:p>
        </p:txBody>
      </p:sp>
      <p:sp>
        <p:nvSpPr>
          <p:cNvPr id="69" name="Body"/>
          <p:cNvSpPr>
            <a:spLocks noGrp="1"/>
          </p:cNvSpPr>
          <p:nvPr>
            <p:ph type="subTitle" sz="quarter" idx="1"/>
          </p:nvPr>
        </p:nvSpPr>
        <p:spPr>
          <a:xfrm>
            <a:off x="1331640" y="5157192"/>
            <a:ext cx="7286882" cy="2444607"/>
          </a:xfrm>
          <a:prstGeom prst="rect">
            <a:avLst/>
          </a:prstGeom>
        </p:spPr>
        <p:txBody>
          <a:bodyPr>
            <a:normAutofit/>
          </a:bodyPr>
          <a:lstStyle/>
          <a:p>
            <a:r>
              <a:rPr lang="en-GB" sz="2250" b="1" dirty="0">
                <a:solidFill>
                  <a:srgbClr val="002060"/>
                </a:solidFill>
              </a:rPr>
              <a:t>Hayley Cameron: Education Safeguarding Manager</a:t>
            </a:r>
          </a:p>
          <a:p>
            <a:r>
              <a:rPr lang="en-GB" sz="2250" b="1" dirty="0">
                <a:solidFill>
                  <a:srgbClr val="002060"/>
                </a:solidFill>
              </a:rPr>
              <a:t>Stephen Welding: E safety Adviser/Prevent Trainer</a:t>
            </a:r>
          </a:p>
          <a:p>
            <a:r>
              <a:rPr lang="en-GB" sz="2250" b="1" dirty="0">
                <a:solidFill>
                  <a:srgbClr val="002060"/>
                </a:solidFill>
              </a:rPr>
              <a:t>Gill Bush: Education Lead, CFCS</a:t>
            </a:r>
          </a:p>
          <a:p>
            <a:r>
              <a:rPr lang="en-GB" sz="2250" b="1" dirty="0">
                <a:solidFill>
                  <a:srgbClr val="002060"/>
                </a:solidFill>
              </a:rPr>
              <a:t>Mick Bradshaw: Outdoor Education Adviser</a:t>
            </a:r>
          </a:p>
        </p:txBody>
      </p:sp>
      <p:pic>
        <p:nvPicPr>
          <p:cNvPr id="5" name="Picture 4" descr="A picture containing clipart&#10;&#10;Description automatically generated">
            <a:extLst>
              <a:ext uri="{FF2B5EF4-FFF2-40B4-BE49-F238E27FC236}">
                <a16:creationId xmlns:a16="http://schemas.microsoft.com/office/drawing/2014/main" id="{B0E54057-A92E-4CF9-8230-999E98009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844823"/>
          </a:xfrm>
          <a:prstGeom prst="rect">
            <a:avLst/>
          </a:prstGeom>
        </p:spPr>
      </p:pic>
      <p:sp>
        <p:nvSpPr>
          <p:cNvPr id="2" name="TextBox 1">
            <a:extLst>
              <a:ext uri="{FF2B5EF4-FFF2-40B4-BE49-F238E27FC236}">
                <a16:creationId xmlns:a16="http://schemas.microsoft.com/office/drawing/2014/main" id="{022BFA3D-6C9D-4B33-B064-7C00798E3C18}"/>
              </a:ext>
            </a:extLst>
          </p:cNvPr>
          <p:cNvSpPr txBox="1"/>
          <p:nvPr/>
        </p:nvSpPr>
        <p:spPr>
          <a:xfrm>
            <a:off x="691553" y="3086767"/>
            <a:ext cx="7696871"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FFFFFF"/>
                </a:solidFill>
                <a:effectLst/>
                <a:uLnTx/>
                <a:uFillTx/>
                <a:latin typeface="Avenir Heavy"/>
                <a:ea typeface="+mn-ea"/>
                <a:cs typeface="+mn-cs"/>
                <a:sym typeface="Avenir Heavy"/>
              </a:rPr>
              <a:t>Please visit </a:t>
            </a:r>
            <a:r>
              <a:rPr kumimoji="0" lang="en-GB" sz="3600" b="0" i="0" u="none" strike="noStrike" kern="1200" cap="none" spc="0" normalizeH="0" baseline="0" noProof="0" dirty="0">
                <a:ln>
                  <a:noFill/>
                </a:ln>
                <a:solidFill>
                  <a:srgbClr val="314764"/>
                </a:solidFill>
                <a:effectLst/>
                <a:uLnTx/>
                <a:uFillTx/>
                <a:latin typeface="Avenir Heavy"/>
                <a:ea typeface="+mn-ea"/>
                <a:cs typeface="+mn-cs"/>
                <a:sym typeface="Avenir Heavy"/>
                <a:hlinkClick r:id="rId4"/>
              </a:rPr>
              <a:t>www.Cognus.org.uk</a:t>
            </a:r>
            <a:r>
              <a:rPr kumimoji="0" lang="en-GB" sz="3600" b="0" i="0" u="none" strike="noStrike" kern="1200" cap="none" spc="0" normalizeH="0" baseline="0" noProof="0" dirty="0">
                <a:ln>
                  <a:noFill/>
                </a:ln>
                <a:solidFill>
                  <a:srgbClr val="314764"/>
                </a:solidFill>
                <a:effectLst/>
                <a:uLnTx/>
                <a:uFillTx/>
                <a:latin typeface="Avenir Heavy"/>
                <a:ea typeface="+mn-ea"/>
                <a:cs typeface="+mn-cs"/>
                <a:sym typeface="Avenir Heavy"/>
              </a:rPr>
              <a:t> </a:t>
            </a:r>
            <a:r>
              <a:rPr kumimoji="0" lang="en-GB" sz="3600" b="0" i="0" u="none" strike="noStrike" kern="1200" cap="none" spc="0" normalizeH="0" baseline="0" noProof="0" dirty="0">
                <a:ln>
                  <a:noFill/>
                </a:ln>
                <a:solidFill>
                  <a:srgbClr val="FFFFFF"/>
                </a:solidFill>
                <a:effectLst/>
                <a:uLnTx/>
                <a:uFillTx/>
                <a:latin typeface="Avenir Heavy"/>
                <a:ea typeface="+mn-ea"/>
                <a:cs typeface="+mn-cs"/>
                <a:sym typeface="Avenir Heavy"/>
              </a:rPr>
              <a:t>where you will find more bitesize training packages.</a:t>
            </a:r>
          </a:p>
        </p:txBody>
      </p:sp>
    </p:spTree>
    <p:extLst>
      <p:ext uri="{BB962C8B-B14F-4D97-AF65-F5344CB8AC3E}">
        <p14:creationId xmlns:p14="http://schemas.microsoft.com/office/powerpoint/2010/main" val="367902950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FAE68-5BCE-E184-5A01-D6A5B99B2C28}"/>
              </a:ext>
            </a:extLst>
          </p:cNvPr>
          <p:cNvSpPr>
            <a:spLocks noGrp="1"/>
          </p:cNvSpPr>
          <p:nvPr>
            <p:ph type="title"/>
          </p:nvPr>
        </p:nvSpPr>
        <p:spPr/>
        <p:txBody>
          <a:bodyPr>
            <a:normAutofit fontScale="90000"/>
          </a:bodyPr>
          <a:lstStyle/>
          <a:p>
            <a:r>
              <a:rPr lang="en-GB" dirty="0"/>
              <a:t>Exploitation of young and vulnerable people</a:t>
            </a:r>
          </a:p>
        </p:txBody>
      </p:sp>
      <p:sp>
        <p:nvSpPr>
          <p:cNvPr id="3" name="Content Placeholder 2">
            <a:extLst>
              <a:ext uri="{FF2B5EF4-FFF2-40B4-BE49-F238E27FC236}">
                <a16:creationId xmlns:a16="http://schemas.microsoft.com/office/drawing/2014/main" id="{2EDD0850-1115-7627-BB09-087F18448288}"/>
              </a:ext>
            </a:extLst>
          </p:cNvPr>
          <p:cNvSpPr>
            <a:spLocks noGrp="1"/>
          </p:cNvSpPr>
          <p:nvPr>
            <p:ph idx="1"/>
          </p:nvPr>
        </p:nvSpPr>
        <p:spPr>
          <a:xfrm>
            <a:off x="376965" y="1340768"/>
            <a:ext cx="8390070" cy="4769047"/>
          </a:xfrm>
        </p:spPr>
        <p:txBody>
          <a:bodyPr>
            <a:noAutofit/>
          </a:bodyPr>
          <a:lstStyle/>
          <a:p>
            <a:r>
              <a:rPr lang="en-GB" sz="2800" dirty="0"/>
              <a:t>A common feature in county lines drug supply is the exploitation of young and vulnerable people. The dealers will frequently target children and adults - often with mental health or addiction problems - to act as drug runners or move cash so they can stay under the radar of law enforcement.</a:t>
            </a:r>
          </a:p>
          <a:p>
            <a:endParaRPr lang="en-GB" sz="2800" dirty="0"/>
          </a:p>
          <a:p>
            <a:r>
              <a:rPr lang="en-GB" sz="2800" dirty="0"/>
              <a:t>In some cases the dealers will take over a local property, normally belonging to a vulnerable person, and use it to operate their criminal activity from. This is known as cuckooing.</a:t>
            </a:r>
          </a:p>
        </p:txBody>
      </p:sp>
      <p:pic>
        <p:nvPicPr>
          <p:cNvPr id="5" name="Picture 4">
            <a:extLst>
              <a:ext uri="{FF2B5EF4-FFF2-40B4-BE49-F238E27FC236}">
                <a16:creationId xmlns:a16="http://schemas.microsoft.com/office/drawing/2014/main" id="{730DD811-3D33-B34D-E4A4-0C9BB6A47030}"/>
              </a:ext>
            </a:extLst>
          </p:cNvPr>
          <p:cNvPicPr>
            <a:picLocks noChangeAspect="1"/>
          </p:cNvPicPr>
          <p:nvPr/>
        </p:nvPicPr>
        <p:blipFill>
          <a:blip r:embed="rId2"/>
          <a:stretch>
            <a:fillRect/>
          </a:stretch>
        </p:blipFill>
        <p:spPr>
          <a:xfrm>
            <a:off x="5220072" y="5908505"/>
            <a:ext cx="3343275" cy="719137"/>
          </a:xfrm>
          <a:prstGeom prst="rect">
            <a:avLst/>
          </a:prstGeom>
        </p:spPr>
      </p:pic>
    </p:spTree>
    <p:extLst>
      <p:ext uri="{BB962C8B-B14F-4D97-AF65-F5344CB8AC3E}">
        <p14:creationId xmlns:p14="http://schemas.microsoft.com/office/powerpoint/2010/main" val="2394288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04D0B-09EF-7529-6500-C4E33F020831}"/>
              </a:ext>
            </a:extLst>
          </p:cNvPr>
          <p:cNvSpPr>
            <a:spLocks noGrp="1"/>
          </p:cNvSpPr>
          <p:nvPr>
            <p:ph type="title"/>
          </p:nvPr>
        </p:nvSpPr>
        <p:spPr/>
        <p:txBody>
          <a:bodyPr>
            <a:normAutofit fontScale="90000"/>
          </a:bodyPr>
          <a:lstStyle/>
          <a:p>
            <a:r>
              <a:rPr lang="en-GB" dirty="0"/>
              <a:t>Exploitation of young and vulnerable people</a:t>
            </a:r>
          </a:p>
        </p:txBody>
      </p:sp>
      <p:sp>
        <p:nvSpPr>
          <p:cNvPr id="3" name="Content Placeholder 2">
            <a:extLst>
              <a:ext uri="{FF2B5EF4-FFF2-40B4-BE49-F238E27FC236}">
                <a16:creationId xmlns:a16="http://schemas.microsoft.com/office/drawing/2014/main" id="{C1AA05B4-6E93-2166-F5F6-5D54F0978B75}"/>
              </a:ext>
            </a:extLst>
          </p:cNvPr>
          <p:cNvSpPr>
            <a:spLocks noGrp="1"/>
          </p:cNvSpPr>
          <p:nvPr>
            <p:ph idx="1"/>
          </p:nvPr>
        </p:nvSpPr>
        <p:spPr>
          <a:xfrm>
            <a:off x="467544" y="1412776"/>
            <a:ext cx="8496944" cy="4769047"/>
          </a:xfrm>
        </p:spPr>
        <p:txBody>
          <a:bodyPr>
            <a:noAutofit/>
          </a:bodyPr>
          <a:lstStyle/>
          <a:p>
            <a:r>
              <a:rPr lang="en-GB" sz="2800" dirty="0"/>
              <a:t>People exploited in this way will quite often be exposed to physical, mental and sexual abuse, and in some instances will be trafficked to areas a long way from home as part of the network's drug dealing business. </a:t>
            </a:r>
          </a:p>
          <a:p>
            <a:endParaRPr lang="en-GB" sz="2800" dirty="0"/>
          </a:p>
          <a:p>
            <a:r>
              <a:rPr lang="en-GB" sz="2800" dirty="0"/>
              <a:t>As we have seen in child sexual exploitation, children often don't see themselves as victims or realise they have been groomed to get involved in criminality. So it's important that we all play our part to understand county lines and speak out if we have concerns. </a:t>
            </a:r>
          </a:p>
        </p:txBody>
      </p:sp>
      <p:pic>
        <p:nvPicPr>
          <p:cNvPr id="5" name="Picture 4">
            <a:extLst>
              <a:ext uri="{FF2B5EF4-FFF2-40B4-BE49-F238E27FC236}">
                <a16:creationId xmlns:a16="http://schemas.microsoft.com/office/drawing/2014/main" id="{0AC75B52-5157-6B25-A51C-76E40C077BB5}"/>
              </a:ext>
            </a:extLst>
          </p:cNvPr>
          <p:cNvPicPr>
            <a:picLocks noChangeAspect="1"/>
          </p:cNvPicPr>
          <p:nvPr/>
        </p:nvPicPr>
        <p:blipFill>
          <a:blip r:embed="rId2"/>
          <a:stretch>
            <a:fillRect/>
          </a:stretch>
        </p:blipFill>
        <p:spPr>
          <a:xfrm>
            <a:off x="5436096" y="5764489"/>
            <a:ext cx="3343275" cy="863153"/>
          </a:xfrm>
          <a:prstGeom prst="rect">
            <a:avLst/>
          </a:prstGeom>
        </p:spPr>
      </p:pic>
    </p:spTree>
    <p:extLst>
      <p:ext uri="{BB962C8B-B14F-4D97-AF65-F5344CB8AC3E}">
        <p14:creationId xmlns:p14="http://schemas.microsoft.com/office/powerpoint/2010/main" val="2529102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39A8A-5DCA-240B-104B-C4A6CA64EC61}"/>
              </a:ext>
            </a:extLst>
          </p:cNvPr>
          <p:cNvSpPr>
            <a:spLocks noGrp="1"/>
          </p:cNvSpPr>
          <p:nvPr>
            <p:ph type="title"/>
          </p:nvPr>
        </p:nvSpPr>
        <p:spPr/>
        <p:txBody>
          <a:bodyPr>
            <a:normAutofit fontScale="90000"/>
          </a:bodyPr>
          <a:lstStyle/>
          <a:p>
            <a:r>
              <a:rPr lang="en-GB" dirty="0"/>
              <a:t>KCSIE 2022 – Annex B</a:t>
            </a:r>
          </a:p>
        </p:txBody>
      </p:sp>
      <p:sp>
        <p:nvSpPr>
          <p:cNvPr id="3" name="Content Placeholder 2">
            <a:extLst>
              <a:ext uri="{FF2B5EF4-FFF2-40B4-BE49-F238E27FC236}">
                <a16:creationId xmlns:a16="http://schemas.microsoft.com/office/drawing/2014/main" id="{6BD62C4D-5A8A-1061-FAD1-5F3A1E0B3BA6}"/>
              </a:ext>
            </a:extLst>
          </p:cNvPr>
          <p:cNvSpPr>
            <a:spLocks noGrp="1"/>
          </p:cNvSpPr>
          <p:nvPr>
            <p:ph idx="1"/>
          </p:nvPr>
        </p:nvSpPr>
        <p:spPr>
          <a:xfrm>
            <a:off x="482343" y="1608041"/>
            <a:ext cx="8266121" cy="4769047"/>
          </a:xfrm>
        </p:spPr>
        <p:txBody>
          <a:bodyPr>
            <a:normAutofit/>
          </a:bodyPr>
          <a:lstStyle/>
          <a:p>
            <a:r>
              <a:rPr lang="en-GB" sz="2400" dirty="0"/>
              <a:t>We know that different forms of harm often overlap, and that perpetrators may subject children and young people to multiple forms of abuse, such as criminal exploitation (including county lines) and sexual exploitation.</a:t>
            </a:r>
          </a:p>
          <a:p>
            <a:endParaRPr lang="en-GB" sz="2400" dirty="0"/>
          </a:p>
          <a:p>
            <a:r>
              <a:rPr lang="en-GB" sz="2400" dirty="0"/>
              <a:t>In some cases the exploitation or abuse will be in exchange for something the victim needs or wants (for example, money, gifts or affection), and/or will be to the financial benefit or other advantage, such as increased status, of the perpetrator or facilitator.</a:t>
            </a:r>
          </a:p>
        </p:txBody>
      </p:sp>
      <p:pic>
        <p:nvPicPr>
          <p:cNvPr id="4" name="Picture 3">
            <a:extLst>
              <a:ext uri="{FF2B5EF4-FFF2-40B4-BE49-F238E27FC236}">
                <a16:creationId xmlns:a16="http://schemas.microsoft.com/office/drawing/2014/main" id="{0C6D20E8-0B4D-5FFC-866D-DCB90195D2AF}"/>
              </a:ext>
            </a:extLst>
          </p:cNvPr>
          <p:cNvPicPr>
            <a:picLocks noChangeAspect="1"/>
          </p:cNvPicPr>
          <p:nvPr/>
        </p:nvPicPr>
        <p:blipFill>
          <a:blip r:embed="rId2"/>
          <a:stretch>
            <a:fillRect/>
          </a:stretch>
        </p:blipFill>
        <p:spPr>
          <a:xfrm>
            <a:off x="7405016" y="5035298"/>
            <a:ext cx="1221964" cy="1592344"/>
          </a:xfrm>
          <a:prstGeom prst="rect">
            <a:avLst/>
          </a:prstGeom>
        </p:spPr>
      </p:pic>
    </p:spTree>
    <p:extLst>
      <p:ext uri="{BB962C8B-B14F-4D97-AF65-F5344CB8AC3E}">
        <p14:creationId xmlns:p14="http://schemas.microsoft.com/office/powerpoint/2010/main" val="680669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265E4-A82E-35EF-BF27-FBAF80067314}"/>
              </a:ext>
            </a:extLst>
          </p:cNvPr>
          <p:cNvSpPr>
            <a:spLocks noGrp="1"/>
          </p:cNvSpPr>
          <p:nvPr>
            <p:ph type="title"/>
          </p:nvPr>
        </p:nvSpPr>
        <p:spPr/>
        <p:txBody>
          <a:bodyPr>
            <a:normAutofit fontScale="90000"/>
          </a:bodyPr>
          <a:lstStyle/>
          <a:p>
            <a:r>
              <a:rPr lang="en-GB" dirty="0"/>
              <a:t>KCSIE 2022 – Annex B</a:t>
            </a:r>
          </a:p>
        </p:txBody>
      </p:sp>
      <p:sp>
        <p:nvSpPr>
          <p:cNvPr id="3" name="Content Placeholder 2">
            <a:extLst>
              <a:ext uri="{FF2B5EF4-FFF2-40B4-BE49-F238E27FC236}">
                <a16:creationId xmlns:a16="http://schemas.microsoft.com/office/drawing/2014/main" id="{E679E8B4-247E-40AB-6388-BAAB6FD564A5}"/>
              </a:ext>
            </a:extLst>
          </p:cNvPr>
          <p:cNvSpPr>
            <a:spLocks noGrp="1"/>
          </p:cNvSpPr>
          <p:nvPr>
            <p:ph idx="1"/>
          </p:nvPr>
        </p:nvSpPr>
        <p:spPr>
          <a:xfrm>
            <a:off x="271588" y="1359660"/>
            <a:ext cx="6892700" cy="4769047"/>
          </a:xfrm>
        </p:spPr>
        <p:txBody>
          <a:bodyPr>
            <a:noAutofit/>
          </a:bodyPr>
          <a:lstStyle/>
          <a:p>
            <a:r>
              <a:rPr lang="en-GB" sz="2400" dirty="0"/>
              <a:t>Children can be exploited by adult males or females, as individuals or in groups. They may also be exploited by other children, who themselves may be experiencing exploitation – where this is the case, it is important that the child perpetrator is also recognised as a victim.</a:t>
            </a:r>
          </a:p>
          <a:p>
            <a:endParaRPr lang="en-GB" sz="2400" dirty="0"/>
          </a:p>
          <a:p>
            <a:r>
              <a:rPr lang="en-GB" sz="2400" dirty="0"/>
              <a:t>Whilst the age of the child may be a contributing factor for an imbalance of power, there are a range of other factors that could make a child more vulnerable to exploitation, including, sexual identity, cognitive ability, learning difficulties, communication ability, </a:t>
            </a:r>
          </a:p>
          <a:p>
            <a:r>
              <a:rPr lang="en-GB" sz="2400" dirty="0"/>
              <a:t>physical strength, status, and access to economic or other resources.</a:t>
            </a:r>
          </a:p>
        </p:txBody>
      </p:sp>
      <p:pic>
        <p:nvPicPr>
          <p:cNvPr id="4" name="Picture 3">
            <a:extLst>
              <a:ext uri="{FF2B5EF4-FFF2-40B4-BE49-F238E27FC236}">
                <a16:creationId xmlns:a16="http://schemas.microsoft.com/office/drawing/2014/main" id="{B23077E7-D18F-E01D-1910-BBBBB16C8A27}"/>
              </a:ext>
            </a:extLst>
          </p:cNvPr>
          <p:cNvPicPr>
            <a:picLocks noChangeAspect="1"/>
          </p:cNvPicPr>
          <p:nvPr/>
        </p:nvPicPr>
        <p:blipFill>
          <a:blip r:embed="rId2"/>
          <a:stretch>
            <a:fillRect/>
          </a:stretch>
        </p:blipFill>
        <p:spPr>
          <a:xfrm>
            <a:off x="7181006" y="2348880"/>
            <a:ext cx="1898201" cy="2473552"/>
          </a:xfrm>
          <a:prstGeom prst="rect">
            <a:avLst/>
          </a:prstGeom>
        </p:spPr>
      </p:pic>
    </p:spTree>
    <p:extLst>
      <p:ext uri="{BB962C8B-B14F-4D97-AF65-F5344CB8AC3E}">
        <p14:creationId xmlns:p14="http://schemas.microsoft.com/office/powerpoint/2010/main" val="3310949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B7172-762E-BDEE-BE5C-03F1C1E16C64}"/>
              </a:ext>
            </a:extLst>
          </p:cNvPr>
          <p:cNvSpPr>
            <a:spLocks noGrp="1"/>
          </p:cNvSpPr>
          <p:nvPr>
            <p:ph type="title"/>
          </p:nvPr>
        </p:nvSpPr>
        <p:spPr>
          <a:xfrm>
            <a:off x="395536" y="-243408"/>
            <a:ext cx="8229600" cy="1143000"/>
          </a:xfrm>
        </p:spPr>
        <p:txBody>
          <a:bodyPr>
            <a:normAutofit/>
          </a:bodyPr>
          <a:lstStyle/>
          <a:p>
            <a:r>
              <a:rPr lang="en-GB" sz="4000" dirty="0"/>
              <a:t>County Lines – How does it work</a:t>
            </a:r>
          </a:p>
        </p:txBody>
      </p:sp>
      <p:pic>
        <p:nvPicPr>
          <p:cNvPr id="5" name="Content Placeholder 4">
            <a:extLst>
              <a:ext uri="{FF2B5EF4-FFF2-40B4-BE49-F238E27FC236}">
                <a16:creationId xmlns:a16="http://schemas.microsoft.com/office/drawing/2014/main" id="{DF640D59-3D54-6335-8D42-066DD77ED409}"/>
              </a:ext>
            </a:extLst>
          </p:cNvPr>
          <p:cNvPicPr>
            <a:picLocks noGrp="1" noChangeAspect="1"/>
          </p:cNvPicPr>
          <p:nvPr>
            <p:ph idx="1"/>
          </p:nvPr>
        </p:nvPicPr>
        <p:blipFill>
          <a:blip r:embed="rId2"/>
          <a:stretch>
            <a:fillRect/>
          </a:stretch>
        </p:blipFill>
        <p:spPr>
          <a:xfrm>
            <a:off x="1187624" y="1600200"/>
            <a:ext cx="6336704" cy="5141168"/>
          </a:xfrm>
        </p:spPr>
      </p:pic>
    </p:spTree>
    <p:extLst>
      <p:ext uri="{BB962C8B-B14F-4D97-AF65-F5344CB8AC3E}">
        <p14:creationId xmlns:p14="http://schemas.microsoft.com/office/powerpoint/2010/main" val="1850728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E6855-1C94-B1CB-FA89-3FD8A8C56DE3}"/>
              </a:ext>
            </a:extLst>
          </p:cNvPr>
          <p:cNvSpPr>
            <a:spLocks noGrp="1"/>
          </p:cNvSpPr>
          <p:nvPr>
            <p:ph type="title"/>
          </p:nvPr>
        </p:nvSpPr>
        <p:spPr/>
        <p:txBody>
          <a:bodyPr>
            <a:noAutofit/>
          </a:bodyPr>
          <a:lstStyle/>
          <a:p>
            <a:r>
              <a:rPr lang="en-GB" sz="4000" dirty="0"/>
              <a:t>Cuckooing</a:t>
            </a:r>
          </a:p>
        </p:txBody>
      </p:sp>
      <p:sp>
        <p:nvSpPr>
          <p:cNvPr id="3" name="Content Placeholder 2">
            <a:extLst>
              <a:ext uri="{FF2B5EF4-FFF2-40B4-BE49-F238E27FC236}">
                <a16:creationId xmlns:a16="http://schemas.microsoft.com/office/drawing/2014/main" id="{DDB89AA3-91EE-8EB4-8725-96A705B4D5B2}"/>
              </a:ext>
            </a:extLst>
          </p:cNvPr>
          <p:cNvSpPr>
            <a:spLocks noGrp="1"/>
          </p:cNvSpPr>
          <p:nvPr>
            <p:ph idx="1"/>
          </p:nvPr>
        </p:nvSpPr>
        <p:spPr>
          <a:xfrm>
            <a:off x="482343" y="1608041"/>
            <a:ext cx="8390070" cy="4769047"/>
          </a:xfrm>
        </p:spPr>
        <p:txBody>
          <a:bodyPr>
            <a:normAutofit/>
          </a:bodyPr>
          <a:lstStyle/>
          <a:p>
            <a:r>
              <a:rPr lang="en-GB" sz="2400" dirty="0"/>
              <a:t>Crime Gangs often use high levels of violence and intimidation to protect the ‘county line’ and control them. One of these forms of control exploits vulnerable people by using their home as a base for dealing drugs, a process known as cuckooing. Dealers often convince the vulnerable person to let their home be used for drug dealing by giving them free drugs or offering to pay for food or utilities.</a:t>
            </a:r>
          </a:p>
          <a:p>
            <a:endParaRPr lang="en-GB" sz="2400" dirty="0"/>
          </a:p>
          <a:p>
            <a:r>
              <a:rPr lang="en-GB" sz="2400" dirty="0"/>
              <a:t>Often Crime Gangs target people who are lonely, isolated, or have addiction issues. It's common for these gangs to use a property for a short amount of time, moving address frequently to reduce the chance of being caught.</a:t>
            </a:r>
          </a:p>
        </p:txBody>
      </p:sp>
      <p:pic>
        <p:nvPicPr>
          <p:cNvPr id="5" name="Picture 4">
            <a:extLst>
              <a:ext uri="{FF2B5EF4-FFF2-40B4-BE49-F238E27FC236}">
                <a16:creationId xmlns:a16="http://schemas.microsoft.com/office/drawing/2014/main" id="{21EE1C8D-EEE3-881E-D0BA-5CE4E3186D37}"/>
              </a:ext>
            </a:extLst>
          </p:cNvPr>
          <p:cNvPicPr>
            <a:picLocks noChangeAspect="1"/>
          </p:cNvPicPr>
          <p:nvPr/>
        </p:nvPicPr>
        <p:blipFill>
          <a:blip r:embed="rId2"/>
          <a:stretch>
            <a:fillRect/>
          </a:stretch>
        </p:blipFill>
        <p:spPr>
          <a:xfrm>
            <a:off x="6372200" y="5996088"/>
            <a:ext cx="2619375" cy="762000"/>
          </a:xfrm>
          <a:prstGeom prst="rect">
            <a:avLst/>
          </a:prstGeom>
        </p:spPr>
      </p:pic>
    </p:spTree>
    <p:extLst>
      <p:ext uri="{BB962C8B-B14F-4D97-AF65-F5344CB8AC3E}">
        <p14:creationId xmlns:p14="http://schemas.microsoft.com/office/powerpoint/2010/main" val="22690833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1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8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5046</TotalTime>
  <Words>2750</Words>
  <Application>Microsoft Office PowerPoint</Application>
  <PresentationFormat>On-screen Show (4:3)</PresentationFormat>
  <Paragraphs>208</Paragraphs>
  <Slides>33</Slides>
  <Notes>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33</vt:i4>
      </vt:variant>
    </vt:vector>
  </HeadingPairs>
  <TitlesOfParts>
    <vt:vector size="42" baseType="lpstr">
      <vt:lpstr>Arial</vt:lpstr>
      <vt:lpstr>Avenir Book</vt:lpstr>
      <vt:lpstr>Avenir Heavy</vt:lpstr>
      <vt:lpstr>Calibri</vt:lpstr>
      <vt:lpstr>Helvetica Light</vt:lpstr>
      <vt:lpstr>1_White</vt:lpstr>
      <vt:lpstr>2_White</vt:lpstr>
      <vt:lpstr>28_White</vt:lpstr>
      <vt:lpstr>White</vt:lpstr>
      <vt:lpstr>Safeguarding children, young people  Criminal Exploitation of Children County Lines</vt:lpstr>
      <vt:lpstr>Key Guidance – Child Exploitation and County Lines</vt:lpstr>
      <vt:lpstr>County Lines Definition</vt:lpstr>
      <vt:lpstr>Exploitation of young and vulnerable people</vt:lpstr>
      <vt:lpstr>Exploitation of young and vulnerable people</vt:lpstr>
      <vt:lpstr>KCSIE 2022 – Annex B</vt:lpstr>
      <vt:lpstr>KCSIE 2022 – Annex B</vt:lpstr>
      <vt:lpstr>County Lines – How does it work</vt:lpstr>
      <vt:lpstr>Cuckooing</vt:lpstr>
      <vt:lpstr>Cuckooing</vt:lpstr>
      <vt:lpstr>Avoiding detection</vt:lpstr>
      <vt:lpstr>Indicators of Child Criminal Exploitation (County Lines)</vt:lpstr>
      <vt:lpstr>The use of Social media by Criminal Gangs</vt:lpstr>
      <vt:lpstr>Some key facts to remember with regards to criminal exploitation include: </vt:lpstr>
      <vt:lpstr>Phrases that young people may use to refer to county lines include:</vt:lpstr>
      <vt:lpstr>Slang terms used in County Lines</vt:lpstr>
      <vt:lpstr>The Child Exploitation Operating Protocol 2021 - Schools</vt:lpstr>
      <vt:lpstr>The Child Exploitation Operating Protocol 2021 - Schools</vt:lpstr>
      <vt:lpstr>The Child Exploitation Operating Protocol 2021 - Health</vt:lpstr>
      <vt:lpstr>The Child Exploitation Operating Protocol 2021 - Health</vt:lpstr>
      <vt:lpstr>The Child Exploitation Operating Protocol 2021- Parents </vt:lpstr>
      <vt:lpstr>The Child Exploitation Operating Protocol 2021- Parents </vt:lpstr>
      <vt:lpstr>The Child Exploitation Operating Protocol 2021- Police </vt:lpstr>
      <vt:lpstr>The Child Exploitation Operating Protocol 2021- Police </vt:lpstr>
      <vt:lpstr>The Child Exploitation Operating Protocol 2021- Police </vt:lpstr>
      <vt:lpstr>Criminalisation of children </vt:lpstr>
      <vt:lpstr>What support is out there?</vt:lpstr>
      <vt:lpstr>Referral process for Professionals</vt:lpstr>
      <vt:lpstr>Safeguarding contacts Sutton</vt:lpstr>
      <vt:lpstr>Safeguarding contacts Croydon</vt:lpstr>
      <vt:lpstr>PowerPoint Presentation</vt:lpstr>
      <vt:lpstr>https://www.lgfl.net/digisafe/countylines</vt:lpstr>
      <vt:lpstr>Thank You for Listening</vt:lpstr>
    </vt:vector>
  </TitlesOfParts>
  <Company>London Borough of Sutton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FGM and radicalisation issues for primary schools</dc:title>
  <dc:creator>jennyrowley</dc:creator>
  <cp:lastModifiedBy>Hayley Cameron</cp:lastModifiedBy>
  <cp:revision>188</cp:revision>
  <cp:lastPrinted>2015-11-17T16:28:36Z</cp:lastPrinted>
  <dcterms:created xsi:type="dcterms:W3CDTF">2015-05-14T16:19:33Z</dcterms:created>
  <dcterms:modified xsi:type="dcterms:W3CDTF">2023-05-23T13:46:15Z</dcterms:modified>
</cp:coreProperties>
</file>