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11" r:id="rId2"/>
    <p:sldMasterId id="2147483717" r:id="rId3"/>
  </p:sldMasterIdLst>
  <p:notesMasterIdLst>
    <p:notesMasterId r:id="rId29"/>
  </p:notesMasterIdLst>
  <p:handoutMasterIdLst>
    <p:handoutMasterId r:id="rId30"/>
  </p:handoutMasterIdLst>
  <p:sldIdLst>
    <p:sldId id="263" r:id="rId4"/>
    <p:sldId id="502" r:id="rId5"/>
    <p:sldId id="504" r:id="rId6"/>
    <p:sldId id="503" r:id="rId7"/>
    <p:sldId id="524" r:id="rId8"/>
    <p:sldId id="525" r:id="rId9"/>
    <p:sldId id="507" r:id="rId10"/>
    <p:sldId id="508" r:id="rId11"/>
    <p:sldId id="506" r:id="rId12"/>
    <p:sldId id="505" r:id="rId13"/>
    <p:sldId id="509" r:id="rId14"/>
    <p:sldId id="510" r:id="rId15"/>
    <p:sldId id="511" r:id="rId16"/>
    <p:sldId id="512" r:id="rId17"/>
    <p:sldId id="513" r:id="rId18"/>
    <p:sldId id="514" r:id="rId19"/>
    <p:sldId id="515" r:id="rId20"/>
    <p:sldId id="516" r:id="rId21"/>
    <p:sldId id="517" r:id="rId22"/>
    <p:sldId id="518" r:id="rId23"/>
    <p:sldId id="519" r:id="rId24"/>
    <p:sldId id="520" r:id="rId25"/>
    <p:sldId id="523" r:id="rId26"/>
    <p:sldId id="693" r:id="rId27"/>
    <p:sldId id="692"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10136EB-A6DA-4996-AD70-3C1D6B824FAB}" v="111" dt="2023-07-14T16:24:21.3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1711" autoAdjust="0"/>
    <p:restoredTop sz="99271" autoAdjust="0"/>
  </p:normalViewPr>
  <p:slideViewPr>
    <p:cSldViewPr>
      <p:cViewPr varScale="1">
        <p:scale>
          <a:sx n="67" d="100"/>
          <a:sy n="67" d="100"/>
        </p:scale>
        <p:origin x="644" y="3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BC0389E-F664-4285-8A5D-D5957CCE04F9}" type="datetimeFigureOut">
              <a:rPr lang="en-GB" smtClean="0"/>
              <a:pPr/>
              <a:t>17/07/2023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FDB7B13-7403-4226-9AC7-05AC0C3BF73F}" type="slidenum">
              <a:rPr lang="en-GB" smtClean="0"/>
              <a:pPr/>
              <a:t>‹#›</a:t>
            </a:fld>
            <a:endParaRPr lang="en-GB"/>
          </a:p>
        </p:txBody>
      </p:sp>
    </p:spTree>
    <p:extLst>
      <p:ext uri="{BB962C8B-B14F-4D97-AF65-F5344CB8AC3E}">
        <p14:creationId xmlns:p14="http://schemas.microsoft.com/office/powerpoint/2010/main" val="35505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A929514-6F63-49A9-AF55-AB428043EBEC}" type="datetimeFigureOut">
              <a:rPr lang="en-GB" smtClean="0"/>
              <a:pPr/>
              <a:t>17/07/2023</a:t>
            </a:fld>
            <a:endParaRPr lang="en-GB"/>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6E92257-BCCF-4004-A4F9-03366628B5AD}" type="slidenum">
              <a:rPr lang="en-GB" smtClean="0"/>
              <a:pPr/>
              <a:t>‹#›</a:t>
            </a:fld>
            <a:endParaRPr lang="en-GB"/>
          </a:p>
        </p:txBody>
      </p:sp>
    </p:spTree>
    <p:extLst>
      <p:ext uri="{BB962C8B-B14F-4D97-AF65-F5344CB8AC3E}">
        <p14:creationId xmlns:p14="http://schemas.microsoft.com/office/powerpoint/2010/main" val="2849412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50"/>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37700191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38758" y="6375679"/>
            <a:ext cx="1747292" cy="348462"/>
          </a:xfrm>
          <a:prstGeom prst="rect">
            <a:avLst/>
          </a:prstGeom>
        </p:spPr>
        <p:txBody>
          <a:bodyPr/>
          <a:lstStyle/>
          <a:p>
            <a:fld id="{689D3EB4-1058-48E2-A2F1-4D1C2D6128ED}" type="datetimeFigureOut">
              <a:rPr lang="en-GB" smtClean="0"/>
              <a:pPr/>
              <a:t>17/07/2023</a:t>
            </a:fld>
            <a:endParaRPr lang="en-GB" dirty="0"/>
          </a:p>
        </p:txBody>
      </p:sp>
      <p:sp>
        <p:nvSpPr>
          <p:cNvPr id="5" name="Footer Placeholder 4"/>
          <p:cNvSpPr>
            <a:spLocks noGrp="1"/>
          </p:cNvSpPr>
          <p:nvPr>
            <p:ph type="ftr" sz="quarter" idx="11"/>
          </p:nvPr>
        </p:nvSpPr>
        <p:spPr>
          <a:xfrm>
            <a:off x="3028950" y="6375679"/>
            <a:ext cx="3086100" cy="345796"/>
          </a:xfrm>
          <a:prstGeom prst="rect">
            <a:avLst/>
          </a:prstGeom>
        </p:spPr>
        <p:txBody>
          <a:bodyPr/>
          <a:lstStyle/>
          <a:p>
            <a:endParaRPr lang="en-GB" dirty="0"/>
          </a:p>
        </p:txBody>
      </p:sp>
      <p:sp>
        <p:nvSpPr>
          <p:cNvPr id="6" name="Slide Number Placeholder 5"/>
          <p:cNvSpPr>
            <a:spLocks noGrp="1"/>
          </p:cNvSpPr>
          <p:nvPr>
            <p:ph type="sldNum" sz="quarter" idx="12"/>
          </p:nvPr>
        </p:nvSpPr>
        <p:spPr>
          <a:xfrm>
            <a:off x="4415250" y="6505278"/>
            <a:ext cx="304571" cy="297389"/>
          </a:xfrm>
        </p:spPr>
        <p:txBody>
          <a:bodyPr/>
          <a:lstStyle/>
          <a:p>
            <a:fld id="{FBE1029B-A778-4711-838F-A3A412FCF63F}" type="slidenum">
              <a:rPr lang="en-GB" smtClean="0"/>
              <a:pPr/>
              <a:t>‹#›</a:t>
            </a:fld>
            <a:endParaRPr lang="en-GB" dirty="0"/>
          </a:p>
        </p:txBody>
      </p:sp>
    </p:spTree>
    <p:extLst>
      <p:ext uri="{BB962C8B-B14F-4D97-AF65-F5344CB8AC3E}">
        <p14:creationId xmlns:p14="http://schemas.microsoft.com/office/powerpoint/2010/main" val="107389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1899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4" y="3071865"/>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9" y="4171280"/>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0050362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Text">
    <p:spTree>
      <p:nvGrpSpPr>
        <p:cNvPr id="1" name=""/>
        <p:cNvGrpSpPr/>
        <p:nvPr/>
      </p:nvGrpSpPr>
      <p:grpSpPr>
        <a:xfrm>
          <a:off x="0" y="0"/>
          <a:ext cx="0" cy="0"/>
          <a:chOff x="0" y="0"/>
          <a:chExt cx="0" cy="0"/>
        </a:xfrm>
      </p:grpSpPr>
      <p:sp>
        <p:nvSpPr>
          <p:cNvPr id="20" name="Title Text"/>
          <p:cNvSpPr>
            <a:spLocks noGrp="1"/>
          </p:cNvSpPr>
          <p:nvPr>
            <p:ph type="title"/>
          </p:nvPr>
        </p:nvSpPr>
        <p:spPr>
          <a:prstGeom prst="rect">
            <a:avLst/>
          </a:prstGeom>
        </p:spPr>
        <p:txBody>
          <a:bodyPr/>
          <a:lstStyle/>
          <a:p>
            <a:r>
              <a:t>Title Text</a:t>
            </a:r>
          </a:p>
        </p:txBody>
      </p:sp>
      <p:sp>
        <p:nvSpPr>
          <p:cNvPr id="21" name="Body Level One…"/>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11896401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4003" y="4160104"/>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02175741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2" name="Picture 91" descr="pp2"/>
          <p:cNvPicPr>
            <a:picLocks noChangeAspect="1" noChangeArrowheads="1"/>
          </p:cNvPicPr>
          <p:nvPr/>
        </p:nvPicPr>
        <p:blipFill>
          <a:blip r:embed="rId2" cstate="print"/>
          <a:srcRect/>
          <a:stretch>
            <a:fillRect/>
          </a:stretch>
        </p:blipFill>
        <p:spPr bwMode="auto">
          <a:xfrm>
            <a:off x="-76199" y="-71438"/>
            <a:ext cx="9297988" cy="7002463"/>
          </a:xfrm>
          <a:prstGeom prst="rect">
            <a:avLst/>
          </a:prstGeom>
          <a:noFill/>
          <a:ln w="9525">
            <a:noFill/>
            <a:miter lim="800000"/>
            <a:headEnd/>
            <a:tailEnd/>
          </a:ln>
        </p:spPr>
      </p:pic>
    </p:spTree>
    <p:extLst>
      <p:ext uri="{BB962C8B-B14F-4D97-AF65-F5344CB8AC3E}">
        <p14:creationId xmlns:p14="http://schemas.microsoft.com/office/powerpoint/2010/main" val="117066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457200" y="1600207"/>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688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a:spLocks noGrp="1"/>
          </p:cNvSpPr>
          <p:nvPr>
            <p:ph type="title"/>
          </p:nvPr>
        </p:nvSpPr>
        <p:spPr>
          <a:xfrm>
            <a:off x="531351" y="3071812"/>
            <a:ext cx="2730393" cy="506551"/>
          </a:xfrm>
          <a:prstGeom prst="rect">
            <a:avLst/>
          </a:prstGeom>
        </p:spPr>
        <p:txBody>
          <a:bodyPr anchor="ctr"/>
          <a:lstStyle>
            <a:lvl1pPr>
              <a:defRPr>
                <a:solidFill>
                  <a:srgbClr val="314764"/>
                </a:solidFill>
              </a:defRPr>
            </a:lvl1pPr>
          </a:lstStyle>
          <a:p>
            <a:r>
              <a:t>Title Text</a:t>
            </a:r>
          </a:p>
        </p:txBody>
      </p:sp>
      <p:sp>
        <p:nvSpPr>
          <p:cNvPr id="12" name="Body Level One…"/>
          <p:cNvSpPr>
            <a:spLocks noGrp="1"/>
          </p:cNvSpPr>
          <p:nvPr>
            <p:ph type="body" sz="quarter" idx="1"/>
          </p:nvPr>
        </p:nvSpPr>
        <p:spPr>
          <a:xfrm>
            <a:off x="597557" y="4171228"/>
            <a:ext cx="2359112" cy="244460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3"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2074590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losing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8" name="Body Level One…"/>
          <p:cNvSpPr>
            <a:spLocks noGrp="1"/>
          </p:cNvSpPr>
          <p:nvPr>
            <p:ph type="body" sz="quarter" idx="1"/>
          </p:nvPr>
        </p:nvSpPr>
        <p:spPr>
          <a:xfrm>
            <a:off x="383977" y="4160049"/>
            <a:ext cx="2525497" cy="243006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9" name="Slide Number"/>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26395943"/>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9"/>
            <a:ext cx="8600825" cy="5375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3" y="1608042"/>
            <a:ext cx="7648627" cy="4769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42501" y="6505278"/>
            <a:ext cx="250069" cy="248658"/>
          </a:xfrm>
          <a:prstGeom prst="rect">
            <a:avLst/>
          </a:prstGeom>
          <a:ln w="12700">
            <a:miter lim="400000"/>
          </a:ln>
        </p:spPr>
        <p:txBody>
          <a:bodyPr wrap="none" lIns="50800" tIns="50800" rIns="50800" bIns="50800">
            <a:spAutoFit/>
          </a:bodyPr>
          <a:lstStyle>
            <a:lvl1pPr algn="ctr">
              <a:defRPr sz="949">
                <a:solidFill>
                  <a:srgbClr val="000000"/>
                </a:solidFill>
                <a:latin typeface="Helvetica Light"/>
                <a:ea typeface="Helvetica Light"/>
                <a:cs typeface="Helvetica Light"/>
                <a:sym typeface="Helvetica Light"/>
              </a:defRPr>
            </a:lvl1pPr>
          </a:lstStyle>
          <a:p>
            <a:pPr defTabSz="308063" hangingPunct="0"/>
            <a:fld id="{86CB4B4D-7CA3-9044-876B-883B54F8677D}" type="slidenum">
              <a:rPr lang="en-GB" kern="0" smtClean="0"/>
              <a:pPr defTabSz="308063" hangingPunct="0"/>
              <a:t>‹#›</a:t>
            </a:fld>
            <a:endParaRPr lang="en-GB" kern="0"/>
          </a:p>
        </p:txBody>
      </p:sp>
    </p:spTree>
    <p:extLst>
      <p:ext uri="{BB962C8B-B14F-4D97-AF65-F5344CB8AC3E}">
        <p14:creationId xmlns:p14="http://schemas.microsoft.com/office/powerpoint/2010/main" val="2530114005"/>
      </p:ext>
    </p:extLst>
  </p:cSld>
  <p:clrMap bg1="lt1" tx1="dk1" bg2="lt2" tx2="dk2" accent1="accent1" accent2="accent2" accent3="accent3" accent4="accent4" accent5="accent5" accent6="accent6" hlink="hlink" folHlink="folHlink"/>
  <p:sldLayoutIdLst>
    <p:sldLayoutId id="2147483709" r:id="rId1"/>
    <p:sldLayoutId id="2147483710" r:id="rId2"/>
  </p:sldLayoutIdLst>
  <p:transition spd="med"/>
  <p:txStyles>
    <p:titleStyle>
      <a:lvl1pPr marL="0" marR="0" indent="0"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1pPr>
      <a:lvl2pPr marL="0" marR="0" indent="120547"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2pPr>
      <a:lvl3pPr marL="0" marR="0" indent="241093"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3pPr>
      <a:lvl4pPr marL="0" marR="0" indent="361640"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4pPr>
      <a:lvl5pPr marL="0" marR="0" indent="482186"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5pPr>
      <a:lvl6pPr marL="0" marR="0" indent="602732"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279"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826"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372" algn="l" defTabSz="308063"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1pPr>
      <a:lvl2pPr marL="0" marR="0" indent="120547"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2pPr>
      <a:lvl3pPr marL="0" marR="0" indent="241093"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3pPr>
      <a:lvl4pPr marL="0" marR="0" indent="361640"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4pPr>
      <a:lvl5pPr marL="0" marR="0" indent="482186"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5pPr>
      <a:lvl6pPr marL="0" marR="0" indent="602732"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279"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826"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372" algn="l" defTabSz="308063"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47"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93"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640"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86"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732"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279"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826"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372" algn="ctr" defTabSz="308063"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614" y="230359"/>
            <a:ext cx="8600825" cy="537595"/>
          </a:xfrm>
          <a:prstGeom prst="rect">
            <a:avLst/>
          </a:prstGeom>
          <a:ln w="12700">
            <a:miter lim="400000"/>
          </a:ln>
          <a:extLst>
            <a:ext uri="{C572A759-6A51-4108-AA02-DFA0A04FC94B}">
              <ma14:wrappingTextBoxFlag xmlns:ma14="http://schemas.microsoft.com/office/mac/drawingml/2011/main" xmlns="" val="1"/>
            </a:ext>
          </a:extLst>
        </p:spPr>
        <p:txBody>
          <a:bodyPr lIns="50794" tIns="50794" rIns="50794" bIns="50794" anchor="b">
            <a:normAutofit/>
          </a:bodyPr>
          <a:lstStyle/>
          <a:p>
            <a:r>
              <a:t>Title Text</a:t>
            </a:r>
          </a:p>
        </p:txBody>
      </p:sp>
      <p:sp>
        <p:nvSpPr>
          <p:cNvPr id="3" name="Body Level One…"/>
          <p:cNvSpPr>
            <a:spLocks noGrp="1"/>
          </p:cNvSpPr>
          <p:nvPr>
            <p:ph type="body" idx="1"/>
          </p:nvPr>
        </p:nvSpPr>
        <p:spPr>
          <a:xfrm>
            <a:off x="482372" y="1608044"/>
            <a:ext cx="7648627" cy="4769047"/>
          </a:xfrm>
          <a:prstGeom prst="rect">
            <a:avLst/>
          </a:prstGeom>
          <a:ln w="12700">
            <a:miter lim="400000"/>
          </a:ln>
          <a:extLst>
            <a:ext uri="{C572A759-6A51-4108-AA02-DFA0A04FC94B}">
              <ma14:wrappingTextBoxFlag xmlns:ma14="http://schemas.microsoft.com/office/mac/drawingml/2011/main" xmlns="" val="1"/>
            </a:ext>
          </a:extLst>
        </p:spPr>
        <p:txBody>
          <a:bodyPr lIns="50794" tIns="50794" rIns="50794" bIns="5079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39328" y="6505331"/>
            <a:ext cx="256469" cy="248646"/>
          </a:xfrm>
          <a:prstGeom prst="rect">
            <a:avLst/>
          </a:prstGeom>
          <a:ln w="12700">
            <a:miter lim="400000"/>
          </a:ln>
        </p:spPr>
        <p:txBody>
          <a:bodyPr wrap="none" lIns="50794" tIns="50794" rIns="50794" bIns="50794">
            <a:spAutoFit/>
          </a:bodyPr>
          <a:lstStyle>
            <a:lvl1pPr algn="ctr">
              <a:defRPr sz="949">
                <a:solidFill>
                  <a:srgbClr val="000000"/>
                </a:solidFill>
                <a:latin typeface="Helvetica Light"/>
                <a:ea typeface="Helvetica Light"/>
                <a:cs typeface="Helvetica Light"/>
                <a:sym typeface="Helvetica Light"/>
              </a:defRPr>
            </a:lvl1pPr>
          </a:lstStyle>
          <a:p>
            <a:pPr defTabSz="308016"/>
            <a:fld id="{86CB4B4D-7CA3-9044-876B-883B54F8677D}" type="slidenum">
              <a:rPr lang="en-GB" smtClean="0"/>
              <a:pPr defTabSz="308016"/>
              <a:t>‹#›</a:t>
            </a:fld>
            <a:endParaRPr lang="en-GB"/>
          </a:p>
        </p:txBody>
      </p:sp>
    </p:spTree>
    <p:extLst>
      <p:ext uri="{BB962C8B-B14F-4D97-AF65-F5344CB8AC3E}">
        <p14:creationId xmlns:p14="http://schemas.microsoft.com/office/powerpoint/2010/main" val="51744574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Lst>
  <p:transition spd="med"/>
  <p:txStyles>
    <p:titleStyle>
      <a:lvl1pPr marL="0" marR="0" indent="0"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1pPr>
      <a:lvl2pPr marL="0" marR="0" indent="120528"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2pPr>
      <a:lvl3pPr marL="0" marR="0" indent="241056"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3pPr>
      <a:lvl4pPr marL="0" marR="0" indent="361583"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4pPr>
      <a:lvl5pPr marL="0" marR="0" indent="482112"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5pPr>
      <a:lvl6pPr marL="0" marR="0" indent="602640"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6pPr>
      <a:lvl7pPr marL="0" marR="0" indent="723169"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7pPr>
      <a:lvl8pPr marL="0" marR="0" indent="843697"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8pPr>
      <a:lvl9pPr marL="0" marR="0" indent="964224" algn="l" defTabSz="308016" rtl="0" latinLnBrk="0">
        <a:lnSpc>
          <a:spcPct val="100000"/>
        </a:lnSpc>
        <a:spcBef>
          <a:spcPts val="0"/>
        </a:spcBef>
        <a:spcAft>
          <a:spcPts val="0"/>
        </a:spcAft>
        <a:buClrTx/>
        <a:buSzTx/>
        <a:buFontTx/>
        <a:buNone/>
        <a:tabLst/>
        <a:defRPr sz="2267"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1pPr>
      <a:lvl2pPr marL="0" marR="0" indent="120528"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2pPr>
      <a:lvl3pPr marL="0" marR="0" indent="241056"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3pPr>
      <a:lvl4pPr marL="0" marR="0" indent="361583"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4pPr>
      <a:lvl5pPr marL="0" marR="0" indent="482112"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5pPr>
      <a:lvl6pPr marL="0" marR="0" indent="602640"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6pPr>
      <a:lvl7pPr marL="0" marR="0" indent="723169"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7pPr>
      <a:lvl8pPr marL="0" marR="0" indent="843697"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8pPr>
      <a:lvl9pPr marL="0" marR="0" indent="964224" algn="l" defTabSz="308016" rtl="0" latinLnBrk="0">
        <a:lnSpc>
          <a:spcPct val="100000"/>
        </a:lnSpc>
        <a:spcBef>
          <a:spcPts val="0"/>
        </a:spcBef>
        <a:spcAft>
          <a:spcPts val="0"/>
        </a:spcAft>
        <a:buClrTx/>
        <a:buSzTx/>
        <a:buFontTx/>
        <a:buNone/>
        <a:tabLst/>
        <a:defRPr sz="1055"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1pPr>
      <a:lvl2pPr marL="0" marR="0" indent="120528"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2pPr>
      <a:lvl3pPr marL="0" marR="0" indent="241056"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3pPr>
      <a:lvl4pPr marL="0" marR="0" indent="361583"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4pPr>
      <a:lvl5pPr marL="0" marR="0" indent="482112"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5pPr>
      <a:lvl6pPr marL="0" marR="0" indent="602640"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6pPr>
      <a:lvl7pPr marL="0" marR="0" indent="723169"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7pPr>
      <a:lvl8pPr marL="0" marR="0" indent="843697"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8pPr>
      <a:lvl9pPr marL="0" marR="0" indent="964224" algn="ctr" defTabSz="308016" rtl="0" latinLnBrk="0">
        <a:lnSpc>
          <a:spcPct val="100000"/>
        </a:lnSpc>
        <a:spcBef>
          <a:spcPts val="0"/>
        </a:spcBef>
        <a:spcAft>
          <a:spcPts val="0"/>
        </a:spcAft>
        <a:buClrTx/>
        <a:buSzTx/>
        <a:buFontTx/>
        <a:buNone/>
        <a:tabLst/>
        <a:defRPr sz="949"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5"/>
          <a:srcRect/>
          <a:stretch>
            <a:fillRect/>
          </a:stretch>
        </a:blipFill>
        <a:effectLst/>
      </p:bgPr>
    </p:bg>
    <p:spTree>
      <p:nvGrpSpPr>
        <p:cNvPr id="1" name=""/>
        <p:cNvGrpSpPr/>
        <p:nvPr/>
      </p:nvGrpSpPr>
      <p:grpSpPr>
        <a:xfrm>
          <a:off x="0" y="0"/>
          <a:ext cx="0" cy="0"/>
          <a:chOff x="0" y="0"/>
          <a:chExt cx="0" cy="0"/>
        </a:xfrm>
      </p:grpSpPr>
      <p:sp>
        <p:nvSpPr>
          <p:cNvPr id="2" name="Title Text"/>
          <p:cNvSpPr>
            <a:spLocks noGrp="1"/>
          </p:cNvSpPr>
          <p:nvPr>
            <p:ph type="title"/>
          </p:nvPr>
        </p:nvSpPr>
        <p:spPr>
          <a:xfrm>
            <a:off x="271588" y="230358"/>
            <a:ext cx="8600825" cy="5375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normAutofit/>
          </a:bodyPr>
          <a:lstStyle/>
          <a:p>
            <a:r>
              <a:t>Title Text</a:t>
            </a:r>
          </a:p>
        </p:txBody>
      </p:sp>
      <p:sp>
        <p:nvSpPr>
          <p:cNvPr id="3" name="Body Level One…"/>
          <p:cNvSpPr>
            <a:spLocks noGrp="1"/>
          </p:cNvSpPr>
          <p:nvPr>
            <p:ph type="body" idx="1"/>
          </p:nvPr>
        </p:nvSpPr>
        <p:spPr>
          <a:xfrm>
            <a:off x="482343" y="1608041"/>
            <a:ext cx="7648627" cy="4769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a:spLocks noGrp="1"/>
          </p:cNvSpPr>
          <p:nvPr>
            <p:ph type="sldNum" sz="quarter" idx="2"/>
          </p:nvPr>
        </p:nvSpPr>
        <p:spPr>
          <a:xfrm>
            <a:off x="4415249" y="6505277"/>
            <a:ext cx="304572" cy="297389"/>
          </a:xfrm>
          <a:prstGeom prst="rect">
            <a:avLst/>
          </a:prstGeom>
          <a:ln w="12700">
            <a:miter lim="400000"/>
          </a:ln>
        </p:spPr>
        <p:txBody>
          <a:bodyPr wrap="none" lIns="50800" tIns="50800" rIns="50800" bIns="50800">
            <a:spAutoFit/>
          </a:bodyPr>
          <a:lstStyle>
            <a:lvl1pPr algn="ctr">
              <a:defRPr sz="1266">
                <a:solidFill>
                  <a:srgbClr val="000000"/>
                </a:solidFill>
                <a:latin typeface="Helvetica Light"/>
                <a:ea typeface="Helvetica Light"/>
                <a:cs typeface="Helvetica Light"/>
                <a:sym typeface="Helvetica Light"/>
              </a:defRPr>
            </a:lvl1pPr>
          </a:lstStyle>
          <a:p>
            <a:fld id="{86CB4B4D-7CA3-9044-876B-883B54F8677D}" type="slidenum">
              <a:t>‹#›</a:t>
            </a:fld>
            <a:endParaRPr/>
          </a:p>
        </p:txBody>
      </p:sp>
    </p:spTree>
    <p:extLst>
      <p:ext uri="{BB962C8B-B14F-4D97-AF65-F5344CB8AC3E}">
        <p14:creationId xmlns:p14="http://schemas.microsoft.com/office/powerpoint/2010/main" val="95673504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Lst>
  <p:transition spd="med"/>
  <p:txStyles>
    <p:titleStyle>
      <a:lvl1pPr marL="0" marR="0" indent="0"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1pPr>
      <a:lvl2pPr marL="0" marR="0" indent="1607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2pPr>
      <a:lvl3pPr marL="0" marR="0" indent="321457"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3pPr>
      <a:lvl4pPr marL="0" marR="0" indent="482186"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4pPr>
      <a:lvl5pPr marL="0" marR="0" indent="642915"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5pPr>
      <a:lvl6pPr marL="0" marR="0" indent="803643"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6pPr>
      <a:lvl7pPr marL="0" marR="0" indent="964372"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7pPr>
      <a:lvl8pPr marL="0" marR="0" indent="1125101"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8pPr>
      <a:lvl9pPr marL="0" marR="0" indent="1285829" algn="l" defTabSz="410751" rtl="0" latinLnBrk="0">
        <a:lnSpc>
          <a:spcPct val="100000"/>
        </a:lnSpc>
        <a:spcBef>
          <a:spcPts val="0"/>
        </a:spcBef>
        <a:spcAft>
          <a:spcPts val="0"/>
        </a:spcAft>
        <a:buClrTx/>
        <a:buSzTx/>
        <a:buFontTx/>
        <a:buNone/>
        <a:tabLst/>
        <a:defRPr sz="3023" b="0" i="0" u="none" strike="noStrike" cap="none" spc="0" baseline="0">
          <a:ln>
            <a:noFill/>
          </a:ln>
          <a:solidFill>
            <a:srgbClr val="FFFFFF"/>
          </a:solidFill>
          <a:uFillTx/>
          <a:latin typeface="+mn-lt"/>
          <a:ea typeface="+mn-ea"/>
          <a:cs typeface="+mn-cs"/>
          <a:sym typeface="Avenir Heavy"/>
        </a:defRPr>
      </a:lvl9pPr>
    </p:titleStyle>
    <p:bodyStyle>
      <a:lvl1pPr marL="0" marR="0" indent="0"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1pPr>
      <a:lvl2pPr marL="0" marR="0" indent="1607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2pPr>
      <a:lvl3pPr marL="0" marR="0" indent="321457"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3pPr>
      <a:lvl4pPr marL="0" marR="0" indent="482186"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4pPr>
      <a:lvl5pPr marL="0" marR="0" indent="642915"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5pPr>
      <a:lvl6pPr marL="0" marR="0" indent="803643"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6pPr>
      <a:lvl7pPr marL="0" marR="0" indent="964372"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7pPr>
      <a:lvl8pPr marL="0" marR="0" indent="1125101"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8pPr>
      <a:lvl9pPr marL="0" marR="0" indent="1285829" algn="l" defTabSz="410751" rtl="0" latinLnBrk="0">
        <a:lnSpc>
          <a:spcPct val="100000"/>
        </a:lnSpc>
        <a:spcBef>
          <a:spcPts val="0"/>
        </a:spcBef>
        <a:spcAft>
          <a:spcPts val="0"/>
        </a:spcAft>
        <a:buClrTx/>
        <a:buSzTx/>
        <a:buFontTx/>
        <a:buNone/>
        <a:tabLst/>
        <a:defRPr sz="1406" b="0" i="0" u="none" strike="noStrike" cap="none" spc="0" baseline="0">
          <a:ln>
            <a:noFill/>
          </a:ln>
          <a:solidFill>
            <a:srgbClr val="314764"/>
          </a:solidFill>
          <a:uFillTx/>
          <a:latin typeface="Avenir Book"/>
          <a:ea typeface="Avenir Book"/>
          <a:cs typeface="Avenir Book"/>
          <a:sym typeface="Avenir Book"/>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1607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321457"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482186"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642915"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803643"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964372"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1125101"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1285829"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www.cognus.org.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79512" y="3106304"/>
            <a:ext cx="3592964" cy="2376487"/>
          </a:xfrm>
          <a:prstGeom prst="rect">
            <a:avLst/>
          </a:prstGeom>
        </p:spPr>
        <p:txBody>
          <a:bodyPr>
            <a:normAutofit fontScale="90000"/>
          </a:bodyPr>
          <a:lstStyle/>
          <a:p>
            <a:pPr algn="ctr" defTabSz="832061">
              <a:defRPr sz="4004"/>
            </a:pPr>
            <a:r>
              <a:rPr lang="en-GB" b="1" dirty="0">
                <a:solidFill>
                  <a:schemeClr val="bg1"/>
                </a:solidFill>
                <a:latin typeface="+mj-lt"/>
                <a:ea typeface="Tahoma" panose="020B0604030504040204" pitchFamily="34" charset="0"/>
                <a:cs typeface="Tahoma" panose="020B0604030504040204" pitchFamily="34" charset="0"/>
              </a:rPr>
              <a:t>A Guide to Contextual Safeguarding</a:t>
            </a:r>
            <a:br>
              <a:rPr b="1" dirty="0">
                <a:solidFill>
                  <a:schemeClr val="bg1"/>
                </a:solidFill>
                <a:latin typeface="+mj-lt"/>
                <a:ea typeface="Tahoma" panose="020B0604030504040204" pitchFamily="34" charset="0"/>
                <a:cs typeface="Tahoma" panose="020B0604030504040204" pitchFamily="34" charset="0"/>
              </a:rPr>
            </a:br>
            <a:br>
              <a:rPr dirty="0">
                <a:solidFill>
                  <a:schemeClr val="bg1"/>
                </a:solidFill>
              </a:rPr>
            </a:br>
            <a:endParaRPr dirty="0">
              <a:solidFill>
                <a:schemeClr val="bg1"/>
              </a:solidFill>
            </a:endParaRPr>
          </a:p>
        </p:txBody>
      </p:sp>
      <p:sp>
        <p:nvSpPr>
          <p:cNvPr id="130" name="Shape 130"/>
          <p:cNvSpPr>
            <a:spLocks noGrp="1"/>
          </p:cNvSpPr>
          <p:nvPr>
            <p:ph type="body" sz="quarter" idx="1"/>
          </p:nvPr>
        </p:nvSpPr>
        <p:spPr>
          <a:xfrm>
            <a:off x="179512" y="5059910"/>
            <a:ext cx="5825212" cy="1530200"/>
          </a:xfrm>
          <a:prstGeom prst="rect">
            <a:avLst/>
          </a:prstGeom>
        </p:spPr>
        <p:txBody>
          <a:bodyPr>
            <a:normAutofit fontScale="92500" lnSpcReduction="10000"/>
          </a:bodyPr>
          <a:lstStyle/>
          <a:p>
            <a:pPr>
              <a:spcBef>
                <a:spcPts val="600"/>
              </a:spcBef>
              <a:defRPr sz="2800"/>
            </a:pPr>
            <a:r>
              <a:rPr lang="en-GB" sz="2250" dirty="0">
                <a:solidFill>
                  <a:schemeClr val="bg1"/>
                </a:solidFill>
                <a:latin typeface="+mn-lt"/>
                <a:ea typeface="Tahoma" panose="020B0604030504040204" pitchFamily="34" charset="0"/>
                <a:cs typeface="Tahoma" panose="020B0604030504040204" pitchFamily="34" charset="0"/>
              </a:rPr>
              <a:t>Haley Cameron: </a:t>
            </a:r>
          </a:p>
          <a:p>
            <a:pPr>
              <a:spcBef>
                <a:spcPts val="600"/>
              </a:spcBef>
              <a:defRPr sz="2800"/>
            </a:pPr>
            <a:r>
              <a:rPr lang="en-GB" sz="2250" dirty="0">
                <a:solidFill>
                  <a:schemeClr val="bg1"/>
                </a:solidFill>
                <a:latin typeface="+mn-lt"/>
                <a:ea typeface="Tahoma" panose="020B0604030504040204" pitchFamily="34" charset="0"/>
                <a:cs typeface="Tahoma" panose="020B0604030504040204" pitchFamily="34" charset="0"/>
              </a:rPr>
              <a:t>Safeguarding Manager, Cognus</a:t>
            </a:r>
          </a:p>
          <a:p>
            <a:pPr>
              <a:spcBef>
                <a:spcPts val="600"/>
              </a:spcBef>
              <a:defRPr sz="2800"/>
            </a:pPr>
            <a:r>
              <a:rPr lang="en-GB" sz="2250" dirty="0">
                <a:solidFill>
                  <a:schemeClr val="bg1"/>
                </a:solidFill>
                <a:latin typeface="+mn-lt"/>
                <a:ea typeface="Tahoma" panose="020B0604030504040204" pitchFamily="34" charset="0"/>
                <a:cs typeface="Tahoma" panose="020B0604030504040204" pitchFamily="34" charset="0"/>
              </a:rPr>
              <a:t>Steve Welding:</a:t>
            </a:r>
          </a:p>
          <a:p>
            <a:pPr>
              <a:spcBef>
                <a:spcPts val="600"/>
              </a:spcBef>
              <a:defRPr sz="2800"/>
            </a:pPr>
            <a:r>
              <a:rPr lang="en-GB" sz="2250" dirty="0" err="1">
                <a:solidFill>
                  <a:schemeClr val="bg1"/>
                </a:solidFill>
                <a:latin typeface="+mn-lt"/>
                <a:ea typeface="Tahoma" panose="020B0604030504040204" pitchFamily="34" charset="0"/>
                <a:cs typeface="Tahoma" panose="020B0604030504040204" pitchFamily="34" charset="0"/>
              </a:rPr>
              <a:t>Esafety</a:t>
            </a:r>
            <a:r>
              <a:rPr lang="en-GB" sz="2250" dirty="0">
                <a:solidFill>
                  <a:schemeClr val="bg1"/>
                </a:solidFill>
                <a:latin typeface="+mn-lt"/>
                <a:ea typeface="Tahoma" panose="020B0604030504040204" pitchFamily="34" charset="0"/>
                <a:cs typeface="Tahoma" panose="020B0604030504040204" pitchFamily="34" charset="0"/>
              </a:rPr>
              <a:t>/Prevent trainer, </a:t>
            </a:r>
            <a:r>
              <a:rPr lang="en-GB" sz="2250" dirty="0" err="1">
                <a:solidFill>
                  <a:schemeClr val="bg1"/>
                </a:solidFill>
                <a:latin typeface="+mn-lt"/>
                <a:ea typeface="Tahoma" panose="020B0604030504040204" pitchFamily="34" charset="0"/>
                <a:cs typeface="Tahoma" panose="020B0604030504040204" pitchFamily="34" charset="0"/>
              </a:rPr>
              <a:t>Cognus</a:t>
            </a:r>
            <a:endParaRPr lang="en-GB" sz="2250" dirty="0">
              <a:solidFill>
                <a:schemeClr val="bg1"/>
              </a:solidFill>
              <a:latin typeface="+mn-lt"/>
              <a:ea typeface="Tahoma" panose="020B0604030504040204" pitchFamily="34" charset="0"/>
              <a:cs typeface="Tahoma" panose="020B0604030504040204" pitchFamily="34" charset="0"/>
            </a:endParaRPr>
          </a:p>
          <a:p>
            <a:pPr>
              <a:spcBef>
                <a:spcPts val="600"/>
              </a:spcBef>
              <a:defRPr sz="2800"/>
            </a:pPr>
            <a:endParaRPr lang="en-GB" dirty="0">
              <a:solidFill>
                <a:schemeClr val="bg1"/>
              </a:solidFill>
              <a:latin typeface="+mn-lt"/>
              <a:ea typeface="Tahoma" panose="020B0604030504040204" pitchFamily="34" charset="0"/>
              <a:cs typeface="Tahoma" panose="020B0604030504040204" pitchFamily="34" charset="0"/>
            </a:endParaRPr>
          </a:p>
          <a:p>
            <a:pPr>
              <a:spcBef>
                <a:spcPts val="600"/>
              </a:spcBef>
              <a:defRPr sz="2800"/>
            </a:pPr>
            <a:endParaRPr dirty="0">
              <a:solidFill>
                <a:srgbClr val="00B050"/>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A picture containing clipart&#10;&#10;Description automatically generated">
            <a:extLst>
              <a:ext uri="{FF2B5EF4-FFF2-40B4-BE49-F238E27FC236}">
                <a16:creationId xmlns:a16="http://schemas.microsoft.com/office/drawing/2014/main" id="{F834F1E1-97CF-4CE1-A8E1-46CE93DDC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20"/>
            <a:ext cx="9144000" cy="2676803"/>
          </a:xfrm>
          <a:prstGeom prst="rect">
            <a:avLst/>
          </a:prstGeom>
        </p:spPr>
      </p:pic>
      <p:pic>
        <p:nvPicPr>
          <p:cNvPr id="3" name="Picture 2">
            <a:extLst>
              <a:ext uri="{FF2B5EF4-FFF2-40B4-BE49-F238E27FC236}">
                <a16:creationId xmlns:a16="http://schemas.microsoft.com/office/drawing/2014/main" id="{293C97A1-BEAD-91DF-8684-337995CA06CD}"/>
              </a:ext>
            </a:extLst>
          </p:cNvPr>
          <p:cNvPicPr>
            <a:picLocks noChangeAspect="1"/>
          </p:cNvPicPr>
          <p:nvPr/>
        </p:nvPicPr>
        <p:blipFill>
          <a:blip r:embed="rId3"/>
          <a:stretch>
            <a:fillRect/>
          </a:stretch>
        </p:blipFill>
        <p:spPr>
          <a:xfrm>
            <a:off x="4572000" y="2852936"/>
            <a:ext cx="4291384" cy="3837602"/>
          </a:xfrm>
          <a:prstGeom prst="rect">
            <a:avLst/>
          </a:prstGeom>
        </p:spPr>
      </p:pic>
    </p:spTree>
    <p:extLst>
      <p:ext uri="{BB962C8B-B14F-4D97-AF65-F5344CB8AC3E}">
        <p14:creationId xmlns:p14="http://schemas.microsoft.com/office/powerpoint/2010/main" val="428418989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ircular diagram of a child abuse&#10;&#10;Description automatically generated">
            <a:extLst>
              <a:ext uri="{FF2B5EF4-FFF2-40B4-BE49-F238E27FC236}">
                <a16:creationId xmlns:a16="http://schemas.microsoft.com/office/drawing/2014/main" id="{BD22069C-1A8F-6CD1-6F94-5C42D9D73EE3}"/>
              </a:ext>
            </a:extLst>
          </p:cNvPr>
          <p:cNvPicPr>
            <a:picLocks noGrp="1" noChangeAspect="1"/>
          </p:cNvPicPr>
          <p:nvPr>
            <p:ph idx="1"/>
          </p:nvPr>
        </p:nvPicPr>
        <p:blipFill rotWithShape="1">
          <a:blip r:embed="rId2"/>
          <a:srcRect t="13383" b="13867"/>
          <a:stretch/>
        </p:blipFill>
        <p:spPr>
          <a:xfrm>
            <a:off x="20" y="10"/>
            <a:ext cx="9143980" cy="6857990"/>
          </a:xfrm>
          <a:noFill/>
        </p:spPr>
      </p:pic>
    </p:spTree>
    <p:extLst>
      <p:ext uri="{BB962C8B-B14F-4D97-AF65-F5344CB8AC3E}">
        <p14:creationId xmlns:p14="http://schemas.microsoft.com/office/powerpoint/2010/main" val="967080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F0383-563F-274B-3BB4-D0E26F504A91}"/>
              </a:ext>
            </a:extLst>
          </p:cNvPr>
          <p:cNvSpPr>
            <a:spLocks noGrp="1"/>
          </p:cNvSpPr>
          <p:nvPr>
            <p:ph type="title"/>
          </p:nvPr>
        </p:nvSpPr>
        <p:spPr>
          <a:xfrm>
            <a:off x="236565" y="260648"/>
            <a:ext cx="8600825" cy="537595"/>
          </a:xfrm>
        </p:spPr>
        <p:txBody>
          <a:bodyPr>
            <a:noAutofit/>
          </a:bodyPr>
          <a:lstStyle/>
          <a:p>
            <a:r>
              <a:rPr lang="en-GB" sz="3600" dirty="0"/>
              <a:t>Child Protection Systems</a:t>
            </a:r>
          </a:p>
        </p:txBody>
      </p:sp>
      <p:pic>
        <p:nvPicPr>
          <p:cNvPr id="5" name="Picture 4">
            <a:extLst>
              <a:ext uri="{FF2B5EF4-FFF2-40B4-BE49-F238E27FC236}">
                <a16:creationId xmlns:a16="http://schemas.microsoft.com/office/drawing/2014/main" id="{E9A3481F-F189-031C-7C6E-69416DDF9385}"/>
              </a:ext>
            </a:extLst>
          </p:cNvPr>
          <p:cNvPicPr>
            <a:picLocks noChangeAspect="1"/>
          </p:cNvPicPr>
          <p:nvPr/>
        </p:nvPicPr>
        <p:blipFill>
          <a:blip r:embed="rId2"/>
          <a:stretch>
            <a:fillRect/>
          </a:stretch>
        </p:blipFill>
        <p:spPr>
          <a:xfrm>
            <a:off x="2699792" y="1340768"/>
            <a:ext cx="6444208" cy="5472608"/>
          </a:xfrm>
          <a:prstGeom prst="rect">
            <a:avLst/>
          </a:prstGeom>
        </p:spPr>
      </p:pic>
      <p:sp>
        <p:nvSpPr>
          <p:cNvPr id="6" name="TextBox 5">
            <a:extLst>
              <a:ext uri="{FF2B5EF4-FFF2-40B4-BE49-F238E27FC236}">
                <a16:creationId xmlns:a16="http://schemas.microsoft.com/office/drawing/2014/main" id="{D9B20D25-DD35-3AA8-5591-A394167F857B}"/>
              </a:ext>
            </a:extLst>
          </p:cNvPr>
          <p:cNvSpPr txBox="1"/>
          <p:nvPr/>
        </p:nvSpPr>
        <p:spPr>
          <a:xfrm>
            <a:off x="323528" y="1738898"/>
            <a:ext cx="2808312" cy="22570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2800" b="0" i="0" u="none" strike="noStrike" cap="none" spc="0" normalizeH="0" baseline="0" dirty="0">
                <a:ln>
                  <a:noFill/>
                </a:ln>
                <a:solidFill>
                  <a:schemeClr val="accent2"/>
                </a:solidFill>
                <a:effectLst/>
                <a:uFillTx/>
                <a:latin typeface="+mn-lt"/>
                <a:ea typeface="+mn-ea"/>
                <a:cs typeface="+mn-cs"/>
                <a:sym typeface="Avenir Heavy"/>
              </a:rPr>
              <a:t>Child protection systems have been designed to respond to risks in families/homes</a:t>
            </a:r>
          </a:p>
        </p:txBody>
      </p:sp>
      <p:sp>
        <p:nvSpPr>
          <p:cNvPr id="8" name="TextBox 7">
            <a:extLst>
              <a:ext uri="{FF2B5EF4-FFF2-40B4-BE49-F238E27FC236}">
                <a16:creationId xmlns:a16="http://schemas.microsoft.com/office/drawing/2014/main" id="{0F23C203-BC79-85EE-9021-52B47BDFCDCE}"/>
              </a:ext>
            </a:extLst>
          </p:cNvPr>
          <p:cNvSpPr txBox="1"/>
          <p:nvPr/>
        </p:nvSpPr>
        <p:spPr>
          <a:xfrm>
            <a:off x="236565" y="4320539"/>
            <a:ext cx="2895275"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200" dirty="0"/>
              <a:t>(Bilston, 2006; Firmin, 2017 Hanson and Holmes, 2014)</a:t>
            </a:r>
          </a:p>
        </p:txBody>
      </p:sp>
    </p:spTree>
    <p:extLst>
      <p:ext uri="{BB962C8B-B14F-4D97-AF65-F5344CB8AC3E}">
        <p14:creationId xmlns:p14="http://schemas.microsoft.com/office/powerpoint/2010/main" val="122652498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595CB-5D78-8C80-D058-E27BDC0C7209}"/>
              </a:ext>
            </a:extLst>
          </p:cNvPr>
          <p:cNvSpPr>
            <a:spLocks noGrp="1"/>
          </p:cNvSpPr>
          <p:nvPr>
            <p:ph type="title"/>
          </p:nvPr>
        </p:nvSpPr>
        <p:spPr/>
        <p:txBody>
          <a:bodyPr>
            <a:noAutofit/>
          </a:bodyPr>
          <a:lstStyle/>
          <a:p>
            <a:r>
              <a:rPr lang="en-GB" sz="3600" dirty="0"/>
              <a:t>Working with adolescents</a:t>
            </a:r>
          </a:p>
        </p:txBody>
      </p:sp>
      <p:sp>
        <p:nvSpPr>
          <p:cNvPr id="3" name="Text Placeholder 2">
            <a:extLst>
              <a:ext uri="{FF2B5EF4-FFF2-40B4-BE49-F238E27FC236}">
                <a16:creationId xmlns:a16="http://schemas.microsoft.com/office/drawing/2014/main" id="{224F2161-9005-CEA3-BC74-87928FFF59F8}"/>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1742830E-90BD-DB83-53F5-A4E681887DD0}"/>
              </a:ext>
            </a:extLst>
          </p:cNvPr>
          <p:cNvPicPr>
            <a:picLocks noChangeAspect="1"/>
          </p:cNvPicPr>
          <p:nvPr/>
        </p:nvPicPr>
        <p:blipFill>
          <a:blip r:embed="rId2"/>
          <a:stretch>
            <a:fillRect/>
          </a:stretch>
        </p:blipFill>
        <p:spPr>
          <a:xfrm>
            <a:off x="0" y="1268760"/>
            <a:ext cx="9144000" cy="5589240"/>
          </a:xfrm>
          <a:prstGeom prst="rect">
            <a:avLst/>
          </a:prstGeom>
        </p:spPr>
      </p:pic>
    </p:spTree>
    <p:extLst>
      <p:ext uri="{BB962C8B-B14F-4D97-AF65-F5344CB8AC3E}">
        <p14:creationId xmlns:p14="http://schemas.microsoft.com/office/powerpoint/2010/main" val="421890899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7209F-57CE-25D4-B42D-572218199D46}"/>
              </a:ext>
            </a:extLst>
          </p:cNvPr>
          <p:cNvSpPr>
            <a:spLocks noGrp="1"/>
          </p:cNvSpPr>
          <p:nvPr>
            <p:ph type="title"/>
          </p:nvPr>
        </p:nvSpPr>
        <p:spPr/>
        <p:txBody>
          <a:bodyPr>
            <a:noAutofit/>
          </a:bodyPr>
          <a:lstStyle/>
          <a:p>
            <a:r>
              <a:rPr lang="en-GB" sz="4000" dirty="0"/>
              <a:t>Prioritising risk</a:t>
            </a:r>
          </a:p>
        </p:txBody>
      </p:sp>
      <p:sp>
        <p:nvSpPr>
          <p:cNvPr id="3" name="Text Placeholder 2">
            <a:extLst>
              <a:ext uri="{FF2B5EF4-FFF2-40B4-BE49-F238E27FC236}">
                <a16:creationId xmlns:a16="http://schemas.microsoft.com/office/drawing/2014/main" id="{A6156A54-E9A4-B17C-DECA-185104A403BF}"/>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6B1D364E-869B-0C69-0638-AF20F27F333A}"/>
              </a:ext>
            </a:extLst>
          </p:cNvPr>
          <p:cNvPicPr>
            <a:picLocks noChangeAspect="1"/>
          </p:cNvPicPr>
          <p:nvPr/>
        </p:nvPicPr>
        <p:blipFill>
          <a:blip r:embed="rId2"/>
          <a:stretch>
            <a:fillRect/>
          </a:stretch>
        </p:blipFill>
        <p:spPr>
          <a:xfrm>
            <a:off x="0" y="1340768"/>
            <a:ext cx="9144000" cy="5472608"/>
          </a:xfrm>
          <a:prstGeom prst="rect">
            <a:avLst/>
          </a:prstGeom>
        </p:spPr>
      </p:pic>
    </p:spTree>
    <p:extLst>
      <p:ext uri="{BB962C8B-B14F-4D97-AF65-F5344CB8AC3E}">
        <p14:creationId xmlns:p14="http://schemas.microsoft.com/office/powerpoint/2010/main" val="102025916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3C401-F103-C265-06F0-668B83D4BD74}"/>
              </a:ext>
            </a:extLst>
          </p:cNvPr>
          <p:cNvSpPr>
            <a:spLocks noGrp="1"/>
          </p:cNvSpPr>
          <p:nvPr>
            <p:ph type="title"/>
          </p:nvPr>
        </p:nvSpPr>
        <p:spPr/>
        <p:txBody>
          <a:bodyPr>
            <a:noAutofit/>
          </a:bodyPr>
          <a:lstStyle/>
          <a:p>
            <a:r>
              <a:rPr lang="en-GB" sz="4000" dirty="0"/>
              <a:t>Holistic responses</a:t>
            </a:r>
          </a:p>
        </p:txBody>
      </p:sp>
      <p:pic>
        <p:nvPicPr>
          <p:cNvPr id="5" name="Picture 4">
            <a:extLst>
              <a:ext uri="{FF2B5EF4-FFF2-40B4-BE49-F238E27FC236}">
                <a16:creationId xmlns:a16="http://schemas.microsoft.com/office/drawing/2014/main" id="{8861F16D-13D7-EAFD-F7DE-E0337C2D9AAA}"/>
              </a:ext>
            </a:extLst>
          </p:cNvPr>
          <p:cNvPicPr>
            <a:picLocks noChangeAspect="1"/>
          </p:cNvPicPr>
          <p:nvPr/>
        </p:nvPicPr>
        <p:blipFill>
          <a:blip r:embed="rId2"/>
          <a:stretch>
            <a:fillRect/>
          </a:stretch>
        </p:blipFill>
        <p:spPr>
          <a:xfrm>
            <a:off x="3491880" y="1340767"/>
            <a:ext cx="5652120" cy="5374357"/>
          </a:xfrm>
          <a:prstGeom prst="rect">
            <a:avLst/>
          </a:prstGeom>
        </p:spPr>
      </p:pic>
      <p:sp>
        <p:nvSpPr>
          <p:cNvPr id="6" name="TextBox 5">
            <a:extLst>
              <a:ext uri="{FF2B5EF4-FFF2-40B4-BE49-F238E27FC236}">
                <a16:creationId xmlns:a16="http://schemas.microsoft.com/office/drawing/2014/main" id="{A83B9B21-F409-19F1-A621-9C6BCB6BC1CC}"/>
              </a:ext>
            </a:extLst>
          </p:cNvPr>
          <p:cNvSpPr txBox="1"/>
          <p:nvPr/>
        </p:nvSpPr>
        <p:spPr>
          <a:xfrm>
            <a:off x="482372" y="2266223"/>
            <a:ext cx="2865492" cy="35496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accent5">
                    <a:lumMod val="60000"/>
                    <a:lumOff val="40000"/>
                  </a:schemeClr>
                </a:solidFill>
                <a:effectLst/>
                <a:uFillTx/>
                <a:latin typeface="+mn-lt"/>
                <a:ea typeface="+mn-ea"/>
                <a:cs typeface="+mn-cs"/>
                <a:sym typeface="Avenir Heavy"/>
              </a:rPr>
              <a:t>This requires us to build holistic responses to exploitation and other forms of extra-familial harm</a:t>
            </a:r>
          </a:p>
        </p:txBody>
      </p:sp>
    </p:spTree>
    <p:extLst>
      <p:ext uri="{BB962C8B-B14F-4D97-AF65-F5344CB8AC3E}">
        <p14:creationId xmlns:p14="http://schemas.microsoft.com/office/powerpoint/2010/main" val="54997082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A3826-D0A7-365F-A9D6-825846CDF23F}"/>
              </a:ext>
            </a:extLst>
          </p:cNvPr>
          <p:cNvSpPr>
            <a:spLocks noGrp="1"/>
          </p:cNvSpPr>
          <p:nvPr>
            <p:ph type="title"/>
          </p:nvPr>
        </p:nvSpPr>
        <p:spPr/>
        <p:txBody>
          <a:bodyPr>
            <a:noAutofit/>
          </a:bodyPr>
          <a:lstStyle/>
          <a:p>
            <a:r>
              <a:rPr lang="en-GB" sz="3600" dirty="0"/>
              <a:t>Parents’ capacity to safeguard</a:t>
            </a:r>
          </a:p>
        </p:txBody>
      </p:sp>
      <p:sp>
        <p:nvSpPr>
          <p:cNvPr id="3" name="Text Placeholder 2">
            <a:extLst>
              <a:ext uri="{FF2B5EF4-FFF2-40B4-BE49-F238E27FC236}">
                <a16:creationId xmlns:a16="http://schemas.microsoft.com/office/drawing/2014/main" id="{D0A6CC14-97A3-DB9C-83B2-1FF25BA5A1EB}"/>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B6708C2E-0D0F-C7EB-D418-76ADB44A3B51}"/>
              </a:ext>
            </a:extLst>
          </p:cNvPr>
          <p:cNvPicPr>
            <a:picLocks noChangeAspect="1"/>
          </p:cNvPicPr>
          <p:nvPr/>
        </p:nvPicPr>
        <p:blipFill>
          <a:blip r:embed="rId2"/>
          <a:stretch>
            <a:fillRect/>
          </a:stretch>
        </p:blipFill>
        <p:spPr>
          <a:xfrm>
            <a:off x="0" y="1340768"/>
            <a:ext cx="9144000" cy="5400600"/>
          </a:xfrm>
          <a:prstGeom prst="rect">
            <a:avLst/>
          </a:prstGeom>
        </p:spPr>
      </p:pic>
    </p:spTree>
    <p:extLst>
      <p:ext uri="{BB962C8B-B14F-4D97-AF65-F5344CB8AC3E}">
        <p14:creationId xmlns:p14="http://schemas.microsoft.com/office/powerpoint/2010/main" val="368569130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09CB7-3AEB-6C91-59C7-4AB6BD13C246}"/>
              </a:ext>
            </a:extLst>
          </p:cNvPr>
          <p:cNvSpPr>
            <a:spLocks noGrp="1"/>
          </p:cNvSpPr>
          <p:nvPr>
            <p:ph type="title"/>
          </p:nvPr>
        </p:nvSpPr>
        <p:spPr/>
        <p:txBody>
          <a:bodyPr>
            <a:noAutofit/>
          </a:bodyPr>
          <a:lstStyle/>
          <a:p>
            <a:r>
              <a:rPr lang="en-GB" sz="4000" dirty="0"/>
              <a:t>Everyone’s responsibility</a:t>
            </a:r>
          </a:p>
        </p:txBody>
      </p:sp>
      <p:sp>
        <p:nvSpPr>
          <p:cNvPr id="3" name="Text Placeholder 2">
            <a:extLst>
              <a:ext uri="{FF2B5EF4-FFF2-40B4-BE49-F238E27FC236}">
                <a16:creationId xmlns:a16="http://schemas.microsoft.com/office/drawing/2014/main" id="{CA5BE15C-8AE7-C05D-6C8F-0A0DABD1C529}"/>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CC236290-C69B-2A2C-D0CF-D9B7717D6B68}"/>
              </a:ext>
            </a:extLst>
          </p:cNvPr>
          <p:cNvPicPr>
            <a:picLocks noChangeAspect="1"/>
          </p:cNvPicPr>
          <p:nvPr/>
        </p:nvPicPr>
        <p:blipFill>
          <a:blip r:embed="rId2"/>
          <a:stretch>
            <a:fillRect/>
          </a:stretch>
        </p:blipFill>
        <p:spPr>
          <a:xfrm>
            <a:off x="0" y="1268760"/>
            <a:ext cx="9144000" cy="5472608"/>
          </a:xfrm>
          <a:prstGeom prst="rect">
            <a:avLst/>
          </a:prstGeom>
        </p:spPr>
      </p:pic>
    </p:spTree>
    <p:extLst>
      <p:ext uri="{BB962C8B-B14F-4D97-AF65-F5344CB8AC3E}">
        <p14:creationId xmlns:p14="http://schemas.microsoft.com/office/powerpoint/2010/main" val="2532214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2CA6B-0D18-8851-54F3-1F072884B45D}"/>
              </a:ext>
            </a:extLst>
          </p:cNvPr>
          <p:cNvSpPr>
            <a:spLocks noGrp="1"/>
          </p:cNvSpPr>
          <p:nvPr>
            <p:ph type="title"/>
          </p:nvPr>
        </p:nvSpPr>
        <p:spPr/>
        <p:txBody>
          <a:bodyPr>
            <a:noAutofit/>
          </a:bodyPr>
          <a:lstStyle/>
          <a:p>
            <a:r>
              <a:rPr lang="en-GB" sz="4000" dirty="0"/>
              <a:t>Peer mapping</a:t>
            </a:r>
          </a:p>
        </p:txBody>
      </p:sp>
      <p:sp>
        <p:nvSpPr>
          <p:cNvPr id="3" name="Text Placeholder 2">
            <a:extLst>
              <a:ext uri="{FF2B5EF4-FFF2-40B4-BE49-F238E27FC236}">
                <a16:creationId xmlns:a16="http://schemas.microsoft.com/office/drawing/2014/main" id="{31065773-C694-6D5C-000E-71EC1CFDD5D2}"/>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7FFDB2C1-CF12-ED64-905D-976D876CF8BF}"/>
              </a:ext>
            </a:extLst>
          </p:cNvPr>
          <p:cNvPicPr>
            <a:picLocks noChangeAspect="1"/>
          </p:cNvPicPr>
          <p:nvPr/>
        </p:nvPicPr>
        <p:blipFill>
          <a:blip r:embed="rId2"/>
          <a:stretch>
            <a:fillRect/>
          </a:stretch>
        </p:blipFill>
        <p:spPr>
          <a:xfrm>
            <a:off x="0" y="1071208"/>
            <a:ext cx="9144000" cy="5786792"/>
          </a:xfrm>
          <a:prstGeom prst="rect">
            <a:avLst/>
          </a:prstGeom>
        </p:spPr>
      </p:pic>
    </p:spTree>
    <p:extLst>
      <p:ext uri="{BB962C8B-B14F-4D97-AF65-F5344CB8AC3E}">
        <p14:creationId xmlns:p14="http://schemas.microsoft.com/office/powerpoint/2010/main" val="272417580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FD057-5E4E-262B-52B9-628EAE124AC8}"/>
              </a:ext>
            </a:extLst>
          </p:cNvPr>
          <p:cNvSpPr>
            <a:spLocks noGrp="1"/>
          </p:cNvSpPr>
          <p:nvPr>
            <p:ph type="title"/>
          </p:nvPr>
        </p:nvSpPr>
        <p:spPr/>
        <p:txBody>
          <a:bodyPr>
            <a:noAutofit/>
          </a:bodyPr>
          <a:lstStyle/>
          <a:p>
            <a:r>
              <a:rPr lang="en-GB" sz="3600" dirty="0"/>
              <a:t>Inter-agency working</a:t>
            </a:r>
          </a:p>
        </p:txBody>
      </p:sp>
      <p:pic>
        <p:nvPicPr>
          <p:cNvPr id="5" name="Picture 4">
            <a:extLst>
              <a:ext uri="{FF2B5EF4-FFF2-40B4-BE49-F238E27FC236}">
                <a16:creationId xmlns:a16="http://schemas.microsoft.com/office/drawing/2014/main" id="{15434B0B-936A-1DBC-BD3C-93F5CE981D80}"/>
              </a:ext>
            </a:extLst>
          </p:cNvPr>
          <p:cNvPicPr>
            <a:picLocks noChangeAspect="1"/>
          </p:cNvPicPr>
          <p:nvPr/>
        </p:nvPicPr>
        <p:blipFill>
          <a:blip r:embed="rId2"/>
          <a:stretch>
            <a:fillRect/>
          </a:stretch>
        </p:blipFill>
        <p:spPr>
          <a:xfrm>
            <a:off x="271614" y="1296992"/>
            <a:ext cx="3933825" cy="5391150"/>
          </a:xfrm>
          <a:prstGeom prst="rect">
            <a:avLst/>
          </a:prstGeom>
        </p:spPr>
      </p:pic>
      <p:sp>
        <p:nvSpPr>
          <p:cNvPr id="6" name="TextBox 5">
            <a:extLst>
              <a:ext uri="{FF2B5EF4-FFF2-40B4-BE49-F238E27FC236}">
                <a16:creationId xmlns:a16="http://schemas.microsoft.com/office/drawing/2014/main" id="{0CF55E2C-8118-962C-AC0A-0BFD0F3ACB3D}"/>
              </a:ext>
            </a:extLst>
          </p:cNvPr>
          <p:cNvSpPr txBox="1"/>
          <p:nvPr/>
        </p:nvSpPr>
        <p:spPr>
          <a:xfrm>
            <a:off x="4283968" y="2122207"/>
            <a:ext cx="4752528" cy="35496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3200" b="0" i="0" u="none" strike="noStrike" cap="none" spc="0" normalizeH="0" baseline="0" dirty="0">
                <a:ln>
                  <a:noFill/>
                </a:ln>
                <a:solidFill>
                  <a:schemeClr val="accent1">
                    <a:lumMod val="75000"/>
                  </a:schemeClr>
                </a:solidFill>
                <a:effectLst/>
                <a:uFillTx/>
                <a:latin typeface="+mn-lt"/>
                <a:ea typeface="+mn-ea"/>
                <a:cs typeface="+mn-cs"/>
                <a:sym typeface="Avenir Heavy"/>
              </a:rPr>
              <a:t>“Nothing is more important than children’s welfare. Children who need help and protection deserve high quality and effective support as soon as a need is identified.”</a:t>
            </a:r>
          </a:p>
        </p:txBody>
      </p:sp>
    </p:spTree>
    <p:extLst>
      <p:ext uri="{BB962C8B-B14F-4D97-AF65-F5344CB8AC3E}">
        <p14:creationId xmlns:p14="http://schemas.microsoft.com/office/powerpoint/2010/main" val="157500322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5CB5B-AE97-954F-A4FC-0C5FD6F4BEFD}"/>
              </a:ext>
            </a:extLst>
          </p:cNvPr>
          <p:cNvSpPr>
            <a:spLocks noGrp="1"/>
          </p:cNvSpPr>
          <p:nvPr>
            <p:ph type="title"/>
          </p:nvPr>
        </p:nvSpPr>
        <p:spPr>
          <a:xfrm>
            <a:off x="179512" y="620688"/>
            <a:ext cx="8600825" cy="537595"/>
          </a:xfrm>
        </p:spPr>
        <p:txBody>
          <a:bodyPr>
            <a:normAutofit fontScale="90000"/>
          </a:bodyPr>
          <a:lstStyle/>
          <a:p>
            <a:r>
              <a:rPr lang="en-GB" sz="3600" dirty="0"/>
              <a:t>Assessment of risk outside the home</a:t>
            </a:r>
            <a:br>
              <a:rPr lang="en-GB" dirty="0"/>
            </a:br>
            <a:endParaRPr lang="en-GB" dirty="0"/>
          </a:p>
        </p:txBody>
      </p:sp>
      <p:sp>
        <p:nvSpPr>
          <p:cNvPr id="3" name="Text Placeholder 2">
            <a:extLst>
              <a:ext uri="{FF2B5EF4-FFF2-40B4-BE49-F238E27FC236}">
                <a16:creationId xmlns:a16="http://schemas.microsoft.com/office/drawing/2014/main" id="{4152D4DE-716C-394F-33A4-3199C5956C7E}"/>
              </a:ext>
            </a:extLst>
          </p:cNvPr>
          <p:cNvSpPr>
            <a:spLocks noGrp="1"/>
          </p:cNvSpPr>
          <p:nvPr>
            <p:ph type="body" idx="1"/>
          </p:nvPr>
        </p:nvSpPr>
        <p:spPr>
          <a:xfrm>
            <a:off x="179512" y="1340768"/>
            <a:ext cx="8692927" cy="4769047"/>
          </a:xfrm>
        </p:spPr>
        <p:txBody>
          <a:bodyPr>
            <a:noAutofit/>
          </a:bodyPr>
          <a:lstStyle/>
          <a:p>
            <a:r>
              <a:rPr lang="en-GB" sz="2400" dirty="0"/>
              <a:t>As well as threats to the welfare of children from within their families, children may be </a:t>
            </a:r>
            <a:r>
              <a:rPr lang="en-GB" sz="2400" dirty="0">
                <a:solidFill>
                  <a:schemeClr val="accent5">
                    <a:lumMod val="60000"/>
                    <a:lumOff val="40000"/>
                  </a:schemeClr>
                </a:solidFill>
              </a:rPr>
              <a:t>vulnerable to abuse or exploitation </a:t>
            </a:r>
            <a:r>
              <a:rPr lang="en-GB" sz="2400" dirty="0"/>
              <a:t>from outside their families. </a:t>
            </a:r>
            <a:r>
              <a:rPr lang="en-GB" sz="2400" dirty="0">
                <a:solidFill>
                  <a:schemeClr val="accent5">
                    <a:lumMod val="60000"/>
                    <a:lumOff val="40000"/>
                  </a:schemeClr>
                </a:solidFill>
              </a:rPr>
              <a:t>These extra-familial threats </a:t>
            </a:r>
            <a:r>
              <a:rPr lang="en-GB" sz="2400" dirty="0"/>
              <a:t>might arise at school and other educational establishments, from within peer groups, or more widely from within the wider community and/or online. These threats can take a variety of different forms and children can be </a:t>
            </a:r>
            <a:r>
              <a:rPr lang="en-GB" sz="2400" dirty="0">
                <a:solidFill>
                  <a:schemeClr val="accent5">
                    <a:lumMod val="60000"/>
                    <a:lumOff val="40000"/>
                  </a:schemeClr>
                </a:solidFill>
              </a:rPr>
              <a:t>vulnerable to multiple threats</a:t>
            </a:r>
            <a:r>
              <a:rPr lang="en-GB" sz="2400" dirty="0"/>
              <a:t>, including: exploitation by criminal gangs and organised crime groups such as county lines; trafficking; online abuse; teenage relationship abuse; sexual exploitation and the influences of extremism leading to radicalisation. Extremist groups make use of the internet to radicalise and recruit and to promote extremist materials. Any potential harmful effects to individuals identified as vulnerable to extremist ideologies or being drawn into terrorism should also be considered.</a:t>
            </a:r>
            <a:endParaRPr lang="en-GB" sz="1600" dirty="0">
              <a:solidFill>
                <a:schemeClr val="accent2"/>
              </a:solidFill>
            </a:endParaRPr>
          </a:p>
        </p:txBody>
      </p:sp>
      <p:sp>
        <p:nvSpPr>
          <p:cNvPr id="4" name="TextBox 3">
            <a:extLst>
              <a:ext uri="{FF2B5EF4-FFF2-40B4-BE49-F238E27FC236}">
                <a16:creationId xmlns:a16="http://schemas.microsoft.com/office/drawing/2014/main" id="{E2265F27-0E0C-2712-97DD-1B53F6D47EC1}"/>
              </a:ext>
            </a:extLst>
          </p:cNvPr>
          <p:cNvSpPr txBox="1"/>
          <p:nvPr/>
        </p:nvSpPr>
        <p:spPr>
          <a:xfrm>
            <a:off x="7308304" y="6237312"/>
            <a:ext cx="2088232"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chemeClr val="accent2"/>
                </a:solidFill>
                <a:effectLst/>
                <a:uFillTx/>
                <a:latin typeface="+mn-lt"/>
                <a:ea typeface="+mn-ea"/>
                <a:cs typeface="+mn-cs"/>
                <a:sym typeface="Avenir Heavy"/>
              </a:rPr>
              <a:t>Working Together to </a:t>
            </a:r>
          </a:p>
          <a:p>
            <a:pPr marL="0" marR="0" indent="0" algn="l" defTabSz="5842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chemeClr val="accent2"/>
                </a:solidFill>
                <a:effectLst/>
                <a:uFillTx/>
                <a:latin typeface="+mn-lt"/>
                <a:ea typeface="+mn-ea"/>
                <a:cs typeface="+mn-cs"/>
                <a:sym typeface="Avenir Heavy"/>
              </a:rPr>
              <a:t>Safeguard Children</a:t>
            </a:r>
          </a:p>
        </p:txBody>
      </p:sp>
    </p:spTree>
    <p:extLst>
      <p:ext uri="{BB962C8B-B14F-4D97-AF65-F5344CB8AC3E}">
        <p14:creationId xmlns:p14="http://schemas.microsoft.com/office/powerpoint/2010/main" val="2681110753"/>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568B3-42F1-8869-837F-736836BE9227}"/>
              </a:ext>
            </a:extLst>
          </p:cNvPr>
          <p:cNvSpPr>
            <a:spLocks noGrp="1"/>
          </p:cNvSpPr>
          <p:nvPr>
            <p:ph type="title"/>
          </p:nvPr>
        </p:nvSpPr>
        <p:spPr>
          <a:xfrm>
            <a:off x="323528" y="-189400"/>
            <a:ext cx="8229600" cy="1143000"/>
          </a:xfrm>
        </p:spPr>
        <p:txBody>
          <a:bodyPr>
            <a:normAutofit/>
          </a:bodyPr>
          <a:lstStyle/>
          <a:p>
            <a:r>
              <a:rPr lang="en-GB" sz="4800" dirty="0"/>
              <a:t>Key Documents LSCP</a:t>
            </a:r>
          </a:p>
        </p:txBody>
      </p:sp>
      <p:pic>
        <p:nvPicPr>
          <p:cNvPr id="5" name="Content Placeholder 4">
            <a:extLst>
              <a:ext uri="{FF2B5EF4-FFF2-40B4-BE49-F238E27FC236}">
                <a16:creationId xmlns:a16="http://schemas.microsoft.com/office/drawing/2014/main" id="{EE05596E-127D-E7D2-B39C-3A5006091EF6}"/>
              </a:ext>
            </a:extLst>
          </p:cNvPr>
          <p:cNvPicPr>
            <a:picLocks noGrp="1" noChangeAspect="1"/>
          </p:cNvPicPr>
          <p:nvPr>
            <p:ph idx="1"/>
          </p:nvPr>
        </p:nvPicPr>
        <p:blipFill>
          <a:blip r:embed="rId2"/>
          <a:stretch>
            <a:fillRect/>
          </a:stretch>
        </p:blipFill>
        <p:spPr>
          <a:xfrm>
            <a:off x="323528" y="1542124"/>
            <a:ext cx="2515233" cy="3521326"/>
          </a:xfrm>
        </p:spPr>
      </p:pic>
      <p:pic>
        <p:nvPicPr>
          <p:cNvPr id="7" name="Picture 6">
            <a:extLst>
              <a:ext uri="{FF2B5EF4-FFF2-40B4-BE49-F238E27FC236}">
                <a16:creationId xmlns:a16="http://schemas.microsoft.com/office/drawing/2014/main" id="{6D6D756F-910F-D9BD-8A80-20CF032A908D}"/>
              </a:ext>
            </a:extLst>
          </p:cNvPr>
          <p:cNvPicPr>
            <a:picLocks noChangeAspect="1"/>
          </p:cNvPicPr>
          <p:nvPr/>
        </p:nvPicPr>
        <p:blipFill>
          <a:blip r:embed="rId3"/>
          <a:stretch>
            <a:fillRect/>
          </a:stretch>
        </p:blipFill>
        <p:spPr>
          <a:xfrm>
            <a:off x="4716016" y="3302787"/>
            <a:ext cx="2457212" cy="3399043"/>
          </a:xfrm>
          <a:prstGeom prst="rect">
            <a:avLst/>
          </a:prstGeom>
        </p:spPr>
      </p:pic>
      <p:pic>
        <p:nvPicPr>
          <p:cNvPr id="9" name="Picture 8">
            <a:extLst>
              <a:ext uri="{FF2B5EF4-FFF2-40B4-BE49-F238E27FC236}">
                <a16:creationId xmlns:a16="http://schemas.microsoft.com/office/drawing/2014/main" id="{5B916DF2-AED8-2DC0-82FC-F210837EB007}"/>
              </a:ext>
            </a:extLst>
          </p:cNvPr>
          <p:cNvPicPr>
            <a:picLocks noChangeAspect="1"/>
          </p:cNvPicPr>
          <p:nvPr/>
        </p:nvPicPr>
        <p:blipFill>
          <a:blip r:embed="rId4"/>
          <a:stretch>
            <a:fillRect/>
          </a:stretch>
        </p:blipFill>
        <p:spPr>
          <a:xfrm>
            <a:off x="2526603" y="2204864"/>
            <a:ext cx="2263456" cy="3746549"/>
          </a:xfrm>
          <a:prstGeom prst="rect">
            <a:avLst/>
          </a:prstGeom>
        </p:spPr>
      </p:pic>
      <p:pic>
        <p:nvPicPr>
          <p:cNvPr id="11" name="Picture 10">
            <a:extLst>
              <a:ext uri="{FF2B5EF4-FFF2-40B4-BE49-F238E27FC236}">
                <a16:creationId xmlns:a16="http://schemas.microsoft.com/office/drawing/2014/main" id="{DC5E8E2F-7B57-2A24-85C2-26A8FE216C02}"/>
              </a:ext>
            </a:extLst>
          </p:cNvPr>
          <p:cNvPicPr>
            <a:picLocks noChangeAspect="1"/>
          </p:cNvPicPr>
          <p:nvPr/>
        </p:nvPicPr>
        <p:blipFill>
          <a:blip r:embed="rId5"/>
          <a:stretch>
            <a:fillRect/>
          </a:stretch>
        </p:blipFill>
        <p:spPr>
          <a:xfrm>
            <a:off x="6754211" y="1159528"/>
            <a:ext cx="2263455" cy="3399043"/>
          </a:xfrm>
          <a:prstGeom prst="rect">
            <a:avLst/>
          </a:prstGeom>
        </p:spPr>
      </p:pic>
    </p:spTree>
    <p:extLst>
      <p:ext uri="{BB962C8B-B14F-4D97-AF65-F5344CB8AC3E}">
        <p14:creationId xmlns:p14="http://schemas.microsoft.com/office/powerpoint/2010/main" val="41480074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9B719-8E76-C92B-2875-F5CBF524CB94}"/>
              </a:ext>
            </a:extLst>
          </p:cNvPr>
          <p:cNvSpPr>
            <a:spLocks noGrp="1"/>
          </p:cNvSpPr>
          <p:nvPr>
            <p:ph type="title"/>
          </p:nvPr>
        </p:nvSpPr>
        <p:spPr/>
        <p:txBody>
          <a:bodyPr>
            <a:noAutofit/>
          </a:bodyPr>
          <a:lstStyle/>
          <a:p>
            <a:r>
              <a:rPr lang="en-GB" sz="3200" dirty="0"/>
              <a:t>Assessment of risk outside the home</a:t>
            </a:r>
          </a:p>
        </p:txBody>
      </p:sp>
      <p:sp>
        <p:nvSpPr>
          <p:cNvPr id="3" name="Text Placeholder 2">
            <a:extLst>
              <a:ext uri="{FF2B5EF4-FFF2-40B4-BE49-F238E27FC236}">
                <a16:creationId xmlns:a16="http://schemas.microsoft.com/office/drawing/2014/main" id="{7955E88D-B2C4-B008-704E-3B9274EDF3DD}"/>
              </a:ext>
            </a:extLst>
          </p:cNvPr>
          <p:cNvSpPr>
            <a:spLocks noGrp="1"/>
          </p:cNvSpPr>
          <p:nvPr>
            <p:ph type="body" idx="1"/>
          </p:nvPr>
        </p:nvSpPr>
        <p:spPr>
          <a:xfrm>
            <a:off x="271587" y="1412776"/>
            <a:ext cx="8600825" cy="4769047"/>
          </a:xfrm>
        </p:spPr>
        <p:txBody>
          <a:bodyPr>
            <a:noAutofit/>
          </a:bodyPr>
          <a:lstStyle/>
          <a:p>
            <a:r>
              <a:rPr lang="en-GB" sz="2400" dirty="0"/>
              <a:t>Assessments of children in such cases should consider whether wider environmental factors are present in a child’s life and </a:t>
            </a:r>
            <a:r>
              <a:rPr lang="en-GB" sz="2400" dirty="0">
                <a:solidFill>
                  <a:srgbClr val="FF0000"/>
                </a:solidFill>
              </a:rPr>
              <a:t>are a threat to their safety and/or welfare</a:t>
            </a:r>
            <a:r>
              <a:rPr lang="en-GB" sz="2400" dirty="0"/>
              <a:t>. Children who may be alleged perpetrators should also be assessed to understand the impact of contextual issues on </a:t>
            </a:r>
            <a:r>
              <a:rPr lang="en-GB" sz="2400" dirty="0">
                <a:solidFill>
                  <a:srgbClr val="FF0000"/>
                </a:solidFill>
              </a:rPr>
              <a:t>their safety and welfare</a:t>
            </a:r>
            <a:r>
              <a:rPr lang="en-GB" sz="2400" dirty="0"/>
              <a:t>. Interventions should focus on addressing these wider environmental factors, which are likely to be a threat to the safety and welfare of a number of different children who may or may not be known to local authority children’s social care. Assessments of children in such cases should </a:t>
            </a:r>
            <a:r>
              <a:rPr lang="en-GB" sz="2400" dirty="0">
                <a:solidFill>
                  <a:srgbClr val="FF0000"/>
                </a:solidFill>
              </a:rPr>
              <a:t>consider the individual needs and vulnerabilities of each child</a:t>
            </a:r>
            <a:r>
              <a:rPr lang="en-GB" sz="2400" dirty="0"/>
              <a:t>. They should look at the parental capacity to support the child, including helping the parents and carers to understand any risks and support them to keep children safe and assess potential risk to the child.</a:t>
            </a:r>
          </a:p>
        </p:txBody>
      </p:sp>
      <p:sp>
        <p:nvSpPr>
          <p:cNvPr id="4" name="TextBox 3">
            <a:extLst>
              <a:ext uri="{FF2B5EF4-FFF2-40B4-BE49-F238E27FC236}">
                <a16:creationId xmlns:a16="http://schemas.microsoft.com/office/drawing/2014/main" id="{6BACD9BD-88DA-B437-CE26-08044E148D93}"/>
              </a:ext>
            </a:extLst>
          </p:cNvPr>
          <p:cNvSpPr txBox="1"/>
          <p:nvPr/>
        </p:nvSpPr>
        <p:spPr>
          <a:xfrm>
            <a:off x="7128284" y="6237312"/>
            <a:ext cx="1744128"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a:ln>
                  <a:noFill/>
                </a:ln>
                <a:solidFill>
                  <a:schemeClr val="accent2"/>
                </a:solidFill>
                <a:effectLst/>
                <a:uFillTx/>
                <a:latin typeface="+mn-lt"/>
                <a:ea typeface="+mn-ea"/>
                <a:cs typeface="+mn-cs"/>
                <a:sym typeface="Avenir Heavy"/>
              </a:rPr>
              <a:t>Working Together to </a:t>
            </a:r>
          </a:p>
          <a:p>
            <a:pPr marL="0" marR="0" indent="0" algn="l" defTabSz="5842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a:ln>
                  <a:noFill/>
                </a:ln>
                <a:solidFill>
                  <a:schemeClr val="accent2"/>
                </a:solidFill>
                <a:effectLst/>
                <a:uFillTx/>
                <a:latin typeface="+mn-lt"/>
                <a:ea typeface="+mn-ea"/>
                <a:cs typeface="+mn-cs"/>
                <a:sym typeface="Avenir Heavy"/>
              </a:rPr>
              <a:t>Safeguard Children</a:t>
            </a:r>
            <a:endParaRPr kumimoji="0" lang="en-GB" sz="1200" b="0" i="0" u="none" strike="noStrike" cap="none" spc="0" normalizeH="0" baseline="0" dirty="0">
              <a:ln>
                <a:noFill/>
              </a:ln>
              <a:solidFill>
                <a:schemeClr val="accent2"/>
              </a:solidFill>
              <a:effectLst/>
              <a:uFillTx/>
              <a:latin typeface="+mn-lt"/>
              <a:ea typeface="+mn-ea"/>
              <a:cs typeface="+mn-cs"/>
              <a:sym typeface="Avenir Heavy"/>
            </a:endParaRPr>
          </a:p>
        </p:txBody>
      </p:sp>
    </p:spTree>
    <p:extLst>
      <p:ext uri="{BB962C8B-B14F-4D97-AF65-F5344CB8AC3E}">
        <p14:creationId xmlns:p14="http://schemas.microsoft.com/office/powerpoint/2010/main" val="416438998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65C11-3897-F4B8-2302-8E4CC0D755F9}"/>
              </a:ext>
            </a:extLst>
          </p:cNvPr>
          <p:cNvSpPr>
            <a:spLocks noGrp="1"/>
          </p:cNvSpPr>
          <p:nvPr>
            <p:ph type="title"/>
          </p:nvPr>
        </p:nvSpPr>
        <p:spPr/>
        <p:txBody>
          <a:bodyPr>
            <a:noAutofit/>
          </a:bodyPr>
          <a:lstStyle/>
          <a:p>
            <a:r>
              <a:rPr lang="en-GB" sz="3200" dirty="0"/>
              <a:t>Statutory obligation</a:t>
            </a:r>
          </a:p>
        </p:txBody>
      </p:sp>
      <p:sp>
        <p:nvSpPr>
          <p:cNvPr id="3" name="Text Placeholder 2">
            <a:extLst>
              <a:ext uri="{FF2B5EF4-FFF2-40B4-BE49-F238E27FC236}">
                <a16:creationId xmlns:a16="http://schemas.microsoft.com/office/drawing/2014/main" id="{7251EA54-77F7-5212-DE64-50FBC4868CED}"/>
              </a:ext>
            </a:extLst>
          </p:cNvPr>
          <p:cNvSpPr>
            <a:spLocks noGrp="1"/>
          </p:cNvSpPr>
          <p:nvPr>
            <p:ph type="body" idx="1"/>
          </p:nvPr>
        </p:nvSpPr>
        <p:spPr>
          <a:xfrm>
            <a:off x="271614" y="1484784"/>
            <a:ext cx="8600825" cy="4769047"/>
          </a:xfrm>
        </p:spPr>
        <p:txBody>
          <a:bodyPr>
            <a:noAutofit/>
          </a:bodyPr>
          <a:lstStyle/>
          <a:p>
            <a:r>
              <a:rPr lang="en-GB" sz="2400" b="1" dirty="0"/>
              <a:t>The Children Act 1989 </a:t>
            </a:r>
            <a:r>
              <a:rPr lang="en-GB" sz="2400" dirty="0"/>
              <a:t>promotes the view </a:t>
            </a:r>
            <a:r>
              <a:rPr lang="en-GB" sz="2400" dirty="0">
                <a:solidFill>
                  <a:srgbClr val="FF0000"/>
                </a:solidFill>
              </a:rPr>
              <a:t>that all children and their parents should be considered as individuals </a:t>
            </a:r>
            <a:r>
              <a:rPr lang="en-GB" sz="2400" dirty="0"/>
              <a:t>and that family structures, culture, religion, ethnic origins and other characteristics should be respected. Local authorities should ensure they support and promote fundamental British values, of democracy, the rule of law, individual liberty, and mutual respect and tolerance of those with different faiths and beliefs.</a:t>
            </a:r>
          </a:p>
          <a:p>
            <a:endParaRPr lang="en-GB" sz="2400" dirty="0"/>
          </a:p>
          <a:p>
            <a:r>
              <a:rPr lang="en-GB" sz="2400" b="1" dirty="0"/>
              <a:t>The Counter-Terrorism and Security Act 2015 </a:t>
            </a:r>
            <a:r>
              <a:rPr lang="en-GB" sz="2400" dirty="0"/>
              <a:t>contains a duty on specified authorities in England, Wales and </a:t>
            </a:r>
            <a:r>
              <a:rPr lang="en-GB" sz="2400" dirty="0">
                <a:solidFill>
                  <a:srgbClr val="FF0000"/>
                </a:solidFill>
              </a:rPr>
              <a:t>Scotland to have due regard </a:t>
            </a:r>
            <a:r>
              <a:rPr lang="en-GB" sz="2400" dirty="0"/>
              <a:t>to the need to prevent people from being drawn into terrorism.</a:t>
            </a:r>
          </a:p>
        </p:txBody>
      </p:sp>
      <p:sp>
        <p:nvSpPr>
          <p:cNvPr id="4" name="TextBox 3">
            <a:extLst>
              <a:ext uri="{FF2B5EF4-FFF2-40B4-BE49-F238E27FC236}">
                <a16:creationId xmlns:a16="http://schemas.microsoft.com/office/drawing/2014/main" id="{422CBC0F-68E6-4FF8-D70F-BBB4D385998C}"/>
              </a:ext>
            </a:extLst>
          </p:cNvPr>
          <p:cNvSpPr txBox="1"/>
          <p:nvPr/>
        </p:nvSpPr>
        <p:spPr>
          <a:xfrm>
            <a:off x="7308304" y="6189169"/>
            <a:ext cx="1564082"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chemeClr val="accent2"/>
                </a:solidFill>
                <a:effectLst/>
                <a:uFillTx/>
                <a:latin typeface="+mn-lt"/>
                <a:ea typeface="+mn-ea"/>
                <a:cs typeface="+mn-cs"/>
                <a:sym typeface="Avenir Heavy"/>
              </a:rPr>
              <a:t>Working Together to </a:t>
            </a:r>
          </a:p>
          <a:p>
            <a:pPr marL="0" marR="0" indent="0" algn="l" defTabSz="584200" rtl="0" fontAlgn="auto" latinLnBrk="0" hangingPunct="0">
              <a:lnSpc>
                <a:spcPct val="100000"/>
              </a:lnSpc>
              <a:spcBef>
                <a:spcPts val="0"/>
              </a:spcBef>
              <a:spcAft>
                <a:spcPts val="0"/>
              </a:spcAft>
              <a:buClrTx/>
              <a:buSzTx/>
              <a:buFontTx/>
              <a:buNone/>
              <a:tabLst/>
            </a:pPr>
            <a:r>
              <a:rPr kumimoji="0" lang="en-GB" sz="1200" b="0" i="0" u="none" strike="noStrike" cap="none" spc="0" normalizeH="0" baseline="0" dirty="0">
                <a:ln>
                  <a:noFill/>
                </a:ln>
                <a:solidFill>
                  <a:schemeClr val="accent2"/>
                </a:solidFill>
                <a:effectLst/>
                <a:uFillTx/>
                <a:latin typeface="+mn-lt"/>
                <a:ea typeface="+mn-ea"/>
                <a:cs typeface="+mn-cs"/>
                <a:sym typeface="Avenir Heavy"/>
              </a:rPr>
              <a:t>Safeguard Children</a:t>
            </a:r>
          </a:p>
        </p:txBody>
      </p:sp>
    </p:spTree>
    <p:extLst>
      <p:ext uri="{BB962C8B-B14F-4D97-AF65-F5344CB8AC3E}">
        <p14:creationId xmlns:p14="http://schemas.microsoft.com/office/powerpoint/2010/main" val="301153366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A9B46-9070-9FE2-E9F5-C17A083D1B64}"/>
              </a:ext>
            </a:extLst>
          </p:cNvPr>
          <p:cNvSpPr>
            <a:spLocks noGrp="1"/>
          </p:cNvSpPr>
          <p:nvPr>
            <p:ph type="title"/>
          </p:nvPr>
        </p:nvSpPr>
        <p:spPr/>
        <p:txBody>
          <a:bodyPr>
            <a:normAutofit/>
          </a:bodyPr>
          <a:lstStyle/>
          <a:p>
            <a:r>
              <a:rPr lang="en-GB" sz="2800" dirty="0"/>
              <a:t>Sutton LSCP Threshold document – November 2021</a:t>
            </a:r>
          </a:p>
        </p:txBody>
      </p:sp>
      <p:sp>
        <p:nvSpPr>
          <p:cNvPr id="3" name="Text Placeholder 2">
            <a:extLst>
              <a:ext uri="{FF2B5EF4-FFF2-40B4-BE49-F238E27FC236}">
                <a16:creationId xmlns:a16="http://schemas.microsoft.com/office/drawing/2014/main" id="{EAAA23CB-2A08-2801-6D84-F40A172AD6D3}"/>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84A473FA-460C-92F4-85DF-29AFD69DA9B5}"/>
              </a:ext>
            </a:extLst>
          </p:cNvPr>
          <p:cNvPicPr>
            <a:picLocks noChangeAspect="1"/>
          </p:cNvPicPr>
          <p:nvPr/>
        </p:nvPicPr>
        <p:blipFill>
          <a:blip r:embed="rId2"/>
          <a:stretch>
            <a:fillRect/>
          </a:stretch>
        </p:blipFill>
        <p:spPr>
          <a:xfrm>
            <a:off x="0" y="858382"/>
            <a:ext cx="9144000" cy="5999617"/>
          </a:xfrm>
          <a:prstGeom prst="rect">
            <a:avLst/>
          </a:prstGeom>
        </p:spPr>
      </p:pic>
    </p:spTree>
    <p:extLst>
      <p:ext uri="{BB962C8B-B14F-4D97-AF65-F5344CB8AC3E}">
        <p14:creationId xmlns:p14="http://schemas.microsoft.com/office/powerpoint/2010/main" val="1404167810"/>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966B8-7E1F-DE07-E68B-B4388ED6A84F}"/>
              </a:ext>
            </a:extLst>
          </p:cNvPr>
          <p:cNvSpPr>
            <a:spLocks noGrp="1"/>
          </p:cNvSpPr>
          <p:nvPr>
            <p:ph type="title"/>
          </p:nvPr>
        </p:nvSpPr>
        <p:spPr>
          <a:xfrm>
            <a:off x="271587" y="502663"/>
            <a:ext cx="8600825" cy="537595"/>
          </a:xfrm>
        </p:spPr>
        <p:txBody>
          <a:bodyPr>
            <a:normAutofit fontScale="90000"/>
          </a:bodyPr>
          <a:lstStyle/>
          <a:p>
            <a:r>
              <a:rPr lang="en-GB" sz="3600" dirty="0"/>
              <a:t>Focusing on the needs and views of the child </a:t>
            </a:r>
            <a:br>
              <a:rPr lang="en-GB" dirty="0"/>
            </a:br>
            <a:endParaRPr lang="en-GB" dirty="0"/>
          </a:p>
        </p:txBody>
      </p:sp>
      <p:sp>
        <p:nvSpPr>
          <p:cNvPr id="3" name="Text Placeholder 2">
            <a:extLst>
              <a:ext uri="{FF2B5EF4-FFF2-40B4-BE49-F238E27FC236}">
                <a16:creationId xmlns:a16="http://schemas.microsoft.com/office/drawing/2014/main" id="{23BF25FA-705B-1C2B-5E7C-FC6512927E55}"/>
              </a:ext>
            </a:extLst>
          </p:cNvPr>
          <p:cNvSpPr>
            <a:spLocks noGrp="1"/>
          </p:cNvSpPr>
          <p:nvPr>
            <p:ph type="body" idx="1"/>
          </p:nvPr>
        </p:nvSpPr>
        <p:spPr>
          <a:xfrm>
            <a:off x="482372" y="1608044"/>
            <a:ext cx="8194084" cy="4769047"/>
          </a:xfrm>
        </p:spPr>
        <p:txBody>
          <a:bodyPr>
            <a:noAutofit/>
          </a:bodyPr>
          <a:lstStyle/>
          <a:p>
            <a:r>
              <a:rPr lang="en-GB" sz="2400" dirty="0"/>
              <a:t>Every assessment should reflect the unique characteristics of the child within their family and community context. Each child whose referral has been accepted by children’s social care should have their individual needs assessed</a:t>
            </a:r>
            <a:r>
              <a:rPr lang="en-GB" sz="2400" dirty="0">
                <a:solidFill>
                  <a:srgbClr val="FF0000"/>
                </a:solidFill>
              </a:rPr>
              <a:t>, including an analysis of the parental capacity to meet those needs whether they arise from issues within the family or the wider community.</a:t>
            </a:r>
            <a:r>
              <a:rPr lang="en-GB" sz="2400" dirty="0"/>
              <a:t> Frequently, more than one child from the same family is referred and siblings within the family should always be considered. Family assessments that include all members of the family should always ensure that the needs of individual children are distinct considerations. </a:t>
            </a:r>
          </a:p>
        </p:txBody>
      </p:sp>
      <p:sp>
        <p:nvSpPr>
          <p:cNvPr id="5" name="TextBox 4">
            <a:extLst>
              <a:ext uri="{FF2B5EF4-FFF2-40B4-BE49-F238E27FC236}">
                <a16:creationId xmlns:a16="http://schemas.microsoft.com/office/drawing/2014/main" id="{07524261-F5E9-FD9D-445D-F0FD2FE3115B}"/>
              </a:ext>
            </a:extLst>
          </p:cNvPr>
          <p:cNvSpPr txBox="1"/>
          <p:nvPr/>
        </p:nvSpPr>
        <p:spPr>
          <a:xfrm>
            <a:off x="7072212" y="6115481"/>
            <a:ext cx="1800200"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sz="1400" dirty="0">
                <a:solidFill>
                  <a:schemeClr val="accent2"/>
                </a:solidFill>
              </a:rPr>
              <a:t>Working Together to </a:t>
            </a:r>
          </a:p>
          <a:p>
            <a:r>
              <a:rPr lang="en-GB" sz="1400" dirty="0">
                <a:solidFill>
                  <a:schemeClr val="accent2"/>
                </a:solidFill>
              </a:rPr>
              <a:t>Safeguard Children</a:t>
            </a:r>
          </a:p>
        </p:txBody>
      </p:sp>
    </p:spTree>
    <p:extLst>
      <p:ext uri="{BB962C8B-B14F-4D97-AF65-F5344CB8AC3E}">
        <p14:creationId xmlns:p14="http://schemas.microsoft.com/office/powerpoint/2010/main" val="186717991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E4D3C-4A61-7167-2120-3993D372DE61}"/>
              </a:ext>
            </a:extLst>
          </p:cNvPr>
          <p:cNvSpPr>
            <a:spLocks noGrp="1"/>
          </p:cNvSpPr>
          <p:nvPr>
            <p:ph type="title"/>
          </p:nvPr>
        </p:nvSpPr>
        <p:spPr/>
        <p:txBody>
          <a:bodyPr>
            <a:noAutofit/>
          </a:bodyPr>
          <a:lstStyle/>
          <a:p>
            <a:r>
              <a:rPr lang="en-GB" sz="3200" dirty="0"/>
              <a:t>A reminder of all School Staff</a:t>
            </a:r>
          </a:p>
        </p:txBody>
      </p:sp>
      <p:sp>
        <p:nvSpPr>
          <p:cNvPr id="3" name="Text Placeholder 2">
            <a:extLst>
              <a:ext uri="{FF2B5EF4-FFF2-40B4-BE49-F238E27FC236}">
                <a16:creationId xmlns:a16="http://schemas.microsoft.com/office/drawing/2014/main" id="{C005B4BD-AE3B-1866-ED22-D0DD23CD0A4B}"/>
              </a:ext>
            </a:extLst>
          </p:cNvPr>
          <p:cNvSpPr>
            <a:spLocks noGrp="1"/>
          </p:cNvSpPr>
          <p:nvPr>
            <p:ph type="body" idx="1"/>
          </p:nvPr>
        </p:nvSpPr>
        <p:spPr>
          <a:xfrm>
            <a:off x="482372" y="1608044"/>
            <a:ext cx="8338100" cy="4769047"/>
          </a:xfrm>
        </p:spPr>
        <p:txBody>
          <a:bodyPr>
            <a:normAutofit lnSpcReduction="10000"/>
          </a:bodyPr>
          <a:lstStyle/>
          <a:p>
            <a:r>
              <a:rPr lang="en-GB" sz="2400" b="1" dirty="0"/>
              <a:t>What school and college staff should do if they have concerns </a:t>
            </a:r>
          </a:p>
          <a:p>
            <a:r>
              <a:rPr lang="en-GB" sz="2400" b="1" dirty="0"/>
              <a:t>about a child</a:t>
            </a:r>
          </a:p>
          <a:p>
            <a:endParaRPr lang="en-GB" sz="2400" dirty="0"/>
          </a:p>
          <a:p>
            <a:endParaRPr lang="en-GB" sz="2400" dirty="0"/>
          </a:p>
          <a:p>
            <a:pPr marL="342900" indent="-342900">
              <a:buFont typeface="Arial" panose="020B0604020202020204" pitchFamily="34" charset="0"/>
              <a:buChar char="•"/>
            </a:pPr>
            <a:r>
              <a:rPr lang="en-GB" sz="2400" dirty="0"/>
              <a:t>Staff working with children are advised to maintain an attitude of ‘it could happen here’ where safeguarding is concerned. When concerned about the welfare of a child, staff should always act in the best interests of the child.</a:t>
            </a:r>
          </a:p>
          <a:p>
            <a:pPr marL="342900" indent="-342900">
              <a:buFont typeface="Arial" panose="020B0604020202020204" pitchFamily="34" charset="0"/>
              <a:buChar char="•"/>
            </a:pPr>
            <a:r>
              <a:rPr lang="en-GB" sz="2400" dirty="0"/>
              <a:t>If staff have any concerns about a child’s welfare, they should act on them immediately. </a:t>
            </a:r>
          </a:p>
          <a:p>
            <a:pPr marL="342900" indent="-342900">
              <a:buFont typeface="Arial" panose="020B0604020202020204" pitchFamily="34" charset="0"/>
              <a:buChar char="•"/>
            </a:pPr>
            <a:r>
              <a:rPr lang="en-GB" sz="2400" dirty="0"/>
              <a:t>If staff have a concern, they should follow their own organisation’s child protection policy and speak to the designated safeguarding lead (or a deputy).</a:t>
            </a:r>
          </a:p>
        </p:txBody>
      </p:sp>
    </p:spTree>
    <p:extLst>
      <p:ext uri="{BB962C8B-B14F-4D97-AF65-F5344CB8AC3E}">
        <p14:creationId xmlns:p14="http://schemas.microsoft.com/office/powerpoint/2010/main" val="403872388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p:cNvSpPr>
            <a:spLocks noGrp="1"/>
          </p:cNvSpPr>
          <p:nvPr>
            <p:ph type="ctrTitle"/>
          </p:nvPr>
        </p:nvSpPr>
        <p:spPr>
          <a:xfrm>
            <a:off x="691553" y="2091854"/>
            <a:ext cx="7760894" cy="506551"/>
          </a:xfrm>
          <a:prstGeom prst="rect">
            <a:avLst/>
          </a:prstGeom>
        </p:spPr>
        <p:txBody>
          <a:bodyPr>
            <a:noAutofit/>
          </a:bodyPr>
          <a:lstStyle/>
          <a:p>
            <a:pPr algn="ctr" defTabSz="308047">
              <a:defRPr sz="3225"/>
            </a:pPr>
            <a:r>
              <a:rPr lang="en-GB" sz="2812" b="1" dirty="0">
                <a:solidFill>
                  <a:schemeClr val="bg1"/>
                </a:solidFill>
              </a:rPr>
              <a:t>Thank You for Listening</a:t>
            </a:r>
            <a:endParaRPr sz="2812" b="1" dirty="0">
              <a:solidFill>
                <a:schemeClr val="bg1"/>
              </a:solidFill>
            </a:endParaRPr>
          </a:p>
        </p:txBody>
      </p:sp>
      <p:sp>
        <p:nvSpPr>
          <p:cNvPr id="69" name="Body"/>
          <p:cNvSpPr>
            <a:spLocks noGrp="1"/>
          </p:cNvSpPr>
          <p:nvPr>
            <p:ph type="subTitle" sz="quarter" idx="1"/>
          </p:nvPr>
        </p:nvSpPr>
        <p:spPr>
          <a:xfrm>
            <a:off x="1331640" y="5157192"/>
            <a:ext cx="7286882" cy="2444607"/>
          </a:xfrm>
          <a:prstGeom prst="rect">
            <a:avLst/>
          </a:prstGeom>
        </p:spPr>
        <p:txBody>
          <a:bodyPr>
            <a:normAutofit/>
          </a:bodyPr>
          <a:lstStyle/>
          <a:p>
            <a:r>
              <a:rPr lang="en-GB" sz="2250" b="1" dirty="0">
                <a:solidFill>
                  <a:srgbClr val="002060"/>
                </a:solidFill>
              </a:rPr>
              <a:t>Hayley Cameron: Education Safeguarding Manager</a:t>
            </a:r>
          </a:p>
          <a:p>
            <a:r>
              <a:rPr lang="en-GB" sz="2250" b="1" dirty="0">
                <a:solidFill>
                  <a:srgbClr val="002060"/>
                </a:solidFill>
              </a:rPr>
              <a:t>Stephen Welding: E safety Adviser/Prevent Trainer</a:t>
            </a:r>
          </a:p>
          <a:p>
            <a:r>
              <a:rPr lang="en-GB" sz="2250" b="1" dirty="0">
                <a:solidFill>
                  <a:srgbClr val="002060"/>
                </a:solidFill>
              </a:rPr>
              <a:t>Gill Bush: Education Lead, CFCS</a:t>
            </a:r>
          </a:p>
          <a:p>
            <a:r>
              <a:rPr lang="en-GB" sz="2250" b="1" dirty="0">
                <a:solidFill>
                  <a:srgbClr val="002060"/>
                </a:solidFill>
              </a:rPr>
              <a:t>Mick Bradshaw: Outdoor Education Adviser</a:t>
            </a:r>
          </a:p>
        </p:txBody>
      </p:sp>
      <p:pic>
        <p:nvPicPr>
          <p:cNvPr id="5" name="Picture 4" descr="A picture containing clipart&#10;&#10;Description automatically generated">
            <a:extLst>
              <a:ext uri="{FF2B5EF4-FFF2-40B4-BE49-F238E27FC236}">
                <a16:creationId xmlns:a16="http://schemas.microsoft.com/office/drawing/2014/main" id="{B0E54057-A92E-4CF9-8230-999E9800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1844823"/>
          </a:xfrm>
          <a:prstGeom prst="rect">
            <a:avLst/>
          </a:prstGeom>
        </p:spPr>
      </p:pic>
      <p:sp>
        <p:nvSpPr>
          <p:cNvPr id="2" name="TextBox 1">
            <a:extLst>
              <a:ext uri="{FF2B5EF4-FFF2-40B4-BE49-F238E27FC236}">
                <a16:creationId xmlns:a16="http://schemas.microsoft.com/office/drawing/2014/main" id="{022BFA3D-6C9D-4B33-B064-7C00798E3C18}"/>
              </a:ext>
            </a:extLst>
          </p:cNvPr>
          <p:cNvSpPr txBox="1"/>
          <p:nvPr/>
        </p:nvSpPr>
        <p:spPr>
          <a:xfrm>
            <a:off x="691553" y="3086767"/>
            <a:ext cx="7696871" cy="17645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lvl="0" indent="0" algn="ctr" defTabSz="584200" rtl="0" eaLnBrk="1" fontAlgn="auto" latinLnBrk="0" hangingPunct="0">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Avenir Heavy"/>
                <a:ea typeface="+mn-ea"/>
                <a:cs typeface="+mn-cs"/>
                <a:sym typeface="Avenir Heavy"/>
              </a:rPr>
              <a:t>Please visit </a:t>
            </a:r>
            <a:r>
              <a:rPr kumimoji="0" lang="en-GB" sz="3600" b="0" i="0" u="none" strike="noStrike" kern="1200" cap="none" spc="0" normalizeH="0" baseline="0" noProof="0" dirty="0">
                <a:ln>
                  <a:noFill/>
                </a:ln>
                <a:solidFill>
                  <a:srgbClr val="314764"/>
                </a:solidFill>
                <a:effectLst/>
                <a:uLnTx/>
                <a:uFillTx/>
                <a:latin typeface="Avenir Heavy"/>
                <a:ea typeface="+mn-ea"/>
                <a:cs typeface="+mn-cs"/>
                <a:sym typeface="Avenir Heavy"/>
                <a:hlinkClick r:id="rId4"/>
              </a:rPr>
              <a:t>www.Cognus.org.uk</a:t>
            </a:r>
            <a:r>
              <a:rPr kumimoji="0" lang="en-GB" sz="3600" b="0" i="0" u="none" strike="noStrike" kern="1200" cap="none" spc="0" normalizeH="0" baseline="0" noProof="0" dirty="0">
                <a:ln>
                  <a:noFill/>
                </a:ln>
                <a:solidFill>
                  <a:srgbClr val="314764"/>
                </a:solidFill>
                <a:effectLst/>
                <a:uLnTx/>
                <a:uFillTx/>
                <a:latin typeface="Avenir Heavy"/>
                <a:ea typeface="+mn-ea"/>
                <a:cs typeface="+mn-cs"/>
                <a:sym typeface="Avenir Heavy"/>
              </a:rPr>
              <a:t> </a:t>
            </a:r>
            <a:r>
              <a:rPr kumimoji="0" lang="en-GB" sz="3600" b="0" i="0" u="none" strike="noStrike" kern="1200" cap="none" spc="0" normalizeH="0" baseline="0" noProof="0" dirty="0">
                <a:ln>
                  <a:noFill/>
                </a:ln>
                <a:solidFill>
                  <a:srgbClr val="FFFFFF"/>
                </a:solidFill>
                <a:effectLst/>
                <a:uLnTx/>
                <a:uFillTx/>
                <a:latin typeface="Avenir Heavy"/>
                <a:ea typeface="+mn-ea"/>
                <a:cs typeface="+mn-cs"/>
                <a:sym typeface="Avenir Heavy"/>
              </a:rPr>
              <a:t>where you will find more bitesize training packages.</a:t>
            </a:r>
          </a:p>
        </p:txBody>
      </p:sp>
    </p:spTree>
    <p:extLst>
      <p:ext uri="{BB962C8B-B14F-4D97-AF65-F5344CB8AC3E}">
        <p14:creationId xmlns:p14="http://schemas.microsoft.com/office/powerpoint/2010/main" val="367902950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DC296-060E-923E-8FF5-A2A30F3DA062}"/>
              </a:ext>
            </a:extLst>
          </p:cNvPr>
          <p:cNvSpPr>
            <a:spLocks noGrp="1"/>
          </p:cNvSpPr>
          <p:nvPr>
            <p:ph type="title"/>
          </p:nvPr>
        </p:nvSpPr>
        <p:spPr>
          <a:xfrm>
            <a:off x="251520" y="-238064"/>
            <a:ext cx="8229600" cy="1143000"/>
          </a:xfrm>
        </p:spPr>
        <p:txBody>
          <a:bodyPr>
            <a:normAutofit/>
          </a:bodyPr>
          <a:lstStyle/>
          <a:p>
            <a:r>
              <a:rPr lang="en-GB" sz="3200" dirty="0"/>
              <a:t>Key Documents – Department of Education</a:t>
            </a:r>
          </a:p>
        </p:txBody>
      </p:sp>
      <p:pic>
        <p:nvPicPr>
          <p:cNvPr id="5" name="Content Placeholder 4">
            <a:extLst>
              <a:ext uri="{FF2B5EF4-FFF2-40B4-BE49-F238E27FC236}">
                <a16:creationId xmlns:a16="http://schemas.microsoft.com/office/drawing/2014/main" id="{38280B7A-DB51-459A-F2D0-64A0E5A7AAB9}"/>
              </a:ext>
            </a:extLst>
          </p:cNvPr>
          <p:cNvPicPr>
            <a:picLocks noGrp="1" noChangeAspect="1"/>
          </p:cNvPicPr>
          <p:nvPr>
            <p:ph idx="1"/>
          </p:nvPr>
        </p:nvPicPr>
        <p:blipFill>
          <a:blip r:embed="rId2"/>
          <a:stretch>
            <a:fillRect/>
          </a:stretch>
        </p:blipFill>
        <p:spPr>
          <a:xfrm>
            <a:off x="130942" y="1196752"/>
            <a:ext cx="2067854" cy="2869779"/>
          </a:xfrm>
        </p:spPr>
      </p:pic>
      <p:pic>
        <p:nvPicPr>
          <p:cNvPr id="9" name="Picture 8">
            <a:extLst>
              <a:ext uri="{FF2B5EF4-FFF2-40B4-BE49-F238E27FC236}">
                <a16:creationId xmlns:a16="http://schemas.microsoft.com/office/drawing/2014/main" id="{69DF27A0-E69D-4E6D-3235-F736700FDC57}"/>
              </a:ext>
            </a:extLst>
          </p:cNvPr>
          <p:cNvPicPr>
            <a:picLocks noChangeAspect="1"/>
          </p:cNvPicPr>
          <p:nvPr/>
        </p:nvPicPr>
        <p:blipFill>
          <a:blip r:embed="rId3"/>
          <a:stretch>
            <a:fillRect/>
          </a:stretch>
        </p:blipFill>
        <p:spPr>
          <a:xfrm>
            <a:off x="2591689" y="1167433"/>
            <a:ext cx="2363759" cy="3249450"/>
          </a:xfrm>
          <a:prstGeom prst="rect">
            <a:avLst/>
          </a:prstGeom>
        </p:spPr>
      </p:pic>
      <p:pic>
        <p:nvPicPr>
          <p:cNvPr id="4" name="Picture 3">
            <a:extLst>
              <a:ext uri="{FF2B5EF4-FFF2-40B4-BE49-F238E27FC236}">
                <a16:creationId xmlns:a16="http://schemas.microsoft.com/office/drawing/2014/main" id="{CA9895A2-9137-6232-2BC7-F7AD158063BF}"/>
              </a:ext>
            </a:extLst>
          </p:cNvPr>
          <p:cNvPicPr>
            <a:picLocks noChangeAspect="1"/>
          </p:cNvPicPr>
          <p:nvPr/>
        </p:nvPicPr>
        <p:blipFill>
          <a:blip r:embed="rId4"/>
          <a:stretch>
            <a:fillRect/>
          </a:stretch>
        </p:blipFill>
        <p:spPr>
          <a:xfrm>
            <a:off x="6730382" y="3705612"/>
            <a:ext cx="2334970" cy="3249450"/>
          </a:xfrm>
          <a:prstGeom prst="rect">
            <a:avLst/>
          </a:prstGeom>
        </p:spPr>
      </p:pic>
      <p:pic>
        <p:nvPicPr>
          <p:cNvPr id="10" name="Picture 9">
            <a:extLst>
              <a:ext uri="{FF2B5EF4-FFF2-40B4-BE49-F238E27FC236}">
                <a16:creationId xmlns:a16="http://schemas.microsoft.com/office/drawing/2014/main" id="{DA631F93-8940-982C-6E30-1FAF0F8C7CDD}"/>
              </a:ext>
            </a:extLst>
          </p:cNvPr>
          <p:cNvPicPr>
            <a:picLocks noChangeAspect="1"/>
          </p:cNvPicPr>
          <p:nvPr/>
        </p:nvPicPr>
        <p:blipFill>
          <a:blip r:embed="rId5"/>
          <a:stretch>
            <a:fillRect/>
          </a:stretch>
        </p:blipFill>
        <p:spPr>
          <a:xfrm>
            <a:off x="3431507" y="3398452"/>
            <a:ext cx="2547497" cy="3536816"/>
          </a:xfrm>
          <a:prstGeom prst="rect">
            <a:avLst/>
          </a:prstGeom>
        </p:spPr>
      </p:pic>
      <p:pic>
        <p:nvPicPr>
          <p:cNvPr id="12" name="Picture 11">
            <a:extLst>
              <a:ext uri="{FF2B5EF4-FFF2-40B4-BE49-F238E27FC236}">
                <a16:creationId xmlns:a16="http://schemas.microsoft.com/office/drawing/2014/main" id="{966A1D7F-440B-2AEB-4DB2-D04D28AEC410}"/>
              </a:ext>
            </a:extLst>
          </p:cNvPr>
          <p:cNvPicPr>
            <a:picLocks noChangeAspect="1"/>
          </p:cNvPicPr>
          <p:nvPr/>
        </p:nvPicPr>
        <p:blipFill>
          <a:blip r:embed="rId6"/>
          <a:stretch>
            <a:fillRect/>
          </a:stretch>
        </p:blipFill>
        <p:spPr>
          <a:xfrm>
            <a:off x="606208" y="3573867"/>
            <a:ext cx="2350033" cy="3249451"/>
          </a:xfrm>
          <a:prstGeom prst="rect">
            <a:avLst/>
          </a:prstGeom>
        </p:spPr>
      </p:pic>
      <p:pic>
        <p:nvPicPr>
          <p:cNvPr id="15" name="Picture 14">
            <a:extLst>
              <a:ext uri="{FF2B5EF4-FFF2-40B4-BE49-F238E27FC236}">
                <a16:creationId xmlns:a16="http://schemas.microsoft.com/office/drawing/2014/main" id="{F334E071-6C2A-5C7E-B915-9F9F88A39EE9}"/>
              </a:ext>
            </a:extLst>
          </p:cNvPr>
          <p:cNvPicPr>
            <a:picLocks noChangeAspect="1"/>
          </p:cNvPicPr>
          <p:nvPr/>
        </p:nvPicPr>
        <p:blipFill>
          <a:blip r:embed="rId7"/>
          <a:stretch>
            <a:fillRect/>
          </a:stretch>
        </p:blipFill>
        <p:spPr>
          <a:xfrm>
            <a:off x="5645455" y="996849"/>
            <a:ext cx="2045074" cy="2865104"/>
          </a:xfrm>
          <a:prstGeom prst="rect">
            <a:avLst/>
          </a:prstGeom>
        </p:spPr>
      </p:pic>
    </p:spTree>
    <p:extLst>
      <p:ext uri="{BB962C8B-B14F-4D97-AF65-F5344CB8AC3E}">
        <p14:creationId xmlns:p14="http://schemas.microsoft.com/office/powerpoint/2010/main" val="623169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B7172-762E-BDEE-BE5C-03F1C1E16C64}"/>
              </a:ext>
            </a:extLst>
          </p:cNvPr>
          <p:cNvSpPr>
            <a:spLocks noGrp="1"/>
          </p:cNvSpPr>
          <p:nvPr>
            <p:ph type="title"/>
          </p:nvPr>
        </p:nvSpPr>
        <p:spPr>
          <a:xfrm>
            <a:off x="323528" y="-275755"/>
            <a:ext cx="8229600" cy="1143000"/>
          </a:xfrm>
        </p:spPr>
        <p:txBody>
          <a:bodyPr>
            <a:normAutofit/>
          </a:bodyPr>
          <a:lstStyle/>
          <a:p>
            <a:r>
              <a:rPr lang="en-GB" sz="4400" dirty="0"/>
              <a:t>Key Documents – Home Office</a:t>
            </a:r>
          </a:p>
        </p:txBody>
      </p:sp>
      <p:pic>
        <p:nvPicPr>
          <p:cNvPr id="5" name="Content Placeholder 4">
            <a:extLst>
              <a:ext uri="{FF2B5EF4-FFF2-40B4-BE49-F238E27FC236}">
                <a16:creationId xmlns:a16="http://schemas.microsoft.com/office/drawing/2014/main" id="{EA5013E3-6F3E-0303-840A-353A337658BA}"/>
              </a:ext>
            </a:extLst>
          </p:cNvPr>
          <p:cNvPicPr>
            <a:picLocks noGrp="1" noChangeAspect="1"/>
          </p:cNvPicPr>
          <p:nvPr>
            <p:ph idx="1"/>
          </p:nvPr>
        </p:nvPicPr>
        <p:blipFill>
          <a:blip r:embed="rId2"/>
          <a:stretch>
            <a:fillRect/>
          </a:stretch>
        </p:blipFill>
        <p:spPr>
          <a:xfrm>
            <a:off x="457200" y="1310308"/>
            <a:ext cx="2448271" cy="3443816"/>
          </a:xfrm>
        </p:spPr>
      </p:pic>
      <p:pic>
        <p:nvPicPr>
          <p:cNvPr id="12" name="Picture 11">
            <a:extLst>
              <a:ext uri="{FF2B5EF4-FFF2-40B4-BE49-F238E27FC236}">
                <a16:creationId xmlns:a16="http://schemas.microsoft.com/office/drawing/2014/main" id="{7201ABAF-5A9F-D384-EE19-7D3C9D54C903}"/>
              </a:ext>
            </a:extLst>
          </p:cNvPr>
          <p:cNvPicPr>
            <a:picLocks noChangeAspect="1"/>
          </p:cNvPicPr>
          <p:nvPr/>
        </p:nvPicPr>
        <p:blipFill>
          <a:blip r:embed="rId3"/>
          <a:stretch>
            <a:fillRect/>
          </a:stretch>
        </p:blipFill>
        <p:spPr>
          <a:xfrm>
            <a:off x="323528" y="4920171"/>
            <a:ext cx="3635342" cy="1810669"/>
          </a:xfrm>
          <a:prstGeom prst="rect">
            <a:avLst/>
          </a:prstGeom>
        </p:spPr>
      </p:pic>
      <p:pic>
        <p:nvPicPr>
          <p:cNvPr id="3" name="Picture 2">
            <a:extLst>
              <a:ext uri="{FF2B5EF4-FFF2-40B4-BE49-F238E27FC236}">
                <a16:creationId xmlns:a16="http://schemas.microsoft.com/office/drawing/2014/main" id="{230454D9-6328-27F8-D3CE-9AFAF41733E1}"/>
              </a:ext>
            </a:extLst>
          </p:cNvPr>
          <p:cNvPicPr>
            <a:picLocks noChangeAspect="1"/>
          </p:cNvPicPr>
          <p:nvPr/>
        </p:nvPicPr>
        <p:blipFill>
          <a:blip r:embed="rId4"/>
          <a:stretch>
            <a:fillRect/>
          </a:stretch>
        </p:blipFill>
        <p:spPr>
          <a:xfrm>
            <a:off x="3172846" y="1268760"/>
            <a:ext cx="2798307" cy="3895682"/>
          </a:xfrm>
          <a:prstGeom prst="rect">
            <a:avLst/>
          </a:prstGeom>
        </p:spPr>
      </p:pic>
      <p:pic>
        <p:nvPicPr>
          <p:cNvPr id="4" name="Picture 3">
            <a:extLst>
              <a:ext uri="{FF2B5EF4-FFF2-40B4-BE49-F238E27FC236}">
                <a16:creationId xmlns:a16="http://schemas.microsoft.com/office/drawing/2014/main" id="{0CF57FA5-3EF1-1643-A97A-EBF445AD68C9}"/>
              </a:ext>
            </a:extLst>
          </p:cNvPr>
          <p:cNvPicPr>
            <a:picLocks noChangeAspect="1"/>
          </p:cNvPicPr>
          <p:nvPr/>
        </p:nvPicPr>
        <p:blipFill>
          <a:blip r:embed="rId5"/>
          <a:stretch>
            <a:fillRect/>
          </a:stretch>
        </p:blipFill>
        <p:spPr>
          <a:xfrm>
            <a:off x="4226245" y="3409184"/>
            <a:ext cx="2756414" cy="3321656"/>
          </a:xfrm>
          <a:prstGeom prst="rect">
            <a:avLst/>
          </a:prstGeom>
        </p:spPr>
      </p:pic>
      <p:pic>
        <p:nvPicPr>
          <p:cNvPr id="6" name="Picture 5">
            <a:extLst>
              <a:ext uri="{FF2B5EF4-FFF2-40B4-BE49-F238E27FC236}">
                <a16:creationId xmlns:a16="http://schemas.microsoft.com/office/drawing/2014/main" id="{83E250ED-B76D-6C0C-80D8-ADD98BF663D0}"/>
              </a:ext>
            </a:extLst>
          </p:cNvPr>
          <p:cNvPicPr>
            <a:picLocks noChangeAspect="1"/>
          </p:cNvPicPr>
          <p:nvPr/>
        </p:nvPicPr>
        <p:blipFill>
          <a:blip r:embed="rId6"/>
          <a:stretch>
            <a:fillRect/>
          </a:stretch>
        </p:blipFill>
        <p:spPr>
          <a:xfrm>
            <a:off x="6778106" y="1310308"/>
            <a:ext cx="2365894" cy="3443816"/>
          </a:xfrm>
          <a:prstGeom prst="rect">
            <a:avLst/>
          </a:prstGeom>
        </p:spPr>
      </p:pic>
    </p:spTree>
    <p:extLst>
      <p:ext uri="{BB962C8B-B14F-4D97-AF65-F5344CB8AC3E}">
        <p14:creationId xmlns:p14="http://schemas.microsoft.com/office/powerpoint/2010/main" val="1850728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7B2B5-1B00-E7A4-3DC4-8030121D41D4}"/>
              </a:ext>
            </a:extLst>
          </p:cNvPr>
          <p:cNvSpPr>
            <a:spLocks noGrp="1"/>
          </p:cNvSpPr>
          <p:nvPr>
            <p:ph type="title"/>
          </p:nvPr>
        </p:nvSpPr>
        <p:spPr/>
        <p:txBody>
          <a:bodyPr>
            <a:noAutofit/>
          </a:bodyPr>
          <a:lstStyle/>
          <a:p>
            <a:r>
              <a:rPr lang="en-GB" sz="3600" dirty="0"/>
              <a:t>KCSIE 2023</a:t>
            </a:r>
          </a:p>
        </p:txBody>
      </p:sp>
      <p:sp>
        <p:nvSpPr>
          <p:cNvPr id="3" name="Text Placeholder 2">
            <a:extLst>
              <a:ext uri="{FF2B5EF4-FFF2-40B4-BE49-F238E27FC236}">
                <a16:creationId xmlns:a16="http://schemas.microsoft.com/office/drawing/2014/main" id="{BAE1350C-9BD8-4611-1321-D4742ECE1591}"/>
              </a:ext>
            </a:extLst>
          </p:cNvPr>
          <p:cNvSpPr>
            <a:spLocks noGrp="1"/>
          </p:cNvSpPr>
          <p:nvPr>
            <p:ph type="body" idx="1"/>
          </p:nvPr>
        </p:nvSpPr>
        <p:spPr>
          <a:xfrm>
            <a:off x="482372" y="1608044"/>
            <a:ext cx="8266092" cy="4769047"/>
          </a:xfrm>
        </p:spPr>
        <p:txBody>
          <a:bodyPr>
            <a:normAutofit/>
          </a:bodyPr>
          <a:lstStyle/>
          <a:p>
            <a:r>
              <a:rPr lang="en-GB" sz="2400" dirty="0"/>
              <a:t>All staff, but especially the designated safeguarding lead (and deputies) should consider whether children are at risk of abuse or exploitation in situations outside their families</a:t>
            </a:r>
            <a:r>
              <a:rPr lang="en-GB" sz="2400" dirty="0">
                <a:solidFill>
                  <a:srgbClr val="FF0000"/>
                </a:solidFill>
              </a:rPr>
              <a:t>. Extra-familial harms take a variety of different forms and children can be vulnerable to multiple harms</a:t>
            </a:r>
            <a:r>
              <a:rPr lang="en-GB" sz="2400" dirty="0"/>
              <a:t> including (but not limited to) sexual abuse (including harassment and exploitation), domestic abuse in their own intimate relationships (teenage relationship abuse), criminal exploitation, serious youth violence, county lines, and radicalisation. </a:t>
            </a:r>
          </a:p>
          <a:p>
            <a:endParaRPr lang="en-GB" dirty="0"/>
          </a:p>
        </p:txBody>
      </p:sp>
    </p:spTree>
    <p:extLst>
      <p:ext uri="{BB962C8B-B14F-4D97-AF65-F5344CB8AC3E}">
        <p14:creationId xmlns:p14="http://schemas.microsoft.com/office/powerpoint/2010/main" val="31904285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DAEB7-63ED-E791-EECC-D23AD45B2BC0}"/>
              </a:ext>
            </a:extLst>
          </p:cNvPr>
          <p:cNvSpPr>
            <a:spLocks noGrp="1"/>
          </p:cNvSpPr>
          <p:nvPr>
            <p:ph type="title"/>
          </p:nvPr>
        </p:nvSpPr>
        <p:spPr/>
        <p:txBody>
          <a:bodyPr>
            <a:noAutofit/>
          </a:bodyPr>
          <a:lstStyle/>
          <a:p>
            <a:r>
              <a:rPr lang="en-GB" sz="3600" dirty="0"/>
              <a:t>KCSIE 2023</a:t>
            </a:r>
          </a:p>
        </p:txBody>
      </p:sp>
      <p:sp>
        <p:nvSpPr>
          <p:cNvPr id="3" name="Text Placeholder 2">
            <a:extLst>
              <a:ext uri="{FF2B5EF4-FFF2-40B4-BE49-F238E27FC236}">
                <a16:creationId xmlns:a16="http://schemas.microsoft.com/office/drawing/2014/main" id="{983CC529-2ECA-A730-092C-725F7C8CD291}"/>
              </a:ext>
            </a:extLst>
          </p:cNvPr>
          <p:cNvSpPr>
            <a:spLocks noGrp="1"/>
          </p:cNvSpPr>
          <p:nvPr>
            <p:ph type="body" idx="1"/>
          </p:nvPr>
        </p:nvSpPr>
        <p:spPr>
          <a:xfrm>
            <a:off x="482372" y="1608044"/>
            <a:ext cx="8266092" cy="4769047"/>
          </a:xfrm>
        </p:spPr>
        <p:txBody>
          <a:bodyPr>
            <a:noAutofit/>
          </a:bodyPr>
          <a:lstStyle/>
          <a:p>
            <a:r>
              <a:rPr lang="en-GB" sz="2400" dirty="0"/>
              <a:t>All staff should be aware that </a:t>
            </a:r>
            <a:r>
              <a:rPr lang="en-GB" sz="2400" dirty="0">
                <a:solidFill>
                  <a:srgbClr val="FF0000"/>
                </a:solidFill>
              </a:rPr>
              <a:t>technology is a significant component</a:t>
            </a:r>
            <a:r>
              <a:rPr lang="en-GB" sz="2400" dirty="0"/>
              <a:t> in many safeguarding and wellbeing issues. Children are at risk of abuse and other risks online as well as face to face. In many cases abuse and other risks will </a:t>
            </a:r>
            <a:r>
              <a:rPr lang="en-GB" sz="2400" dirty="0">
                <a:solidFill>
                  <a:srgbClr val="FF0000"/>
                </a:solidFill>
              </a:rPr>
              <a:t>take place concurrently </a:t>
            </a:r>
          </a:p>
          <a:p>
            <a:r>
              <a:rPr lang="en-GB" sz="2400" dirty="0">
                <a:solidFill>
                  <a:srgbClr val="FF0000"/>
                </a:solidFill>
              </a:rPr>
              <a:t>both online and offline</a:t>
            </a:r>
            <a:r>
              <a:rPr lang="en-GB" sz="2400" dirty="0"/>
              <a:t>. Children can also abuse other children online, this can take the form of abusive, harassing, and misogynistic/misandrist messages, the non-consensual sharing of indecent images, especially around chat groups, and the sharing of abusive images and pornography to those who do not want to receive such content.</a:t>
            </a:r>
          </a:p>
        </p:txBody>
      </p:sp>
    </p:spTree>
    <p:extLst>
      <p:ext uri="{BB962C8B-B14F-4D97-AF65-F5344CB8AC3E}">
        <p14:creationId xmlns:p14="http://schemas.microsoft.com/office/powerpoint/2010/main" val="1381016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B573F-2C02-18A0-B635-50C5F40F6C3E}"/>
              </a:ext>
            </a:extLst>
          </p:cNvPr>
          <p:cNvSpPr>
            <a:spLocks noGrp="1"/>
          </p:cNvSpPr>
          <p:nvPr>
            <p:ph type="title"/>
          </p:nvPr>
        </p:nvSpPr>
        <p:spPr/>
        <p:txBody>
          <a:bodyPr>
            <a:noAutofit/>
          </a:bodyPr>
          <a:lstStyle/>
          <a:p>
            <a:r>
              <a:rPr lang="en-GB" sz="4000" dirty="0"/>
              <a:t>Extra-Familial Harm</a:t>
            </a:r>
          </a:p>
        </p:txBody>
      </p:sp>
      <p:sp>
        <p:nvSpPr>
          <p:cNvPr id="3" name="Text Placeholder 2">
            <a:extLst>
              <a:ext uri="{FF2B5EF4-FFF2-40B4-BE49-F238E27FC236}">
                <a16:creationId xmlns:a16="http://schemas.microsoft.com/office/drawing/2014/main" id="{2D0FDB83-5B54-DD46-FD03-7BE7D20C56BA}"/>
              </a:ext>
            </a:extLst>
          </p:cNvPr>
          <p:cNvSpPr>
            <a:spLocks noGrp="1"/>
          </p:cNvSpPr>
          <p:nvPr>
            <p:ph type="body" idx="1"/>
          </p:nvPr>
        </p:nvSpPr>
        <p:spPr/>
        <p:txBody>
          <a:bodyPr/>
          <a:lstStyle/>
          <a:p>
            <a:endParaRPr lang="en-GB" dirty="0"/>
          </a:p>
        </p:txBody>
      </p:sp>
      <p:pic>
        <p:nvPicPr>
          <p:cNvPr id="5" name="Picture 4">
            <a:extLst>
              <a:ext uri="{FF2B5EF4-FFF2-40B4-BE49-F238E27FC236}">
                <a16:creationId xmlns:a16="http://schemas.microsoft.com/office/drawing/2014/main" id="{24B14544-6B60-6A38-3F19-360CA1A00C88}"/>
              </a:ext>
            </a:extLst>
          </p:cNvPr>
          <p:cNvPicPr>
            <a:picLocks noChangeAspect="1"/>
          </p:cNvPicPr>
          <p:nvPr/>
        </p:nvPicPr>
        <p:blipFill>
          <a:blip r:embed="rId2"/>
          <a:stretch>
            <a:fillRect/>
          </a:stretch>
        </p:blipFill>
        <p:spPr>
          <a:xfrm>
            <a:off x="0" y="1268760"/>
            <a:ext cx="9144000" cy="5589239"/>
          </a:xfrm>
          <a:prstGeom prst="rect">
            <a:avLst/>
          </a:prstGeom>
        </p:spPr>
      </p:pic>
    </p:spTree>
    <p:extLst>
      <p:ext uri="{BB962C8B-B14F-4D97-AF65-F5344CB8AC3E}">
        <p14:creationId xmlns:p14="http://schemas.microsoft.com/office/powerpoint/2010/main" val="21051812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2838C-FF5D-ADF4-3BA6-9817687D15D8}"/>
              </a:ext>
            </a:extLst>
          </p:cNvPr>
          <p:cNvSpPr>
            <a:spLocks noGrp="1"/>
          </p:cNvSpPr>
          <p:nvPr>
            <p:ph type="title"/>
          </p:nvPr>
        </p:nvSpPr>
        <p:spPr/>
        <p:txBody>
          <a:bodyPr>
            <a:noAutofit/>
          </a:bodyPr>
          <a:lstStyle/>
          <a:p>
            <a:r>
              <a:rPr lang="en-GB" sz="3600" dirty="0"/>
              <a:t>Extra-Familial Harm</a:t>
            </a:r>
          </a:p>
        </p:txBody>
      </p:sp>
      <p:sp>
        <p:nvSpPr>
          <p:cNvPr id="3" name="Text Placeholder 2">
            <a:extLst>
              <a:ext uri="{FF2B5EF4-FFF2-40B4-BE49-F238E27FC236}">
                <a16:creationId xmlns:a16="http://schemas.microsoft.com/office/drawing/2014/main" id="{424948AA-33AF-3537-4609-B4A45442906C}"/>
              </a:ext>
            </a:extLst>
          </p:cNvPr>
          <p:cNvSpPr>
            <a:spLocks noGrp="1"/>
          </p:cNvSpPr>
          <p:nvPr>
            <p:ph type="body" idx="1"/>
          </p:nvPr>
        </p:nvSpPr>
        <p:spPr>
          <a:xfrm>
            <a:off x="179512" y="1412776"/>
            <a:ext cx="8784976" cy="4769047"/>
          </a:xfrm>
        </p:spPr>
        <p:txBody>
          <a:bodyPr>
            <a:normAutofit/>
          </a:bodyPr>
          <a:lstStyle/>
          <a:p>
            <a:r>
              <a:rPr lang="en-GB" sz="1800" dirty="0"/>
              <a:t>“As individuals move from early childhood and into adolescence they spend </a:t>
            </a:r>
            <a:r>
              <a:rPr lang="en-GB" sz="1800" dirty="0">
                <a:solidFill>
                  <a:srgbClr val="FF0000"/>
                </a:solidFill>
              </a:rPr>
              <a:t>increasing amounts of time socialising independently of their families</a:t>
            </a:r>
            <a:r>
              <a:rPr lang="en-GB" sz="1800" dirty="0"/>
              <a:t>. During this time the nature of young people’s schools and neighbourhoods, and the relationships that they form in these settings, inform the extent to which they encounter protection or abuse. </a:t>
            </a:r>
          </a:p>
          <a:p>
            <a:r>
              <a:rPr lang="en-GB" sz="1800" dirty="0"/>
              <a:t>Evidence shows that, for example: from robbery on public transport, sexual violence in parks and gang related violence on streets, through to online bullying and harassment from school-based peers and abuse within their intimate relationships, </a:t>
            </a:r>
            <a:r>
              <a:rPr lang="en-GB" sz="1800" dirty="0">
                <a:solidFill>
                  <a:srgbClr val="FF0000"/>
                </a:solidFill>
              </a:rPr>
              <a:t>young people encounter significant harm in a range of settings beyond their families. Peer relationships are increasingly influential during adolescence</a:t>
            </a:r>
            <a:r>
              <a:rPr lang="en-GB" sz="1800" dirty="0"/>
              <a:t>, setting social norms which inform young people’s experiences, behaviours and choices and determine peer status. </a:t>
            </a:r>
          </a:p>
          <a:p>
            <a:r>
              <a:rPr lang="en-GB" sz="1800" dirty="0"/>
              <a:t>These relationships are, in turn, shaped by the school, neighbourhood and online contexts in which they develop. </a:t>
            </a:r>
            <a:r>
              <a:rPr lang="en-GB" sz="1800" dirty="0">
                <a:solidFill>
                  <a:srgbClr val="FF0000"/>
                </a:solidFill>
              </a:rPr>
              <a:t>So if young people socialise in safe and protective schools and community settings they will be supported to form safe and protective peer relationships. However, if they form friendships in contexts characterised by violence and/or harmful attitudes these relationships too may be anti-social, unsafe or promote problematic social norms as a means of navigating, or surviving in those spaces.”</a:t>
            </a:r>
            <a:r>
              <a:rPr lang="en-GB" sz="1800" dirty="0"/>
              <a:t> (Firmin, C., 2017)</a:t>
            </a:r>
          </a:p>
          <a:p>
            <a:endParaRPr lang="en-GB" dirty="0"/>
          </a:p>
        </p:txBody>
      </p:sp>
    </p:spTree>
    <p:extLst>
      <p:ext uri="{BB962C8B-B14F-4D97-AF65-F5344CB8AC3E}">
        <p14:creationId xmlns:p14="http://schemas.microsoft.com/office/powerpoint/2010/main" val="233968590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6DEC6-85A9-9171-AEB2-FB33800746FA}"/>
              </a:ext>
            </a:extLst>
          </p:cNvPr>
          <p:cNvSpPr>
            <a:spLocks noGrp="1"/>
          </p:cNvSpPr>
          <p:nvPr>
            <p:ph type="title"/>
          </p:nvPr>
        </p:nvSpPr>
        <p:spPr/>
        <p:txBody>
          <a:bodyPr>
            <a:normAutofit fontScale="90000"/>
          </a:bodyPr>
          <a:lstStyle/>
          <a:p>
            <a:r>
              <a:rPr lang="en-GB" dirty="0"/>
              <a:t> </a:t>
            </a:r>
            <a:r>
              <a:rPr lang="en-GB" sz="4000" dirty="0"/>
              <a:t>Extra-Familial Harm</a:t>
            </a:r>
          </a:p>
        </p:txBody>
      </p:sp>
      <p:pic>
        <p:nvPicPr>
          <p:cNvPr id="4" name="Picture 3">
            <a:extLst>
              <a:ext uri="{FF2B5EF4-FFF2-40B4-BE49-F238E27FC236}">
                <a16:creationId xmlns:a16="http://schemas.microsoft.com/office/drawing/2014/main" id="{645B4763-A158-283C-CB9C-AD72246A6EAD}"/>
              </a:ext>
            </a:extLst>
          </p:cNvPr>
          <p:cNvPicPr>
            <a:picLocks noChangeAspect="1"/>
          </p:cNvPicPr>
          <p:nvPr/>
        </p:nvPicPr>
        <p:blipFill>
          <a:blip r:embed="rId2"/>
          <a:stretch>
            <a:fillRect/>
          </a:stretch>
        </p:blipFill>
        <p:spPr>
          <a:xfrm>
            <a:off x="482372" y="1340768"/>
            <a:ext cx="7762036" cy="5517232"/>
          </a:xfrm>
          <a:prstGeom prst="rect">
            <a:avLst/>
          </a:prstGeom>
        </p:spPr>
      </p:pic>
      <p:sp>
        <p:nvSpPr>
          <p:cNvPr id="3" name="Text Placeholder 2">
            <a:extLst>
              <a:ext uri="{FF2B5EF4-FFF2-40B4-BE49-F238E27FC236}">
                <a16:creationId xmlns:a16="http://schemas.microsoft.com/office/drawing/2014/main" id="{93ECEF69-B09F-D601-4A55-34A88FC6D346}"/>
              </a:ext>
            </a:extLst>
          </p:cNvPr>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95528551"/>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1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3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_White">
  <a:themeElements>
    <a:clrScheme name="White">
      <a:dk1>
        <a:srgbClr val="314764"/>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venir Heavy"/>
        <a:ea typeface="Avenir Heavy"/>
        <a:cs typeface="Avenir Heavy"/>
      </a:majorFont>
      <a:minorFont>
        <a:latin typeface="Avenir Heavy"/>
        <a:ea typeface="Avenir Heavy"/>
        <a:cs typeface="Avenir Heavy"/>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000" b="0" i="0" u="none" strike="noStrike" cap="none" spc="0" normalizeH="0" baseline="0">
            <a:ln>
              <a:noFill/>
            </a:ln>
            <a:solidFill>
              <a:srgbClr val="314764"/>
            </a:solidFill>
            <a:effectLst/>
            <a:uFillTx/>
            <a:latin typeface="Avenir Book"/>
            <a:ea typeface="Avenir Book"/>
            <a:cs typeface="Avenir Book"/>
            <a:sym typeface="Avenir Boo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4300" b="0" i="0" u="none" strike="noStrike" cap="none" spc="0" normalizeH="0" baseline="0">
            <a:ln>
              <a:noFill/>
            </a:ln>
            <a:solidFill>
              <a:srgbClr val="314764"/>
            </a:solidFill>
            <a:effectLst/>
            <a:uFillTx/>
            <a:latin typeface="+mn-lt"/>
            <a:ea typeface="+mn-ea"/>
            <a:cs typeface="+mn-cs"/>
            <a:sym typeface="Avenir Heavy"/>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5303</TotalTime>
  <Words>1277</Words>
  <Application>Microsoft Office PowerPoint</Application>
  <PresentationFormat>On-screen Show (4:3)</PresentationFormat>
  <Paragraphs>64</Paragraphs>
  <Slides>25</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Avenir Book</vt:lpstr>
      <vt:lpstr>Avenir Heavy</vt:lpstr>
      <vt:lpstr>Calibri</vt:lpstr>
      <vt:lpstr>Helvetica Light</vt:lpstr>
      <vt:lpstr>Tahoma</vt:lpstr>
      <vt:lpstr>1_White</vt:lpstr>
      <vt:lpstr>3_White</vt:lpstr>
      <vt:lpstr>2_White</vt:lpstr>
      <vt:lpstr>A Guide to Contextual Safeguarding  </vt:lpstr>
      <vt:lpstr>Key Documents LSCP</vt:lpstr>
      <vt:lpstr>Key Documents – Department of Education</vt:lpstr>
      <vt:lpstr>Key Documents – Home Office</vt:lpstr>
      <vt:lpstr>KCSIE 2023</vt:lpstr>
      <vt:lpstr>KCSIE 2023</vt:lpstr>
      <vt:lpstr>Extra-Familial Harm</vt:lpstr>
      <vt:lpstr>Extra-Familial Harm</vt:lpstr>
      <vt:lpstr> Extra-Familial Harm</vt:lpstr>
      <vt:lpstr>PowerPoint Presentation</vt:lpstr>
      <vt:lpstr>Child Protection Systems</vt:lpstr>
      <vt:lpstr>Working with adolescents</vt:lpstr>
      <vt:lpstr>Prioritising risk</vt:lpstr>
      <vt:lpstr>Holistic responses</vt:lpstr>
      <vt:lpstr>Parents’ capacity to safeguard</vt:lpstr>
      <vt:lpstr>Everyone’s responsibility</vt:lpstr>
      <vt:lpstr>Peer mapping</vt:lpstr>
      <vt:lpstr>Inter-agency working</vt:lpstr>
      <vt:lpstr>Assessment of risk outside the home </vt:lpstr>
      <vt:lpstr>Assessment of risk outside the home</vt:lpstr>
      <vt:lpstr>Statutory obligation</vt:lpstr>
      <vt:lpstr>Sutton LSCP Threshold document – November 2021</vt:lpstr>
      <vt:lpstr>Focusing on the needs and views of the child  </vt:lpstr>
      <vt:lpstr>A reminder of all School Staff</vt:lpstr>
      <vt:lpstr>Thank You for Listening</vt:lpstr>
    </vt:vector>
  </TitlesOfParts>
  <Company>London Borough of Sutton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FGM and radicalisation issues for primary schools</dc:title>
  <dc:creator>jennyrowley</dc:creator>
  <cp:lastModifiedBy>Hayley Cameron</cp:lastModifiedBy>
  <cp:revision>188</cp:revision>
  <cp:lastPrinted>2015-11-17T16:28:36Z</cp:lastPrinted>
  <dcterms:created xsi:type="dcterms:W3CDTF">2015-05-14T16:19:33Z</dcterms:created>
  <dcterms:modified xsi:type="dcterms:W3CDTF">2023-07-17T12:32:50Z</dcterms:modified>
</cp:coreProperties>
</file>