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6" r:id="rId1"/>
    <p:sldMasterId id="2147483800" r:id="rId2"/>
    <p:sldMasterId id="2147483926" r:id="rId3"/>
    <p:sldMasterId id="2147483932" r:id="rId4"/>
    <p:sldMasterId id="2147483936" r:id="rId5"/>
    <p:sldMasterId id="2147483993" r:id="rId6"/>
    <p:sldMasterId id="2147483997" r:id="rId7"/>
  </p:sldMasterIdLst>
  <p:notesMasterIdLst>
    <p:notesMasterId r:id="rId58"/>
  </p:notesMasterIdLst>
  <p:sldIdLst>
    <p:sldId id="612" r:id="rId8"/>
    <p:sldId id="1084" r:id="rId9"/>
    <p:sldId id="1085" r:id="rId10"/>
    <p:sldId id="264" r:id="rId11"/>
    <p:sldId id="1087" r:id="rId12"/>
    <p:sldId id="1088" r:id="rId13"/>
    <p:sldId id="1089" r:id="rId14"/>
    <p:sldId id="1090" r:id="rId15"/>
    <p:sldId id="1078" r:id="rId16"/>
    <p:sldId id="1091" r:id="rId17"/>
    <p:sldId id="1086" r:id="rId18"/>
    <p:sldId id="1093" r:id="rId19"/>
    <p:sldId id="1094" r:id="rId20"/>
    <p:sldId id="1095" r:id="rId21"/>
    <p:sldId id="1096" r:id="rId22"/>
    <p:sldId id="1104" r:id="rId23"/>
    <p:sldId id="1097" r:id="rId24"/>
    <p:sldId id="1098" r:id="rId25"/>
    <p:sldId id="1099" r:id="rId26"/>
    <p:sldId id="1100" r:id="rId27"/>
    <p:sldId id="1101" r:id="rId28"/>
    <p:sldId id="1102" r:id="rId29"/>
    <p:sldId id="1103" r:id="rId30"/>
    <p:sldId id="1105" r:id="rId31"/>
    <p:sldId id="1106" r:id="rId32"/>
    <p:sldId id="1107" r:id="rId33"/>
    <p:sldId id="1108" r:id="rId34"/>
    <p:sldId id="1109" r:id="rId35"/>
    <p:sldId id="1110" r:id="rId36"/>
    <p:sldId id="1111" r:id="rId37"/>
    <p:sldId id="1046" r:id="rId38"/>
    <p:sldId id="1112" r:id="rId39"/>
    <p:sldId id="1113" r:id="rId40"/>
    <p:sldId id="1114" r:id="rId41"/>
    <p:sldId id="1115" r:id="rId42"/>
    <p:sldId id="1116" r:id="rId43"/>
    <p:sldId id="1117" r:id="rId44"/>
    <p:sldId id="1118" r:id="rId45"/>
    <p:sldId id="1119" r:id="rId46"/>
    <p:sldId id="594" r:id="rId47"/>
    <p:sldId id="1045" r:id="rId48"/>
    <p:sldId id="999" r:id="rId49"/>
    <p:sldId id="1007" r:id="rId50"/>
    <p:sldId id="1079" r:id="rId51"/>
    <p:sldId id="341" r:id="rId52"/>
    <p:sldId id="597" r:id="rId53"/>
    <p:sldId id="1083" r:id="rId54"/>
    <p:sldId id="598" r:id="rId55"/>
    <p:sldId id="967" r:id="rId56"/>
    <p:sldId id="1120" r:id="rId5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2623" autoAdjust="0"/>
    <p:restoredTop sz="94660"/>
  </p:normalViewPr>
  <p:slideViewPr>
    <p:cSldViewPr snapToGrid="0">
      <p:cViewPr varScale="1">
        <p:scale>
          <a:sx n="67" d="100"/>
          <a:sy n="67" d="100"/>
        </p:scale>
        <p:origin x="992" y="4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3" name="PlaceHolder 1"/>
          <p:cNvSpPr>
            <a:spLocks noGrp="1"/>
          </p:cNvSpPr>
          <p:nvPr>
            <p:ph type="body"/>
          </p:nvPr>
        </p:nvSpPr>
        <p:spPr>
          <a:xfrm>
            <a:off x="756000" y="5078520"/>
            <a:ext cx="6047640" cy="4811040"/>
          </a:xfrm>
          <a:prstGeom prst="rect">
            <a:avLst/>
          </a:prstGeom>
        </p:spPr>
        <p:txBody>
          <a:bodyPr lIns="0" tIns="0" rIns="0" bIns="0"/>
          <a:lstStyle/>
          <a:p>
            <a:r>
              <a:rPr lang="en-GB" sz="2000">
                <a:latin typeface="Arial"/>
              </a:rPr>
              <a:t>Click to edit the notes' format</a:t>
            </a:r>
            <a:endParaRPr/>
          </a:p>
        </p:txBody>
      </p:sp>
      <p:sp>
        <p:nvSpPr>
          <p:cNvPr id="314" name="PlaceHolder 2"/>
          <p:cNvSpPr>
            <a:spLocks noGrp="1"/>
          </p:cNvSpPr>
          <p:nvPr>
            <p:ph type="hdr"/>
          </p:nvPr>
        </p:nvSpPr>
        <p:spPr>
          <a:xfrm>
            <a:off x="0" y="0"/>
            <a:ext cx="3280680" cy="534240"/>
          </a:xfrm>
          <a:prstGeom prst="rect">
            <a:avLst/>
          </a:prstGeom>
        </p:spPr>
        <p:txBody>
          <a:bodyPr lIns="0" tIns="0" rIns="0" bIns="0"/>
          <a:lstStyle/>
          <a:p>
            <a:r>
              <a:rPr lang="en-GB" sz="1400">
                <a:latin typeface="Times New Roman"/>
              </a:rPr>
              <a:t>&lt;header&gt;</a:t>
            </a:r>
            <a:endParaRPr/>
          </a:p>
        </p:txBody>
      </p:sp>
      <p:sp>
        <p:nvSpPr>
          <p:cNvPr id="315" name="PlaceHolder 3"/>
          <p:cNvSpPr>
            <a:spLocks noGrp="1"/>
          </p:cNvSpPr>
          <p:nvPr>
            <p:ph type="dt"/>
          </p:nvPr>
        </p:nvSpPr>
        <p:spPr>
          <a:xfrm>
            <a:off x="4278960" y="0"/>
            <a:ext cx="3280680" cy="534240"/>
          </a:xfrm>
          <a:prstGeom prst="rect">
            <a:avLst/>
          </a:prstGeom>
        </p:spPr>
        <p:txBody>
          <a:bodyPr lIns="0" tIns="0" rIns="0" bIns="0"/>
          <a:lstStyle/>
          <a:p>
            <a:pPr algn="r"/>
            <a:r>
              <a:rPr lang="en-GB" sz="1400">
                <a:latin typeface="Times New Roman"/>
              </a:rPr>
              <a:t>&lt;date/time&gt;</a:t>
            </a:r>
            <a:endParaRPr/>
          </a:p>
        </p:txBody>
      </p:sp>
      <p:sp>
        <p:nvSpPr>
          <p:cNvPr id="316" name="PlaceHolder 4"/>
          <p:cNvSpPr>
            <a:spLocks noGrp="1"/>
          </p:cNvSpPr>
          <p:nvPr>
            <p:ph type="ftr"/>
          </p:nvPr>
        </p:nvSpPr>
        <p:spPr>
          <a:xfrm>
            <a:off x="0" y="10157400"/>
            <a:ext cx="3280680" cy="534240"/>
          </a:xfrm>
          <a:prstGeom prst="rect">
            <a:avLst/>
          </a:prstGeom>
        </p:spPr>
        <p:txBody>
          <a:bodyPr lIns="0" tIns="0" rIns="0" bIns="0" anchor="b"/>
          <a:lstStyle/>
          <a:p>
            <a:r>
              <a:rPr lang="en-GB" sz="1400">
                <a:latin typeface="Times New Roman"/>
              </a:rPr>
              <a:t>&lt;footer&gt;</a:t>
            </a:r>
            <a:endParaRPr/>
          </a:p>
        </p:txBody>
      </p:sp>
      <p:sp>
        <p:nvSpPr>
          <p:cNvPr id="317" name="PlaceHolder 5"/>
          <p:cNvSpPr>
            <a:spLocks noGrp="1"/>
          </p:cNvSpPr>
          <p:nvPr>
            <p:ph type="sldNum"/>
          </p:nvPr>
        </p:nvSpPr>
        <p:spPr>
          <a:xfrm>
            <a:off x="4278960" y="10157400"/>
            <a:ext cx="3280680" cy="534240"/>
          </a:xfrm>
          <a:prstGeom prst="rect">
            <a:avLst/>
          </a:prstGeom>
        </p:spPr>
        <p:txBody>
          <a:bodyPr lIns="0" tIns="0" rIns="0" bIns="0" anchor="b"/>
          <a:lstStyle/>
          <a:p>
            <a:pPr algn="r"/>
            <a:fld id="{1B59AFB6-21C3-4B4D-B7F6-2CBA52A3C27A}" type="slidenum">
              <a:rPr lang="en-GB" sz="1400">
                <a:latin typeface="Times New Roman"/>
              </a:rPr>
              <a:pPr algn="r"/>
              <a:t>‹#›</a:t>
            </a:fld>
            <a:endParaRPr/>
          </a:p>
        </p:txBody>
      </p:sp>
    </p:spTree>
    <p:extLst>
      <p:ext uri="{BB962C8B-B14F-4D97-AF65-F5344CB8AC3E}">
        <p14:creationId xmlns:p14="http://schemas.microsoft.com/office/powerpoint/2010/main" val="221997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7770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PlaceHolder 1"/>
          <p:cNvSpPr>
            <a:spLocks noGrp="1"/>
          </p:cNvSpPr>
          <p:nvPr>
            <p:ph type="body"/>
          </p:nvPr>
        </p:nvSpPr>
        <p:spPr>
          <a:xfrm>
            <a:off x="679680" y="4715280"/>
            <a:ext cx="5437800" cy="4466520"/>
          </a:xfrm>
          <a:prstGeom prst="rect">
            <a:avLst/>
          </a:prstGeom>
        </p:spPr>
        <p:txBody>
          <a:bodyPr/>
          <a:lstStyle/>
          <a:p>
            <a:endParaRPr/>
          </a:p>
        </p:txBody>
      </p:sp>
      <p:sp>
        <p:nvSpPr>
          <p:cNvPr id="475" name="TextShape 2"/>
          <p:cNvSpPr txBox="1"/>
          <p:nvPr/>
        </p:nvSpPr>
        <p:spPr>
          <a:xfrm>
            <a:off x="3850560" y="9428760"/>
            <a:ext cx="2945160" cy="496080"/>
          </a:xfrm>
          <a:prstGeom prst="rect">
            <a:avLst/>
          </a:prstGeom>
          <a:noFill/>
          <a:ln>
            <a:noFill/>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2F6EF83-B81D-4806-ACDA-586D45E062F7}" type="slidenum">
              <a:rPr kumimoji="0" lang="en-GB" sz="1200" b="0" i="0" u="none" strike="noStrike" kern="1200" cap="none" spc="0" normalizeH="0" baseline="0" noProof="0">
                <a:ln>
                  <a:noFill/>
                </a:ln>
                <a:solidFill>
                  <a:srgbClr val="000000"/>
                </a:solidFill>
                <a:effectLst/>
                <a:uLnTx/>
                <a:uFillTx/>
                <a:latin typeface="Arial"/>
                <a:ea typeface="+mn-ea"/>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800" b="0" i="0" u="none" strike="noStrike" kern="1200" cap="none" spc="0"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87515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PlaceHolder 1"/>
          <p:cNvSpPr>
            <a:spLocks noGrp="1"/>
          </p:cNvSpPr>
          <p:nvPr>
            <p:ph type="body"/>
          </p:nvPr>
        </p:nvSpPr>
        <p:spPr>
          <a:xfrm>
            <a:off x="679680" y="4715280"/>
            <a:ext cx="5437800" cy="4466520"/>
          </a:xfrm>
          <a:prstGeom prst="rect">
            <a:avLst/>
          </a:prstGeom>
        </p:spPr>
        <p:txBody>
          <a:bodyPr/>
          <a:lstStyle/>
          <a:p>
            <a:endParaRPr/>
          </a:p>
        </p:txBody>
      </p:sp>
      <p:sp>
        <p:nvSpPr>
          <p:cNvPr id="481" name="TextShape 2"/>
          <p:cNvSpPr txBox="1"/>
          <p:nvPr/>
        </p:nvSpPr>
        <p:spPr>
          <a:xfrm>
            <a:off x="3850560" y="9428760"/>
            <a:ext cx="2945160" cy="496080"/>
          </a:xfrm>
          <a:prstGeom prst="rect">
            <a:avLst/>
          </a:prstGeom>
          <a:noFill/>
          <a:ln>
            <a:noFill/>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71845E-43A9-48C3-8708-1AB5C2C8E032}" type="slidenum">
              <a:rPr kumimoji="0" lang="en-GB" sz="1200" b="0" i="0" u="none" strike="noStrike" kern="1200" cap="none" spc="0" normalizeH="0" baseline="0" noProof="0">
                <a:ln>
                  <a:noFill/>
                </a:ln>
                <a:solidFill>
                  <a:srgbClr val="000000"/>
                </a:solidFill>
                <a:effectLst/>
                <a:uLnTx/>
                <a:uFillTx/>
                <a:latin typeface="Arial"/>
                <a:ea typeface="+mn-ea"/>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800" b="0" i="0" u="none" strike="noStrike" kern="1200" cap="none" spc="0"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25282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PlaceHolder 1"/>
          <p:cNvSpPr>
            <a:spLocks noGrp="1"/>
          </p:cNvSpPr>
          <p:nvPr>
            <p:ph type="body"/>
          </p:nvPr>
        </p:nvSpPr>
        <p:spPr>
          <a:xfrm>
            <a:off x="679680" y="4715280"/>
            <a:ext cx="5437800" cy="4466520"/>
          </a:xfrm>
          <a:prstGeom prst="rect">
            <a:avLst/>
          </a:prstGeom>
        </p:spPr>
        <p:txBody>
          <a:bodyPr/>
          <a:lstStyle/>
          <a:p>
            <a:endParaRPr/>
          </a:p>
        </p:txBody>
      </p:sp>
      <p:sp>
        <p:nvSpPr>
          <p:cNvPr id="511" name="TextShape 2"/>
          <p:cNvSpPr txBox="1"/>
          <p:nvPr/>
        </p:nvSpPr>
        <p:spPr>
          <a:xfrm>
            <a:off x="3850560" y="9428760"/>
            <a:ext cx="2945160" cy="496080"/>
          </a:xfrm>
          <a:prstGeom prst="rect">
            <a:avLst/>
          </a:prstGeom>
          <a:noFill/>
          <a:ln>
            <a:noFill/>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0E4D10AE-4409-4FEB-94F5-A1517F943FC2}" type="slidenum">
              <a:rPr kumimoji="0" lang="en-GB" sz="12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6123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p:cNvSpPr>
          <p:nvPr>
            <p:ph type="body"/>
          </p:nvPr>
        </p:nvSpPr>
        <p:spPr>
          <a:xfrm>
            <a:off x="679680" y="4715280"/>
            <a:ext cx="5437800" cy="4466520"/>
          </a:xfrm>
          <a:prstGeom prst="rect">
            <a:avLst/>
          </a:prstGeom>
        </p:spPr>
        <p:txBody>
          <a:bodyPr/>
          <a:lstStyle/>
          <a:p>
            <a:endParaRPr/>
          </a:p>
        </p:txBody>
      </p:sp>
      <p:sp>
        <p:nvSpPr>
          <p:cNvPr id="515" name="TextShape 2"/>
          <p:cNvSpPr txBox="1"/>
          <p:nvPr/>
        </p:nvSpPr>
        <p:spPr>
          <a:xfrm>
            <a:off x="3850560" y="9428760"/>
            <a:ext cx="2945160" cy="496080"/>
          </a:xfrm>
          <a:prstGeom prst="rect">
            <a:avLst/>
          </a:prstGeom>
          <a:noFill/>
          <a:ln>
            <a:noFill/>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06D766D7-D627-4C1B-B392-43378804E608}" type="slidenum">
              <a:rPr kumimoji="0" lang="en-GB" sz="1200" b="0" i="0" u="none" strike="noStrike" kern="1200" cap="none" spc="0" normalizeH="0" baseline="0" noProof="0">
                <a:ln>
                  <a:noFill/>
                </a:ln>
                <a:solidFill>
                  <a:srgbClr val="000000"/>
                </a:solidFill>
                <a:effectLst/>
                <a:uLnTx/>
                <a:uFillTx/>
                <a:latin typeface="Arial"/>
                <a:ea typeface="+mn-ea"/>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sz="1800" b="0" i="0" u="none" strike="noStrike" kern="1200" cap="none" spc="0"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49728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67530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45B0518-DC43-42F6-9739-B927136EBD68}"/>
              </a:ext>
            </a:extLst>
          </p:cNvPr>
          <p:cNvSpPr>
            <a:spLocks noGrp="1"/>
          </p:cNvSpPr>
          <p:nvPr>
            <p:ph type="sldNum" sz="quarter" idx="10"/>
          </p:nvPr>
        </p:nvSpPr>
        <p:spPr/>
        <p:txBody>
          <a:bodyPr/>
          <a:lstStyle>
            <a:lvl1pPr defTabSz="914400" eaLnBrk="0" fontAlgn="base">
              <a:spcBef>
                <a:spcPct val="0"/>
              </a:spcBef>
              <a:spcAft>
                <a:spcPct val="0"/>
              </a:spcAft>
              <a:defRPr kern="1200"/>
            </a:lvl1pPr>
          </a:lstStyle>
          <a:p>
            <a:pPr>
              <a:defRPr/>
            </a:pPr>
            <a:fld id="{0E183FD7-DC95-4C56-A314-0AD4B1AB890C}" type="slidenum">
              <a:rPr/>
              <a:pPr>
                <a:defRPr/>
              </a:pPr>
              <a:t>‹#›</a:t>
            </a:fld>
            <a:endParaRPr/>
          </a:p>
        </p:txBody>
      </p:sp>
    </p:spTree>
    <p:extLst>
      <p:ext uri="{BB962C8B-B14F-4D97-AF65-F5344CB8AC3E}">
        <p14:creationId xmlns:p14="http://schemas.microsoft.com/office/powerpoint/2010/main" val="94696834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3" y="3071813"/>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8" y="4171229"/>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4D63FEA-9B97-4A12-8345-4D06FC0AB5D0}"/>
              </a:ext>
            </a:extLst>
          </p:cNvPr>
          <p:cNvSpPr>
            <a:spLocks noGrp="1"/>
          </p:cNvSpPr>
          <p:nvPr>
            <p:ph type="sldNum" sz="quarter" idx="10"/>
          </p:nvPr>
        </p:nvSpPr>
        <p:spPr/>
        <p:txBody>
          <a:bodyPr/>
          <a:lstStyle>
            <a:lvl1pPr>
              <a:defRPr smtClean="0"/>
            </a:lvl1pPr>
          </a:lstStyle>
          <a:p>
            <a:pPr>
              <a:defRPr/>
            </a:pPr>
            <a:fld id="{D866344F-1F97-4764-9BA0-8F4EAFD24E50}" type="slidenum">
              <a:rPr lang="en-US" altLang="en-US"/>
              <a:pPr>
                <a:defRPr/>
              </a:pPr>
              <a:t>‹#›</a:t>
            </a:fld>
            <a:endParaRPr lang="en-US" altLang="en-US"/>
          </a:p>
        </p:txBody>
      </p:sp>
    </p:spTree>
    <p:extLst>
      <p:ext uri="{BB962C8B-B14F-4D97-AF65-F5344CB8AC3E}">
        <p14:creationId xmlns:p14="http://schemas.microsoft.com/office/powerpoint/2010/main" val="182741246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8" y="4160052"/>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69DF0785-3570-45EC-878E-D40F780927E3}"/>
              </a:ext>
            </a:extLst>
          </p:cNvPr>
          <p:cNvSpPr>
            <a:spLocks noGrp="1"/>
          </p:cNvSpPr>
          <p:nvPr>
            <p:ph type="sldNum" sz="quarter" idx="10"/>
          </p:nvPr>
        </p:nvSpPr>
        <p:spPr/>
        <p:txBody>
          <a:bodyPr/>
          <a:lstStyle>
            <a:lvl1pPr>
              <a:defRPr smtClean="0"/>
            </a:lvl1pPr>
          </a:lstStyle>
          <a:p>
            <a:pPr>
              <a:defRPr/>
            </a:pPr>
            <a:fld id="{0142E781-70BF-4867-A38E-8A1AF4355CE3}" type="slidenum">
              <a:rPr lang="en-US" altLang="en-US"/>
              <a:pPr>
                <a:defRPr/>
              </a:pPr>
              <a:t>‹#›</a:t>
            </a:fld>
            <a:endParaRPr lang="en-US" altLang="en-US"/>
          </a:p>
        </p:txBody>
      </p:sp>
    </p:spTree>
    <p:extLst>
      <p:ext uri="{BB962C8B-B14F-4D97-AF65-F5344CB8AC3E}">
        <p14:creationId xmlns:p14="http://schemas.microsoft.com/office/powerpoint/2010/main" val="32896370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38FFCF85-CC4D-465F-825F-E43F26A23CFF}"/>
              </a:ext>
            </a:extLst>
          </p:cNvPr>
          <p:cNvSpPr>
            <a:spLocks noGrp="1"/>
          </p:cNvSpPr>
          <p:nvPr>
            <p:ph type="sldNum" sz="quarter" idx="10"/>
          </p:nvPr>
        </p:nvSpPr>
        <p:spPr>
          <a:ln/>
        </p:spPr>
        <p:txBody>
          <a:bodyPr/>
          <a:lstStyle>
            <a:lvl1pPr>
              <a:defRPr/>
            </a:lvl1pPr>
          </a:lstStyle>
          <a:p>
            <a:pPr>
              <a:defRPr/>
            </a:pPr>
            <a:fld id="{F8406F4F-6651-4664-8173-95CC5C5AF0DC}" type="slidenum">
              <a:rPr lang="en-US" altLang="en-US"/>
              <a:pPr>
                <a:defRPr/>
              </a:pPr>
              <a:t>‹#›</a:t>
            </a:fld>
            <a:endParaRPr lang="en-US" altLang="en-US"/>
          </a:p>
        </p:txBody>
      </p:sp>
    </p:spTree>
    <p:extLst>
      <p:ext uri="{BB962C8B-B14F-4D97-AF65-F5344CB8AC3E}">
        <p14:creationId xmlns:p14="http://schemas.microsoft.com/office/powerpoint/2010/main" val="63213620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8852558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9594727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4415250" y="6505278"/>
            <a:ext cx="304571" cy="29738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2982599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8856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8" y="4160052"/>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2526374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053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6637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74B137C1-FA3E-4C95-980F-6DA176788627}"/>
              </a:ext>
            </a:extLst>
          </p:cNvPr>
          <p:cNvSpPr>
            <a:spLocks noGrp="1"/>
          </p:cNvSpPr>
          <p:nvPr>
            <p:ph type="sldNum" sz="quarter" idx="10"/>
          </p:nvPr>
        </p:nvSpPr>
        <p:spPr/>
        <p:txBody>
          <a:bodyPr/>
          <a:lstStyle>
            <a:lvl1pPr defTabSz="914400" eaLnBrk="0" fontAlgn="base">
              <a:spcBef>
                <a:spcPct val="0"/>
              </a:spcBef>
              <a:spcAft>
                <a:spcPct val="0"/>
              </a:spcAft>
              <a:defRPr kern="1200"/>
            </a:lvl1pPr>
          </a:lstStyle>
          <a:p>
            <a:pPr>
              <a:defRPr/>
            </a:pPr>
            <a:fld id="{925E02E3-70EC-4DD7-83D2-3C19521298FD}" type="slidenum">
              <a:rPr/>
              <a:pPr>
                <a:defRPr/>
              </a:pPr>
              <a:t>‹#›</a:t>
            </a:fld>
            <a:endParaRPr/>
          </a:p>
        </p:txBody>
      </p:sp>
    </p:spTree>
    <p:extLst>
      <p:ext uri="{BB962C8B-B14F-4D97-AF65-F5344CB8AC3E}">
        <p14:creationId xmlns:p14="http://schemas.microsoft.com/office/powerpoint/2010/main" val="40661645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9231498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1819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32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58F601C2-DF47-4EDA-83E5-43DAAA2B14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14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Lucida Sans Unicode"/>
              </a:rPr>
              <a:t>18/10/16</a:t>
            </a:r>
            <a:endParaRPr kumimoji="0" lang="en-GB" sz="1800" b="0" i="0" u="none" strike="noStrike" kern="1200" cap="none" spc="0" normalizeH="0" baseline="0" noProof="0">
              <a:ln>
                <a:noFill/>
              </a:ln>
              <a:solidFill>
                <a:srgbClr val="314764"/>
              </a:solidFill>
              <a:effectLst/>
              <a:uLnTx/>
              <a:uFillTx/>
              <a:latin typeface="Avenir Heavy"/>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14764"/>
              </a:solidFill>
              <a:effectLst/>
              <a:uLnTx/>
              <a:uFillTx/>
              <a:latin typeface="Avenir Heavy"/>
            </a:endParaRPr>
          </a:p>
        </p:txBody>
      </p:sp>
      <p:sp>
        <p:nvSpPr>
          <p:cNvPr id="4" name="Slide Number Placeholder 3"/>
          <p:cNvSpPr>
            <a:spLocks noGrp="1"/>
          </p:cNvSpPr>
          <p:nvPr>
            <p:ph type="sldNum" sz="quarter" idx="12"/>
          </p:nvPr>
        </p:nvSpPr>
        <p:spPr/>
        <p:txBody>
          <a:bodyPr/>
          <a:lstStyle/>
          <a:p>
            <a:pPr marL="0" marR="0" lvl="0" indent="0" algn="r" defTabSz="410751" rtl="0" eaLnBrk="1" fontAlgn="auto" latinLnBrk="0" hangingPunct="1">
              <a:lnSpc>
                <a:spcPct val="100000"/>
              </a:lnSpc>
              <a:spcBef>
                <a:spcPts val="0"/>
              </a:spcBef>
              <a:spcAft>
                <a:spcPts val="0"/>
              </a:spcAft>
              <a:buClrTx/>
              <a:buSzTx/>
              <a:buFontTx/>
              <a:buNone/>
              <a:tabLst/>
              <a:defRPr/>
            </a:pPr>
            <a:fld id="{B81022BA-D974-47DD-8DB6-EC6B8BC5B7B4}" type="slidenum">
              <a:rPr kumimoji="0" lang="en-GB" sz="1000" b="0" i="0" u="none" strike="noStrike" kern="0" cap="none" spc="0" normalizeH="0" baseline="0" noProof="0" smtClean="0">
                <a:ln>
                  <a:noFill/>
                </a:ln>
                <a:solidFill>
                  <a:srgbClr val="000000"/>
                </a:solidFill>
                <a:effectLst/>
                <a:uLnTx/>
                <a:uFillTx/>
                <a:latin typeface="Lucida Sans Unicode"/>
                <a:sym typeface="Helvetica Light"/>
              </a:rPr>
              <a:pPr marL="0" marR="0" lvl="0" indent="0" algn="r" defTabSz="410751" rtl="0" eaLnBrk="1" fontAlgn="auto" latinLnBrk="0" hangingPunct="1">
                <a:lnSpc>
                  <a:spcPct val="100000"/>
                </a:lnSpc>
                <a:spcBef>
                  <a:spcPts val="0"/>
                </a:spcBef>
                <a:spcAft>
                  <a:spcPts val="0"/>
                </a:spcAft>
                <a:buClrTx/>
                <a:buSzTx/>
                <a:buFontTx/>
                <a:buNone/>
                <a:tabLst/>
                <a:defRPr/>
              </a:pPr>
              <a:t>‹#›</a:t>
            </a:fld>
            <a:endParaRPr kumimoji="0" lang="en-GB" sz="1266" b="0" i="0" u="none" strike="noStrike" kern="0" cap="none" spc="0" normalizeH="0" baseline="0" noProof="0">
              <a:ln>
                <a:noFill/>
              </a:ln>
              <a:solidFill>
                <a:srgbClr val="000000"/>
              </a:solidFill>
              <a:effectLst/>
              <a:uLnTx/>
              <a:uFillTx/>
              <a:latin typeface="Helvetica Light"/>
              <a:sym typeface="Helvetica Light"/>
            </a:endParaRPr>
          </a:p>
        </p:txBody>
      </p:sp>
    </p:spTree>
    <p:extLst>
      <p:ext uri="{BB962C8B-B14F-4D97-AF65-F5344CB8AC3E}">
        <p14:creationId xmlns:p14="http://schemas.microsoft.com/office/powerpoint/2010/main" val="339543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802021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4472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3"/>
            <a:ext cx="2730392"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9"/>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56347030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47870215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42660562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2.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Text">
            <a:extLst>
              <a:ext uri="{FF2B5EF4-FFF2-40B4-BE49-F238E27FC236}">
                <a16:creationId xmlns:a16="http://schemas.microsoft.com/office/drawing/2014/main" id="{076B72BF-0867-4FF0-AEFE-1697D145E0BA}"/>
              </a:ext>
            </a:extLst>
          </p:cNvPr>
          <p:cNvSpPr>
            <a:spLocks noGrp="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2051" name="Body Level One…">
            <a:extLst>
              <a:ext uri="{FF2B5EF4-FFF2-40B4-BE49-F238E27FC236}">
                <a16:creationId xmlns:a16="http://schemas.microsoft.com/office/drawing/2014/main" id="{69B36704-D091-4E27-948F-236FC8076881}"/>
              </a:ext>
            </a:extLst>
          </p:cNvPr>
          <p:cNvSpPr>
            <a:spLocks noGrp="1"/>
          </p:cNvSpPr>
          <p:nvPr>
            <p:ph type="body" idx="1"/>
          </p:nvPr>
        </p:nvSpPr>
        <p:spPr bwMode="auto">
          <a:xfrm>
            <a:off x="482600"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DCFFB4AB-BD53-4DE3-B756-B80B9CA41AE6}"/>
              </a:ext>
            </a:extLst>
          </p:cNvPr>
          <p:cNvSpPr>
            <a:spLocks noGrp="1"/>
          </p:cNvSpPr>
          <p:nvPr>
            <p:ph type="sldNum" sz="quarter" idx="2"/>
          </p:nvPr>
        </p:nvSpPr>
        <p:spPr>
          <a:xfrm>
            <a:off x="4416425" y="6505575"/>
            <a:ext cx="301625" cy="296863"/>
          </a:xfrm>
          <a:prstGeom prst="rect">
            <a:avLst/>
          </a:prstGeom>
          <a:ln w="12700">
            <a:miter lim="400000"/>
          </a:ln>
        </p:spPr>
        <p:txBody>
          <a:bodyPr wrap="none" lIns="50800" tIns="50800" rIns="50800" bIns="50800">
            <a:spAutoFit/>
          </a:bodyPr>
          <a:lstStyle>
            <a:lvl1pPr algn="ctr" defTabSz="410751" eaLnBrk="1" fontAlgn="auto">
              <a:spcBef>
                <a:spcPts val="0"/>
              </a:spcBef>
              <a:spcAft>
                <a:spcPts val="0"/>
              </a:spcAft>
              <a:defRPr sz="1266" kern="0">
                <a:solidFill>
                  <a:srgbClr val="000000"/>
                </a:solidFill>
                <a:latin typeface="Helvetica Light"/>
                <a:ea typeface="Helvetica Light"/>
                <a:cs typeface="Helvetica Light"/>
                <a:sym typeface="Helvetica Light"/>
              </a:defRPr>
            </a:lvl1pPr>
          </a:lstStyle>
          <a:p>
            <a:pPr>
              <a:defRPr/>
            </a:pPr>
            <a:fld id="{362C4771-517F-435B-B13B-AC1146310933}" type="slidenum">
              <a:rPr lang="en-GB"/>
              <a:pPr>
                <a:defRPr/>
              </a:pPr>
              <a:t>‹#›</a:t>
            </a:fld>
            <a:endParaRPr lang="en-GB"/>
          </a:p>
        </p:txBody>
      </p:sp>
    </p:spTree>
    <p:extLst>
      <p:ext uri="{BB962C8B-B14F-4D97-AF65-F5344CB8AC3E}">
        <p14:creationId xmlns:p14="http://schemas.microsoft.com/office/powerpoint/2010/main" val="258838060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80" r:id="rId3"/>
    <p:sldLayoutId id="2147483799" r:id="rId4"/>
  </p:sldLayoutIdLst>
  <p:transition spd="med"/>
  <p:txStyles>
    <p:titleStyle>
      <a:lvl1pPr algn="l" defTabSz="409575"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75"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75"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75"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75"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43"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72"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101"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8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75"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8" algn="l" defTabSz="409575"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75" algn="l" defTabSz="409575"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1013" algn="l" defTabSz="409575"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50" algn="l" defTabSz="409575"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43"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72"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101"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8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cstate="print"/>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2"/>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42501" y="6505278"/>
            <a:ext cx="250069"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pPr defTabSz="308063" hangingPunct="0"/>
            <a:fld id="{86CB4B4D-7CA3-9044-876B-883B54F8677D}" type="slidenum">
              <a:rPr lang="en-GB" kern="0" smtClean="0"/>
              <a:pPr defTabSz="308063" hangingPunct="0"/>
              <a:t>‹#›</a:t>
            </a:fld>
            <a:endParaRPr lang="en-GB" kern="0"/>
          </a:p>
        </p:txBody>
      </p:sp>
    </p:spTree>
    <p:extLst>
      <p:ext uri="{BB962C8B-B14F-4D97-AF65-F5344CB8AC3E}">
        <p14:creationId xmlns:p14="http://schemas.microsoft.com/office/powerpoint/2010/main" val="1629637660"/>
      </p:ext>
    </p:extLst>
  </p:cSld>
  <p:clrMap bg1="lt1" tx1="dk1" bg2="lt2" tx2="dk2" accent1="accent1" accent2="accent2" accent3="accent3" accent4="accent4" accent5="accent5" accent6="accent6" hlink="hlink" folHlink="folHlink"/>
  <p:sldLayoutIdLst>
    <p:sldLayoutId id="2147483801" r:id="rId1"/>
    <p:sldLayoutId id="2147483802" r:id="rId2"/>
  </p:sldLayoutIdLst>
  <p:transition spd="med"/>
  <p:txStyles>
    <p:titleStyle>
      <a:lvl1pPr marL="0" marR="0" indent="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47"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93"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4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8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73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79"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82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7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47"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93"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4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8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73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79"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82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7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7"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93"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4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8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3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79"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82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7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2"/>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295" y="6505278"/>
            <a:ext cx="256480"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fld id="{86CB4B4D-7CA3-9044-876B-883B54F8677D}" type="slidenum">
              <a:t>‹#›</a:t>
            </a:fld>
            <a:endParaRPr dirty="0"/>
          </a:p>
        </p:txBody>
      </p:sp>
    </p:spTree>
    <p:extLst>
      <p:ext uri="{BB962C8B-B14F-4D97-AF65-F5344CB8AC3E}">
        <p14:creationId xmlns:p14="http://schemas.microsoft.com/office/powerpoint/2010/main" val="146229122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31" r:id="rId3"/>
  </p:sldLayoutIdLst>
  <p:transition spd="med"/>
  <p:txStyles>
    <p:titleStyle>
      <a:lvl1pPr marL="0" marR="0" indent="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47"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93"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4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8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73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79"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82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7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47"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93"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4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8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73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79"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82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7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7"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93"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4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8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3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79"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82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7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2290" name="Title Text">
            <a:extLst>
              <a:ext uri="{FF2B5EF4-FFF2-40B4-BE49-F238E27FC236}">
                <a16:creationId xmlns:a16="http://schemas.microsoft.com/office/drawing/2014/main" id="{2BE55833-6BA4-45E2-B969-FF67BF7376BB}"/>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2291" name="Body Level One…">
            <a:extLst>
              <a:ext uri="{FF2B5EF4-FFF2-40B4-BE49-F238E27FC236}">
                <a16:creationId xmlns:a16="http://schemas.microsoft.com/office/drawing/2014/main" id="{C0115419-C86D-4063-8AE6-5A577D3B9043}"/>
              </a:ext>
            </a:extLst>
          </p:cNvPr>
          <p:cNvSpPr>
            <a:spLocks noGrp="1" noChangeArrowheads="1"/>
          </p:cNvSpPr>
          <p:nvPr>
            <p:ph type="body" idx="1"/>
          </p:nvPr>
        </p:nvSpPr>
        <p:spPr bwMode="auto">
          <a:xfrm>
            <a:off x="482602"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54F073C7-7178-4118-A026-C6F6B52C914D}"/>
              </a:ext>
            </a:extLst>
          </p:cNvPr>
          <p:cNvSpPr>
            <a:spLocks noGrp="1"/>
          </p:cNvSpPr>
          <p:nvPr>
            <p:ph type="sldNum" sz="quarter" idx="2"/>
          </p:nvPr>
        </p:nvSpPr>
        <p:spPr>
          <a:xfrm>
            <a:off x="4443809" y="6505576"/>
            <a:ext cx="246863" cy="241092"/>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900" smtClean="0">
                <a:solidFill>
                  <a:srgbClr val="000000"/>
                </a:solidFill>
                <a:latin typeface="Helvetica Light"/>
                <a:ea typeface="Helvetica Light"/>
                <a:cs typeface="Helvetica Light"/>
                <a:sym typeface="Helvetica Light"/>
              </a:defRPr>
            </a:lvl1pPr>
          </a:lstStyle>
          <a:p>
            <a:pPr>
              <a:defRPr/>
            </a:pPr>
            <a:fld id="{E1D490F4-FA37-444F-81B4-A15CF9DA19F5}" type="slidenum">
              <a:rPr lang="en-US" altLang="en-US"/>
              <a:pPr>
                <a:defRPr/>
              </a:pPr>
              <a:t>‹#›</a:t>
            </a:fld>
            <a:endParaRPr lang="en-US" altLang="en-US"/>
          </a:p>
        </p:txBody>
      </p:sp>
    </p:spTree>
    <p:extLst>
      <p:ext uri="{BB962C8B-B14F-4D97-AF65-F5344CB8AC3E}">
        <p14:creationId xmlns:p14="http://schemas.microsoft.com/office/powerpoint/2010/main" val="259014443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Lst>
  <p:transition spd="med"/>
  <p:txStyles>
    <p:titleStyle>
      <a:lvl1pPr algn="l" defTabSz="307150" rtl="0" eaLnBrk="0" fontAlgn="base" hangingPunct="0">
        <a:spcBef>
          <a:spcPct val="0"/>
        </a:spcBef>
        <a:spcAft>
          <a:spcPct val="0"/>
        </a:spcAft>
        <a:defRPr sz="2250">
          <a:solidFill>
            <a:srgbClr val="FFFFFF"/>
          </a:solidFill>
          <a:latin typeface="+mn-lt"/>
          <a:ea typeface="+mn-ea"/>
          <a:cs typeface="+mn-cs"/>
          <a:sym typeface="Avenir Heavy"/>
        </a:defRPr>
      </a:lvl1pPr>
      <a:lvl2pPr algn="l" defTabSz="307150" rtl="0" eaLnBrk="0" fontAlgn="base" hangingPunct="0">
        <a:spcBef>
          <a:spcPct val="0"/>
        </a:spcBef>
        <a:spcAft>
          <a:spcPct val="0"/>
        </a:spcAft>
        <a:defRPr sz="2250">
          <a:solidFill>
            <a:srgbClr val="FFFFFF"/>
          </a:solidFill>
          <a:latin typeface="+mn-lt"/>
          <a:ea typeface="+mn-ea"/>
          <a:cs typeface="+mn-cs"/>
          <a:sym typeface="Avenir Heavy"/>
        </a:defRPr>
      </a:lvl2pPr>
      <a:lvl3pPr algn="l" defTabSz="307150" rtl="0" eaLnBrk="0" fontAlgn="base" hangingPunct="0">
        <a:spcBef>
          <a:spcPct val="0"/>
        </a:spcBef>
        <a:spcAft>
          <a:spcPct val="0"/>
        </a:spcAft>
        <a:defRPr sz="2250">
          <a:solidFill>
            <a:srgbClr val="FFFFFF"/>
          </a:solidFill>
          <a:latin typeface="+mn-lt"/>
          <a:ea typeface="+mn-ea"/>
          <a:cs typeface="+mn-cs"/>
          <a:sym typeface="Avenir Heavy"/>
        </a:defRPr>
      </a:lvl3pPr>
      <a:lvl4pPr algn="l" defTabSz="307150" rtl="0" eaLnBrk="0" fontAlgn="base" hangingPunct="0">
        <a:spcBef>
          <a:spcPct val="0"/>
        </a:spcBef>
        <a:spcAft>
          <a:spcPct val="0"/>
        </a:spcAft>
        <a:defRPr sz="2250">
          <a:solidFill>
            <a:srgbClr val="FFFFFF"/>
          </a:solidFill>
          <a:latin typeface="+mn-lt"/>
          <a:ea typeface="+mn-ea"/>
          <a:cs typeface="+mn-cs"/>
          <a:sym typeface="Avenir Heavy"/>
        </a:defRPr>
      </a:lvl4pPr>
      <a:lvl5pPr algn="l" defTabSz="307150" rtl="0" eaLnBrk="0" fontAlgn="base" hangingPunct="0">
        <a:spcBef>
          <a:spcPct val="0"/>
        </a:spcBef>
        <a:spcAft>
          <a:spcPct val="0"/>
        </a:spcAft>
        <a:defRPr sz="2250">
          <a:solidFill>
            <a:srgbClr val="FFFFFF"/>
          </a:solidFill>
          <a:latin typeface="+mn-lt"/>
          <a:ea typeface="+mn-ea"/>
          <a:cs typeface="+mn-cs"/>
          <a:sym typeface="Avenir Heavy"/>
        </a:defRPr>
      </a:lvl5pPr>
      <a:lvl6pPr marL="0" marR="0" indent="602671" algn="l" defTabSz="308032"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06" algn="l" defTabSz="308032"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40" algn="l" defTabSz="308032"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273" algn="l" defTabSz="308032"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algn="l" defTabSz="307150" rtl="0" eaLnBrk="0" fontAlgn="base" hangingPunct="0">
        <a:spcBef>
          <a:spcPct val="0"/>
        </a:spcBef>
        <a:spcAft>
          <a:spcPct val="0"/>
        </a:spcAft>
        <a:defRPr sz="1050">
          <a:solidFill>
            <a:srgbClr val="314764"/>
          </a:solidFill>
          <a:latin typeface="Avenir Book"/>
          <a:ea typeface="Avenir Book"/>
          <a:cs typeface="Avenir Book"/>
          <a:sym typeface="Avenir Book"/>
        </a:defRPr>
      </a:lvl1pPr>
      <a:lvl2pPr indent="120242" algn="l" defTabSz="307150" rtl="0" eaLnBrk="0" fontAlgn="base" hangingPunct="0">
        <a:spcBef>
          <a:spcPct val="0"/>
        </a:spcBef>
        <a:spcAft>
          <a:spcPct val="0"/>
        </a:spcAft>
        <a:defRPr sz="1050">
          <a:solidFill>
            <a:srgbClr val="314764"/>
          </a:solidFill>
          <a:latin typeface="Avenir Book"/>
          <a:ea typeface="Avenir Book"/>
          <a:cs typeface="Avenir Book"/>
          <a:sym typeface="Avenir Book"/>
        </a:defRPr>
      </a:lvl2pPr>
      <a:lvl3pPr indent="240482" algn="l" defTabSz="307150" rtl="0" eaLnBrk="0" fontAlgn="base" hangingPunct="0">
        <a:spcBef>
          <a:spcPct val="0"/>
        </a:spcBef>
        <a:spcAft>
          <a:spcPct val="0"/>
        </a:spcAft>
        <a:defRPr sz="1050">
          <a:solidFill>
            <a:srgbClr val="314764"/>
          </a:solidFill>
          <a:latin typeface="Avenir Book"/>
          <a:ea typeface="Avenir Book"/>
          <a:cs typeface="Avenir Book"/>
          <a:sym typeface="Avenir Book"/>
        </a:defRPr>
      </a:lvl3pPr>
      <a:lvl4pPr indent="360724" algn="l" defTabSz="307150" rtl="0" eaLnBrk="0" fontAlgn="base" hangingPunct="0">
        <a:spcBef>
          <a:spcPct val="0"/>
        </a:spcBef>
        <a:spcAft>
          <a:spcPct val="0"/>
        </a:spcAft>
        <a:defRPr sz="1050">
          <a:solidFill>
            <a:srgbClr val="314764"/>
          </a:solidFill>
          <a:latin typeface="Avenir Book"/>
          <a:ea typeface="Avenir Book"/>
          <a:cs typeface="Avenir Book"/>
          <a:sym typeface="Avenir Book"/>
        </a:defRPr>
      </a:lvl4pPr>
      <a:lvl5pPr indent="480963" algn="l" defTabSz="307150" rtl="0" eaLnBrk="0" fontAlgn="base" hangingPunct="0">
        <a:spcBef>
          <a:spcPct val="0"/>
        </a:spcBef>
        <a:spcAft>
          <a:spcPct val="0"/>
        </a:spcAft>
        <a:defRPr sz="1050">
          <a:solidFill>
            <a:srgbClr val="314764"/>
          </a:solidFill>
          <a:latin typeface="Avenir Book"/>
          <a:ea typeface="Avenir Book"/>
          <a:cs typeface="Avenir Book"/>
          <a:sym typeface="Avenir Book"/>
        </a:defRPr>
      </a:lvl5pPr>
      <a:lvl6pPr marL="0" marR="0" indent="602671" algn="l" defTabSz="308032"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06" algn="l" defTabSz="308032"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40" algn="l" defTabSz="308032"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273" algn="l" defTabSz="308032"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3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34" algn="ctr" defTabSz="30803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68" algn="ctr" defTabSz="30803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02" algn="ctr" defTabSz="30803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37" algn="ctr" defTabSz="30803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671" algn="ctr" defTabSz="30803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06" algn="ctr" defTabSz="30803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40" algn="ctr" defTabSz="30803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273" algn="ctr" defTabSz="30803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8"/>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1"/>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15249" y="6505277"/>
            <a:ext cx="304572"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73506517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Lst>
  <p:transition spd="med"/>
  <p:txStyles>
    <p:titleStyle>
      <a:lvl1pPr marL="0" marR="0" indent="0"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1pPr>
      <a:lvl2pPr marL="0" marR="0" indent="1607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2pPr>
      <a:lvl3pPr marL="0" marR="0" indent="321457"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3pPr>
      <a:lvl4pPr marL="0" marR="0" indent="482186"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4pPr>
      <a:lvl5pPr marL="0" marR="0" indent="642915"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5pPr>
      <a:lvl6pPr marL="0" marR="0" indent="803643"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72"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101"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8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1pPr>
      <a:lvl2pPr marL="0" marR="0" indent="1607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2pPr>
      <a:lvl3pPr marL="0" marR="0" indent="321457"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3pPr>
      <a:lvl4pPr marL="0" marR="0" indent="482186"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4pPr>
      <a:lvl5pPr marL="0" marR="0" indent="642915"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5pPr>
      <a:lvl6pPr marL="0" marR="0" indent="803643"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72"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101"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8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5" y="1608043"/>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58532" y="6505279"/>
            <a:ext cx="218009" cy="212174"/>
          </a:xfrm>
          <a:prstGeom prst="rect">
            <a:avLst/>
          </a:prstGeom>
          <a:ln w="12700">
            <a:miter lim="400000"/>
          </a:ln>
        </p:spPr>
        <p:txBody>
          <a:bodyPr wrap="none" lIns="50800" tIns="50800" rIns="50800" bIns="50800">
            <a:spAutoFit/>
          </a:bodyPr>
          <a:lstStyle>
            <a:lvl1pPr algn="ctr">
              <a:defRPr sz="712">
                <a:solidFill>
                  <a:srgbClr val="000000"/>
                </a:solidFill>
                <a:latin typeface="Helvetica Light"/>
                <a:ea typeface="Helvetica Light"/>
                <a:cs typeface="Helvetica Light"/>
                <a:sym typeface="Helvetica Light"/>
              </a:defRPr>
            </a:lvl1pPr>
          </a:lstStyle>
          <a:p>
            <a:pPr defTabSz="231035"/>
            <a:fld id="{86CB4B4D-7CA3-9044-876B-883B54F8677D}" type="slidenum">
              <a:rPr lang="en-GB" smtClean="0"/>
              <a:pPr defTabSz="231035"/>
              <a:t>‹#›</a:t>
            </a:fld>
            <a:endParaRPr lang="en-GB"/>
          </a:p>
        </p:txBody>
      </p:sp>
    </p:spTree>
    <p:extLst>
      <p:ext uri="{BB962C8B-B14F-4D97-AF65-F5344CB8AC3E}">
        <p14:creationId xmlns:p14="http://schemas.microsoft.com/office/powerpoint/2010/main" val="1667334488"/>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Lst>
  <p:transition spd="med"/>
  <p:txStyles>
    <p:titleStyle>
      <a:lvl1pPr marL="0" marR="0" indent="0" algn="l" defTabSz="231035"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1pPr>
      <a:lvl2pPr marL="0" marR="0" indent="90406" algn="l" defTabSz="231035"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2pPr>
      <a:lvl3pPr marL="0" marR="0" indent="180810" algn="l" defTabSz="231035"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3pPr>
      <a:lvl4pPr marL="0" marR="0" indent="271216" algn="l" defTabSz="231035"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4pPr>
      <a:lvl5pPr marL="0" marR="0" indent="361621" algn="l" defTabSz="231035"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5pPr>
      <a:lvl6pPr marL="0" marR="0" indent="452026" algn="l" defTabSz="231035"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6pPr>
      <a:lvl7pPr marL="0" marR="0" indent="542432" algn="l" defTabSz="231035"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7pPr>
      <a:lvl8pPr marL="0" marR="0" indent="632837" algn="l" defTabSz="231035"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8pPr>
      <a:lvl9pPr marL="0" marR="0" indent="723242" algn="l" defTabSz="231035"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231035"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1pPr>
      <a:lvl2pPr marL="0" marR="0" indent="90406" algn="l" defTabSz="231035"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2pPr>
      <a:lvl3pPr marL="0" marR="0" indent="180810" algn="l" defTabSz="231035"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3pPr>
      <a:lvl4pPr marL="0" marR="0" indent="271216" algn="l" defTabSz="231035"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4pPr>
      <a:lvl5pPr marL="0" marR="0" indent="361621" algn="l" defTabSz="231035"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5pPr>
      <a:lvl6pPr marL="0" marR="0" indent="452026" algn="l" defTabSz="231035"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6pPr>
      <a:lvl7pPr marL="0" marR="0" indent="542432" algn="l" defTabSz="231035"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7pPr>
      <a:lvl8pPr marL="0" marR="0" indent="632837" algn="l" defTabSz="231035"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8pPr>
      <a:lvl9pPr marL="0" marR="0" indent="723242" algn="l" defTabSz="231035"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231035"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1pPr>
      <a:lvl2pPr marL="0" marR="0" indent="90406" algn="ctr" defTabSz="231035"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2pPr>
      <a:lvl3pPr marL="0" marR="0" indent="180810" algn="ctr" defTabSz="231035"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3pPr>
      <a:lvl4pPr marL="0" marR="0" indent="271216" algn="ctr" defTabSz="231035"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4pPr>
      <a:lvl5pPr marL="0" marR="0" indent="361621" algn="ctr" defTabSz="231035"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5pPr>
      <a:lvl6pPr marL="0" marR="0" indent="452026" algn="ctr" defTabSz="231035"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6pPr>
      <a:lvl7pPr marL="0" marR="0" indent="542432" algn="ctr" defTabSz="231035"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7pPr>
      <a:lvl8pPr marL="0" marR="0" indent="632837" algn="ctr" defTabSz="231035"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8pPr>
      <a:lvl9pPr marL="0" marR="0" indent="723242" algn="ctr" defTabSz="231035"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2"/>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42501" y="6505278"/>
            <a:ext cx="250069"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pPr defTabSz="308063" hangingPunct="0"/>
            <a:fld id="{86CB4B4D-7CA3-9044-876B-883B54F8677D}" type="slidenum">
              <a:rPr lang="en-GB" kern="0" smtClean="0"/>
              <a:pPr defTabSz="308063" hangingPunct="0"/>
              <a:t>‹#›</a:t>
            </a:fld>
            <a:endParaRPr lang="en-GB" kern="0"/>
          </a:p>
        </p:txBody>
      </p:sp>
    </p:spTree>
    <p:extLst>
      <p:ext uri="{BB962C8B-B14F-4D97-AF65-F5344CB8AC3E}">
        <p14:creationId xmlns:p14="http://schemas.microsoft.com/office/powerpoint/2010/main" val="3186880998"/>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Lst>
  <p:transition spd="med"/>
  <p:txStyles>
    <p:titleStyle>
      <a:lvl1pPr marL="0" marR="0" indent="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47"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93"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4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8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73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79"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82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7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47"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93"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4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8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73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79"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82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7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7"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93"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4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8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3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79"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82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7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1493081" y="3765147"/>
            <a:ext cx="6157837" cy="506551"/>
          </a:xfrm>
          <a:prstGeom prst="rect">
            <a:avLst/>
          </a:prstGeom>
        </p:spPr>
        <p:txBody>
          <a:bodyPr>
            <a:noAutofit/>
          </a:bodyPr>
          <a:lstStyle/>
          <a:p>
            <a:pPr algn="ctr" defTabSz="308063">
              <a:defRPr sz="3225"/>
            </a:pPr>
            <a:r>
              <a:rPr lang="en-GB" sz="4000" b="1" dirty="0">
                <a:solidFill>
                  <a:schemeClr val="bg1"/>
                </a:solidFill>
              </a:rPr>
              <a:t>The New Prevent Guidance</a:t>
            </a:r>
            <a:br>
              <a:rPr lang="en-GB" sz="4000" b="1" dirty="0">
                <a:solidFill>
                  <a:schemeClr val="bg1"/>
                </a:solidFill>
              </a:rPr>
            </a:br>
            <a:br>
              <a:rPr lang="en-GB" sz="2812" b="1" dirty="0">
                <a:solidFill>
                  <a:schemeClr val="bg1"/>
                </a:solidFill>
              </a:rPr>
            </a:br>
            <a:endParaRPr sz="2812" b="1" dirty="0">
              <a:solidFill>
                <a:schemeClr val="bg1"/>
              </a:solidFill>
            </a:endParaRPr>
          </a:p>
        </p:txBody>
      </p:sp>
      <p:sp>
        <p:nvSpPr>
          <p:cNvPr id="69" name="Body"/>
          <p:cNvSpPr>
            <a:spLocks noGrp="1"/>
          </p:cNvSpPr>
          <p:nvPr>
            <p:ph type="subTitle" sz="quarter" idx="1"/>
          </p:nvPr>
        </p:nvSpPr>
        <p:spPr>
          <a:xfrm>
            <a:off x="128004" y="4736916"/>
            <a:ext cx="5999635" cy="1246252"/>
          </a:xfrm>
          <a:prstGeom prst="rect">
            <a:avLst/>
          </a:prstGeom>
        </p:spPr>
        <p:txBody>
          <a:bodyPr>
            <a:normAutofit lnSpcReduction="10000"/>
          </a:bodyPr>
          <a:lstStyle/>
          <a:p>
            <a:r>
              <a:rPr lang="en-GB" sz="2000" b="1" dirty="0">
                <a:solidFill>
                  <a:schemeClr val="bg1"/>
                </a:solidFill>
              </a:rPr>
              <a:t>Hayley Cameron Education Safeguarding Manager</a:t>
            </a:r>
          </a:p>
          <a:p>
            <a:r>
              <a:rPr lang="en-GB" sz="2000" b="1" dirty="0">
                <a:solidFill>
                  <a:schemeClr val="bg1"/>
                </a:solidFill>
              </a:rPr>
              <a:t>Steve Welding Education E Safety Advisor</a:t>
            </a:r>
          </a:p>
          <a:p>
            <a:endParaRPr lang="en-GB" sz="2000" b="1" dirty="0">
              <a:solidFill>
                <a:schemeClr val="bg1"/>
              </a:solidFill>
            </a:endParaRPr>
          </a:p>
          <a:p>
            <a:r>
              <a:rPr lang="en-GB" sz="2000" b="1" dirty="0">
                <a:solidFill>
                  <a:schemeClr val="bg1"/>
                </a:solidFill>
              </a:rPr>
              <a:t>www.cognus.org.uk</a:t>
            </a:r>
          </a:p>
          <a:p>
            <a:endParaRPr lang="en-GB" sz="1687" b="1" dirty="0">
              <a:solidFill>
                <a:schemeClr val="bg1"/>
              </a:solidFill>
            </a:endParaRP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1F09-34E8-63AE-CE3D-7D297A9889F4}"/>
              </a:ext>
            </a:extLst>
          </p:cNvPr>
          <p:cNvSpPr>
            <a:spLocks noGrp="1"/>
          </p:cNvSpPr>
          <p:nvPr>
            <p:ph type="title"/>
          </p:nvPr>
        </p:nvSpPr>
        <p:spPr/>
        <p:txBody>
          <a:bodyPr/>
          <a:lstStyle/>
          <a:p>
            <a:r>
              <a:rPr lang="en-GB" dirty="0"/>
              <a:t>The Prevent duty</a:t>
            </a:r>
          </a:p>
        </p:txBody>
      </p:sp>
      <p:sp>
        <p:nvSpPr>
          <p:cNvPr id="3" name="Text Placeholder 2">
            <a:extLst>
              <a:ext uri="{FF2B5EF4-FFF2-40B4-BE49-F238E27FC236}">
                <a16:creationId xmlns:a16="http://schemas.microsoft.com/office/drawing/2014/main" id="{20D26B0C-51C5-1E76-8B9C-0B0EE02E19B6}"/>
              </a:ext>
            </a:extLst>
          </p:cNvPr>
          <p:cNvSpPr>
            <a:spLocks noGrp="1"/>
          </p:cNvSpPr>
          <p:nvPr>
            <p:ph type="body" idx="1"/>
          </p:nvPr>
        </p:nvSpPr>
        <p:spPr>
          <a:xfrm>
            <a:off x="415925" y="1465263"/>
            <a:ext cx="8089900" cy="4768850"/>
          </a:xfrm>
        </p:spPr>
        <p:txBody>
          <a:bodyPr/>
          <a:lstStyle/>
          <a:p>
            <a:pPr marL="342900" indent="-342900">
              <a:buFont typeface="Arial" panose="020B0604020202020204" pitchFamily="34" charset="0"/>
              <a:buChar char="•"/>
            </a:pPr>
            <a:r>
              <a:rPr lang="en-GB" sz="2400" dirty="0"/>
              <a:t>The aim of Prevent is to stop people from becoming terrorists or supporting terrorism. Prevent also extends to supporting the rehabilitation and disengagement of those already involved in terrorism.</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Prevent duty requires specified authorities such as education, health, local authorities, police and criminal justice agencies (prisons and probation) to help prevent the risk of people becoming terrorists or supporting terrorism.</a:t>
            </a:r>
          </a:p>
          <a:p>
            <a:endParaRPr lang="en-GB" sz="2400" dirty="0"/>
          </a:p>
          <a:p>
            <a:pPr marL="342900" indent="-342900">
              <a:buFont typeface="Arial" panose="020B0604020202020204" pitchFamily="34" charset="0"/>
              <a:buChar char="•"/>
            </a:pPr>
            <a:r>
              <a:rPr lang="en-GB" sz="2400" dirty="0"/>
              <a:t>The duty helps to ensure that people who are susceptible to radicalisation are supported as they would be under safeguarding processes.</a:t>
            </a:r>
          </a:p>
        </p:txBody>
      </p:sp>
    </p:spTree>
    <p:extLst>
      <p:ext uri="{BB962C8B-B14F-4D97-AF65-F5344CB8AC3E}">
        <p14:creationId xmlns:p14="http://schemas.microsoft.com/office/powerpoint/2010/main" val="11603782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179640" y="1294219"/>
            <a:ext cx="8784720" cy="4954320"/>
          </a:xfrm>
          <a:prstGeom prst="rect">
            <a:avLst/>
          </a:prstGeom>
          <a:noFill/>
          <a:ln>
            <a:noFill/>
          </a:ln>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314764"/>
                </a:solidFill>
                <a:effectLst/>
                <a:uLnTx/>
                <a:uFillTx/>
                <a:latin typeface="Avenir Heavy"/>
              </a:rPr>
              <a:t> The objectives of Prevent are to: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314764"/>
                </a:solidFill>
                <a:effectLst/>
                <a:uLnTx/>
                <a:uFillTx/>
                <a:latin typeface="Avenir Heavy"/>
              </a:rPr>
              <a:t>• tackle the ideological causes of terrorism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314764"/>
                </a:solidFill>
                <a:effectLst/>
                <a:uLnTx/>
                <a:uFillTx/>
                <a:latin typeface="Avenir Heavy"/>
              </a:rPr>
              <a:t>• intervene early to support people susceptible to   radicalisation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314764"/>
                </a:solidFill>
                <a:effectLst/>
                <a:uLnTx/>
                <a:uFillTx/>
                <a:latin typeface="Avenir Heavy"/>
              </a:rPr>
              <a:t>• enable people who have already engaged in terrorism to disengage and rehabilitate</a:t>
            </a:r>
            <a:endParaRPr kumimoji="0" sz="3200" b="0" i="0" u="none" strike="noStrike" kern="1200" cap="none" spc="0" normalizeH="0" baseline="0" noProof="0" dirty="0">
              <a:ln>
                <a:noFill/>
              </a:ln>
              <a:solidFill>
                <a:srgbClr val="314764"/>
              </a:solidFill>
              <a:effectLst/>
              <a:uLnTx/>
              <a:uFillTx/>
              <a:latin typeface="Avenir Heavy"/>
            </a:endParaRPr>
          </a:p>
        </p:txBody>
      </p:sp>
      <p:sp>
        <p:nvSpPr>
          <p:cNvPr id="3" name="Rectangle 2">
            <a:extLst>
              <a:ext uri="{FF2B5EF4-FFF2-40B4-BE49-F238E27FC236}">
                <a16:creationId xmlns:a16="http://schemas.microsoft.com/office/drawing/2014/main" id="{E9766BAB-D061-4C2E-BB05-DBC741BACE49}"/>
              </a:ext>
            </a:extLst>
          </p:cNvPr>
          <p:cNvSpPr/>
          <p:nvPr/>
        </p:nvSpPr>
        <p:spPr>
          <a:xfrm>
            <a:off x="297764" y="155067"/>
            <a:ext cx="615386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Avenir Heavy"/>
              </a:rPr>
              <a:t>Government Prevent Objectives</a:t>
            </a:r>
          </a:p>
        </p:txBody>
      </p:sp>
    </p:spTree>
    <p:extLst>
      <p:ext uri="{BB962C8B-B14F-4D97-AF65-F5344CB8AC3E}">
        <p14:creationId xmlns:p14="http://schemas.microsoft.com/office/powerpoint/2010/main" val="358478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539E-0669-5608-D233-6F2A8E539916}"/>
              </a:ext>
            </a:extLst>
          </p:cNvPr>
          <p:cNvSpPr>
            <a:spLocks noGrp="1"/>
          </p:cNvSpPr>
          <p:nvPr>
            <p:ph type="title"/>
          </p:nvPr>
        </p:nvSpPr>
        <p:spPr/>
        <p:txBody>
          <a:bodyPr/>
          <a:lstStyle/>
          <a:p>
            <a:r>
              <a:rPr lang="en-GB" dirty="0"/>
              <a:t>Prevent delivery model </a:t>
            </a:r>
          </a:p>
        </p:txBody>
      </p:sp>
      <p:sp>
        <p:nvSpPr>
          <p:cNvPr id="3" name="Text Placeholder 2">
            <a:extLst>
              <a:ext uri="{FF2B5EF4-FFF2-40B4-BE49-F238E27FC236}">
                <a16:creationId xmlns:a16="http://schemas.microsoft.com/office/drawing/2014/main" id="{51494330-F4E7-21CE-38E6-200FBE305DFC}"/>
              </a:ext>
            </a:extLst>
          </p:cNvPr>
          <p:cNvSpPr>
            <a:spLocks noGrp="1"/>
          </p:cNvSpPr>
          <p:nvPr>
            <p:ph type="body" idx="1"/>
          </p:nvPr>
        </p:nvSpPr>
        <p:spPr>
          <a:xfrm>
            <a:off x="482599" y="1608138"/>
            <a:ext cx="4956176" cy="4768850"/>
          </a:xfrm>
        </p:spPr>
        <p:txBody>
          <a:bodyPr/>
          <a:lstStyle/>
          <a:p>
            <a:r>
              <a:rPr lang="en-GB" sz="2000" dirty="0"/>
              <a:t>The Prevent delivery model sets out how we tackle the ideological causes that lead to radicalisation, intervene early to support those who are susceptible to radicalisation, and rehabilitate those who have already engaged with terrorism.</a:t>
            </a:r>
          </a:p>
          <a:p>
            <a:r>
              <a:rPr lang="en-GB" sz="2000" dirty="0"/>
              <a:t>To tackle the ideological causes of terrorism, Prevent focuses on reducing the influence of radicalisers on susceptible audiences, as well as reducing the availability of, and access to, terrorist content. Our work to counter radicalisation and reduce permissive environments extends across academia, civil society, communities, government and industry.</a:t>
            </a:r>
          </a:p>
        </p:txBody>
      </p:sp>
      <p:pic>
        <p:nvPicPr>
          <p:cNvPr id="5" name="Picture 4">
            <a:extLst>
              <a:ext uri="{FF2B5EF4-FFF2-40B4-BE49-F238E27FC236}">
                <a16:creationId xmlns:a16="http://schemas.microsoft.com/office/drawing/2014/main" id="{46AB8A77-5E2F-3EEF-A363-87CCF55C061D}"/>
              </a:ext>
            </a:extLst>
          </p:cNvPr>
          <p:cNvPicPr>
            <a:picLocks noChangeAspect="1"/>
          </p:cNvPicPr>
          <p:nvPr/>
        </p:nvPicPr>
        <p:blipFill>
          <a:blip r:embed="rId2"/>
          <a:stretch>
            <a:fillRect/>
          </a:stretch>
        </p:blipFill>
        <p:spPr>
          <a:xfrm>
            <a:off x="5572124" y="1608138"/>
            <a:ext cx="3571876" cy="4768850"/>
          </a:xfrm>
          <a:prstGeom prst="rect">
            <a:avLst/>
          </a:prstGeom>
        </p:spPr>
      </p:pic>
    </p:spTree>
    <p:extLst>
      <p:ext uri="{BB962C8B-B14F-4D97-AF65-F5344CB8AC3E}">
        <p14:creationId xmlns:p14="http://schemas.microsoft.com/office/powerpoint/2010/main" val="155328924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C604E-76C5-A413-54E7-672B08C0F8A7}"/>
              </a:ext>
            </a:extLst>
          </p:cNvPr>
          <p:cNvSpPr>
            <a:spLocks noGrp="1"/>
          </p:cNvSpPr>
          <p:nvPr>
            <p:ph type="title"/>
          </p:nvPr>
        </p:nvSpPr>
        <p:spPr/>
        <p:txBody>
          <a:bodyPr/>
          <a:lstStyle/>
          <a:p>
            <a:r>
              <a:rPr lang="en-GB" dirty="0"/>
              <a:t>Interventions</a:t>
            </a:r>
          </a:p>
        </p:txBody>
      </p:sp>
      <p:sp>
        <p:nvSpPr>
          <p:cNvPr id="3" name="Text Placeholder 2">
            <a:extLst>
              <a:ext uri="{FF2B5EF4-FFF2-40B4-BE49-F238E27FC236}">
                <a16:creationId xmlns:a16="http://schemas.microsoft.com/office/drawing/2014/main" id="{A7387994-36EA-90F8-7701-0B141DBC53FF}"/>
              </a:ext>
            </a:extLst>
          </p:cNvPr>
          <p:cNvSpPr>
            <a:spLocks noGrp="1"/>
          </p:cNvSpPr>
          <p:nvPr>
            <p:ph type="body" idx="1"/>
          </p:nvPr>
        </p:nvSpPr>
        <p:spPr>
          <a:xfrm>
            <a:off x="482600" y="1608138"/>
            <a:ext cx="8166100" cy="4768850"/>
          </a:xfrm>
        </p:spPr>
        <p:txBody>
          <a:bodyPr/>
          <a:lstStyle/>
          <a:p>
            <a:r>
              <a:rPr lang="en-GB" sz="2000" dirty="0"/>
              <a:t>Prevent intervenes early by identifying people who are susceptible to </a:t>
            </a:r>
          </a:p>
          <a:p>
            <a:r>
              <a:rPr lang="en-GB" sz="2000" dirty="0"/>
              <a:t>radicalisation and providing support to those suitable for intervention. Where the police assess a radicalisation risk following a Prevent referral, a Channel panel will meet to discuss the referral, assess the risk and decide whether the person should be accepted into Channel.</a:t>
            </a:r>
          </a:p>
          <a:p>
            <a:r>
              <a:rPr lang="en-GB" sz="2000" dirty="0"/>
              <a:t>Once accepted, the panel agree a tailored package of support to be offered to the person. The panel is chaired by the local authority and attended by multi-agency partners such as police, education professionals, health services, housing and social services.</a:t>
            </a:r>
          </a:p>
          <a:p>
            <a:r>
              <a:rPr lang="en-GB" sz="2000" dirty="0"/>
              <a:t>Channel is a voluntary process, and people must give their consent before they receive support. In cases where the person is under 18 years of age, consent is provided by a parent, guardian or the agency that has responsibility for their care. Where risks cannot be managed in Channel, they will be kept under review by the police. </a:t>
            </a:r>
          </a:p>
        </p:txBody>
      </p:sp>
    </p:spTree>
    <p:extLst>
      <p:ext uri="{BB962C8B-B14F-4D97-AF65-F5344CB8AC3E}">
        <p14:creationId xmlns:p14="http://schemas.microsoft.com/office/powerpoint/2010/main" val="257477958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087A-70B2-0387-FA85-D0AA40D74004}"/>
              </a:ext>
            </a:extLst>
          </p:cNvPr>
          <p:cNvSpPr>
            <a:spLocks noGrp="1"/>
          </p:cNvSpPr>
          <p:nvPr>
            <p:ph type="title"/>
          </p:nvPr>
        </p:nvSpPr>
        <p:spPr/>
        <p:txBody>
          <a:bodyPr/>
          <a:lstStyle/>
          <a:p>
            <a:r>
              <a:rPr lang="en-GB" dirty="0"/>
              <a:t>Rehabilitation</a:t>
            </a:r>
          </a:p>
        </p:txBody>
      </p:sp>
      <p:sp>
        <p:nvSpPr>
          <p:cNvPr id="3" name="Text Placeholder 2">
            <a:extLst>
              <a:ext uri="{FF2B5EF4-FFF2-40B4-BE49-F238E27FC236}">
                <a16:creationId xmlns:a16="http://schemas.microsoft.com/office/drawing/2014/main" id="{D09D6347-346D-A3D4-23D5-4BDCE63BB7A0}"/>
              </a:ext>
            </a:extLst>
          </p:cNvPr>
          <p:cNvSpPr>
            <a:spLocks noGrp="1"/>
          </p:cNvSpPr>
          <p:nvPr>
            <p:ph type="body" idx="1"/>
          </p:nvPr>
        </p:nvSpPr>
        <p:spPr>
          <a:xfrm>
            <a:off x="530225" y="1858962"/>
            <a:ext cx="7648575" cy="4768850"/>
          </a:xfrm>
        </p:spPr>
        <p:txBody>
          <a:bodyPr/>
          <a:lstStyle/>
          <a:p>
            <a:r>
              <a:rPr lang="en-GB" sz="2400" dirty="0"/>
              <a:t>Rehabilitation seeks to reduce the risk of people who have been involved in terrorist-related activity, including those </a:t>
            </a:r>
          </a:p>
          <a:p>
            <a:r>
              <a:rPr lang="en-GB" sz="2400" dirty="0"/>
              <a:t>who have been convicted of offences. The Desistance and Disengagement Programme provides specialist Home Office-approved intervention providers to give support in the form of theological, ideological and practical mentoring to reduce the offending risk.</a:t>
            </a:r>
          </a:p>
        </p:txBody>
      </p:sp>
    </p:spTree>
    <p:extLst>
      <p:ext uri="{BB962C8B-B14F-4D97-AF65-F5344CB8AC3E}">
        <p14:creationId xmlns:p14="http://schemas.microsoft.com/office/powerpoint/2010/main" val="336110608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16BA-1B71-D127-747F-7A1E73ED3330}"/>
              </a:ext>
            </a:extLst>
          </p:cNvPr>
          <p:cNvSpPr>
            <a:spLocks noGrp="1"/>
          </p:cNvSpPr>
          <p:nvPr>
            <p:ph type="title"/>
          </p:nvPr>
        </p:nvSpPr>
        <p:spPr/>
        <p:txBody>
          <a:bodyPr/>
          <a:lstStyle/>
          <a:p>
            <a:r>
              <a:rPr lang="en-GB" dirty="0"/>
              <a:t>Threat and risk</a:t>
            </a:r>
          </a:p>
        </p:txBody>
      </p:sp>
      <p:sp>
        <p:nvSpPr>
          <p:cNvPr id="3" name="Text Placeholder 2">
            <a:extLst>
              <a:ext uri="{FF2B5EF4-FFF2-40B4-BE49-F238E27FC236}">
                <a16:creationId xmlns:a16="http://schemas.microsoft.com/office/drawing/2014/main" id="{31791AFF-1930-B9A0-B34D-0109185FD061}"/>
              </a:ext>
            </a:extLst>
          </p:cNvPr>
          <p:cNvSpPr>
            <a:spLocks noGrp="1"/>
          </p:cNvSpPr>
          <p:nvPr>
            <p:ph type="body" idx="1"/>
          </p:nvPr>
        </p:nvSpPr>
        <p:spPr>
          <a:xfrm>
            <a:off x="482600" y="1608138"/>
            <a:ext cx="8251825" cy="4768850"/>
          </a:xfrm>
        </p:spPr>
        <p:txBody>
          <a:bodyPr/>
          <a:lstStyle/>
          <a:p>
            <a:r>
              <a:rPr lang="en-GB" sz="2400" dirty="0"/>
              <a:t>Prevent deals with all kinds of terrorist threats to the UK. </a:t>
            </a:r>
            <a:r>
              <a:rPr lang="en-GB" sz="2400" dirty="0" err="1"/>
              <a:t>Prevent’s</a:t>
            </a:r>
            <a:r>
              <a:rPr lang="en-GB" sz="2400" dirty="0"/>
              <a:t> first objective is to tackle the ideological causes of terrorism. The ideological component of terrorism is what sets it apart from other acts of serious violence. Islamist ideology is resilient and enduring. Extreme Right-Wing ideology is resurgent. Other ideologies are less present, but still have the potential to motivate, inspire and be used to justify terrorism.</a:t>
            </a:r>
          </a:p>
        </p:txBody>
      </p:sp>
    </p:spTree>
    <p:extLst>
      <p:ext uri="{BB962C8B-B14F-4D97-AF65-F5344CB8AC3E}">
        <p14:creationId xmlns:p14="http://schemas.microsoft.com/office/powerpoint/2010/main" val="299513887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F81C-3F9B-0551-4617-6624260E6478}"/>
              </a:ext>
            </a:extLst>
          </p:cNvPr>
          <p:cNvSpPr>
            <a:spLocks noGrp="1"/>
          </p:cNvSpPr>
          <p:nvPr>
            <p:ph type="title"/>
          </p:nvPr>
        </p:nvSpPr>
        <p:spPr/>
        <p:txBody>
          <a:bodyPr/>
          <a:lstStyle/>
          <a:p>
            <a:r>
              <a:rPr lang="en-GB" sz="4000" dirty="0"/>
              <a:t>Ideology</a:t>
            </a:r>
          </a:p>
        </p:txBody>
      </p:sp>
      <p:sp>
        <p:nvSpPr>
          <p:cNvPr id="3" name="Text Placeholder 2">
            <a:extLst>
              <a:ext uri="{FF2B5EF4-FFF2-40B4-BE49-F238E27FC236}">
                <a16:creationId xmlns:a16="http://schemas.microsoft.com/office/drawing/2014/main" id="{59F50502-F438-A659-0D75-530A8563DC52}"/>
              </a:ext>
            </a:extLst>
          </p:cNvPr>
          <p:cNvSpPr>
            <a:spLocks noGrp="1"/>
          </p:cNvSpPr>
          <p:nvPr>
            <p:ph type="body" idx="1"/>
          </p:nvPr>
        </p:nvSpPr>
        <p:spPr/>
        <p:txBody>
          <a:bodyPr/>
          <a:lstStyle/>
          <a:p>
            <a:r>
              <a:rPr lang="en-GB" sz="2400" dirty="0"/>
              <a:t>A terrorist ‘ideology’ is a set of beliefs, principles, and objectives to which an individual or group purports to adhere and attempts to instil in others to radicalise them towards becoming terrorists or supporting terrorism. There are several concepts or ‘tools’ that often feature in terrorist and extremist ideologies, including: narrative, propaganda, grievances, and conspiracy theory</a:t>
            </a:r>
          </a:p>
        </p:txBody>
      </p:sp>
    </p:spTree>
    <p:extLst>
      <p:ext uri="{BB962C8B-B14F-4D97-AF65-F5344CB8AC3E}">
        <p14:creationId xmlns:p14="http://schemas.microsoft.com/office/powerpoint/2010/main" val="82886631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907D-4EF2-C558-D2D6-1D56F4D330FF}"/>
              </a:ext>
            </a:extLst>
          </p:cNvPr>
          <p:cNvSpPr>
            <a:spLocks noGrp="1"/>
          </p:cNvSpPr>
          <p:nvPr>
            <p:ph type="title"/>
          </p:nvPr>
        </p:nvSpPr>
        <p:spPr/>
        <p:txBody>
          <a:bodyPr/>
          <a:lstStyle/>
          <a:p>
            <a:r>
              <a:rPr lang="en-GB" dirty="0"/>
              <a:t>Extreme Right-Wing Terrorism (ERWT)</a:t>
            </a:r>
          </a:p>
        </p:txBody>
      </p:sp>
      <p:sp>
        <p:nvSpPr>
          <p:cNvPr id="3" name="Text Placeholder 2">
            <a:extLst>
              <a:ext uri="{FF2B5EF4-FFF2-40B4-BE49-F238E27FC236}">
                <a16:creationId xmlns:a16="http://schemas.microsoft.com/office/drawing/2014/main" id="{B1BAB9AE-0EA5-513C-B9A0-186ACFBA4352}"/>
              </a:ext>
            </a:extLst>
          </p:cNvPr>
          <p:cNvSpPr>
            <a:spLocks noGrp="1"/>
          </p:cNvSpPr>
          <p:nvPr>
            <p:ph type="body" idx="1"/>
          </p:nvPr>
        </p:nvSpPr>
        <p:spPr>
          <a:xfrm>
            <a:off x="482600" y="1608138"/>
            <a:ext cx="8175625" cy="4768850"/>
          </a:xfrm>
        </p:spPr>
        <p:txBody>
          <a:bodyPr/>
          <a:lstStyle/>
          <a:p>
            <a:r>
              <a:rPr lang="en-GB" sz="2400" dirty="0"/>
              <a:t>Describes those involved in Extreme Right-Wing activity who use violence in furtherance of their ideology. These ideologies can be broadly characterised as Cultural Nationalism, White Nationalism and White Supremacism. Individuals and groups may subscribe to ideological tenets and ideas from more than one category</a:t>
            </a:r>
          </a:p>
        </p:txBody>
      </p:sp>
    </p:spTree>
    <p:extLst>
      <p:ext uri="{BB962C8B-B14F-4D97-AF65-F5344CB8AC3E}">
        <p14:creationId xmlns:p14="http://schemas.microsoft.com/office/powerpoint/2010/main" val="26713860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73723-FBE4-8EC9-F955-2F85CC127F97}"/>
              </a:ext>
            </a:extLst>
          </p:cNvPr>
          <p:cNvSpPr>
            <a:spLocks noGrp="1"/>
          </p:cNvSpPr>
          <p:nvPr>
            <p:ph type="title"/>
          </p:nvPr>
        </p:nvSpPr>
        <p:spPr/>
        <p:txBody>
          <a:bodyPr/>
          <a:lstStyle/>
          <a:p>
            <a:r>
              <a:rPr lang="en-GB" sz="4000" dirty="0"/>
              <a:t>Islamist terrorism</a:t>
            </a:r>
          </a:p>
        </p:txBody>
      </p:sp>
      <p:sp>
        <p:nvSpPr>
          <p:cNvPr id="3" name="Text Placeholder 2">
            <a:extLst>
              <a:ext uri="{FF2B5EF4-FFF2-40B4-BE49-F238E27FC236}">
                <a16:creationId xmlns:a16="http://schemas.microsoft.com/office/drawing/2014/main" id="{A7D2A6A6-029F-C281-C746-F050B5D28ADD}"/>
              </a:ext>
            </a:extLst>
          </p:cNvPr>
          <p:cNvSpPr>
            <a:spLocks noGrp="1"/>
          </p:cNvSpPr>
          <p:nvPr>
            <p:ph type="body" idx="1"/>
          </p:nvPr>
        </p:nvSpPr>
        <p:spPr>
          <a:xfrm>
            <a:off x="482600" y="1608138"/>
            <a:ext cx="8389938" cy="4768850"/>
          </a:xfrm>
        </p:spPr>
        <p:txBody>
          <a:bodyPr/>
          <a:lstStyle/>
          <a:p>
            <a:r>
              <a:rPr lang="en-GB" sz="2400" dirty="0"/>
              <a:t>Is the threat or use of violence as a means to establish a strict interpretation of an Islamic society. For some this is a political ideology which envisions, for example, the creation of a global Islamic caliphate based on strict implementation of </a:t>
            </a:r>
            <a:r>
              <a:rPr lang="en-GB" sz="2400" dirty="0" err="1"/>
              <a:t>shari’ah</a:t>
            </a:r>
            <a:r>
              <a:rPr lang="en-GB" sz="2400" dirty="0"/>
              <a:t> law. Many adherents believe that violence (or jihad as they conceive it) is not only a necessary strategic tool to achieve their aims, but an individual’s religious duty. In the UK the Islamist terrorist threat comes overwhelmingly from those inspired by, but not necessarily affiliated with, Daesh and/or al-</a:t>
            </a:r>
            <a:r>
              <a:rPr lang="en-GB" sz="2400" dirty="0" err="1"/>
              <a:t>Qa’ida</a:t>
            </a:r>
            <a:r>
              <a:rPr lang="en-GB" sz="2400" dirty="0"/>
              <a:t>, but they operate within a wider landscape of radicalising influences as set out in the government’s response to the Independent Review of Prevent. Islamist should not be interpreted as a reference to individuals who follow the religion of Islam.</a:t>
            </a:r>
          </a:p>
        </p:txBody>
      </p:sp>
    </p:spTree>
    <p:extLst>
      <p:ext uri="{BB962C8B-B14F-4D97-AF65-F5344CB8AC3E}">
        <p14:creationId xmlns:p14="http://schemas.microsoft.com/office/powerpoint/2010/main" val="407399918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A9097-B7FC-5D30-D656-C82D55466231}"/>
              </a:ext>
            </a:extLst>
          </p:cNvPr>
          <p:cNvSpPr>
            <a:spLocks noGrp="1"/>
          </p:cNvSpPr>
          <p:nvPr>
            <p:ph type="title"/>
          </p:nvPr>
        </p:nvSpPr>
        <p:spPr/>
        <p:txBody>
          <a:bodyPr/>
          <a:lstStyle/>
          <a:p>
            <a:r>
              <a:rPr lang="en-GB" dirty="0"/>
              <a:t>Left Wing, Anarchist and Single-Issue Terrorism (LASIT)</a:t>
            </a:r>
          </a:p>
        </p:txBody>
      </p:sp>
      <p:sp>
        <p:nvSpPr>
          <p:cNvPr id="3" name="Text Placeholder 2">
            <a:extLst>
              <a:ext uri="{FF2B5EF4-FFF2-40B4-BE49-F238E27FC236}">
                <a16:creationId xmlns:a16="http://schemas.microsoft.com/office/drawing/2014/main" id="{5E4D5640-21F7-A3A2-E2FD-EEB2C70CAAD2}"/>
              </a:ext>
            </a:extLst>
          </p:cNvPr>
          <p:cNvSpPr>
            <a:spLocks noGrp="1"/>
          </p:cNvSpPr>
          <p:nvPr>
            <p:ph type="body" idx="1"/>
          </p:nvPr>
        </p:nvSpPr>
        <p:spPr/>
        <p:txBody>
          <a:bodyPr/>
          <a:lstStyle/>
          <a:p>
            <a:r>
              <a:rPr lang="en-GB" sz="2800" dirty="0"/>
              <a:t>Encompasses a wide range of ideologies. It includes those from the extreme political left-wing as well as anarchists who seek to use violence to advance their cause in seeking to overthrow the State in all its forms</a:t>
            </a:r>
          </a:p>
        </p:txBody>
      </p:sp>
    </p:spTree>
    <p:extLst>
      <p:ext uri="{BB962C8B-B14F-4D97-AF65-F5344CB8AC3E}">
        <p14:creationId xmlns:p14="http://schemas.microsoft.com/office/powerpoint/2010/main" val="396444369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F0CC-05BD-0082-4946-C99A2F9AB160}"/>
              </a:ext>
            </a:extLst>
          </p:cNvPr>
          <p:cNvSpPr>
            <a:spLocks noGrp="1"/>
          </p:cNvSpPr>
          <p:nvPr>
            <p:ph type="title"/>
          </p:nvPr>
        </p:nvSpPr>
        <p:spPr/>
        <p:txBody>
          <a:bodyPr>
            <a:noAutofit/>
          </a:bodyPr>
          <a:lstStyle/>
          <a:p>
            <a:r>
              <a:rPr lang="en-GB" sz="3200" dirty="0"/>
              <a:t>Prevent Duty Guidance</a:t>
            </a:r>
          </a:p>
        </p:txBody>
      </p:sp>
      <p:pic>
        <p:nvPicPr>
          <p:cNvPr id="6" name="Picture 5">
            <a:extLst>
              <a:ext uri="{FF2B5EF4-FFF2-40B4-BE49-F238E27FC236}">
                <a16:creationId xmlns:a16="http://schemas.microsoft.com/office/drawing/2014/main" id="{78E453B6-28DF-5EF3-4A4D-F6F9A05AB2A0}"/>
              </a:ext>
            </a:extLst>
          </p:cNvPr>
          <p:cNvPicPr>
            <a:picLocks noChangeAspect="1"/>
          </p:cNvPicPr>
          <p:nvPr/>
        </p:nvPicPr>
        <p:blipFill>
          <a:blip r:embed="rId2"/>
          <a:stretch>
            <a:fillRect/>
          </a:stretch>
        </p:blipFill>
        <p:spPr>
          <a:xfrm>
            <a:off x="271588" y="1547719"/>
            <a:ext cx="3877392" cy="4976906"/>
          </a:xfrm>
          <a:prstGeom prst="rect">
            <a:avLst/>
          </a:prstGeom>
        </p:spPr>
      </p:pic>
      <p:pic>
        <p:nvPicPr>
          <p:cNvPr id="5" name="Picture 4">
            <a:extLst>
              <a:ext uri="{FF2B5EF4-FFF2-40B4-BE49-F238E27FC236}">
                <a16:creationId xmlns:a16="http://schemas.microsoft.com/office/drawing/2014/main" id="{A7A9D811-5BD0-CB94-2209-615E9D8B4A23}"/>
              </a:ext>
            </a:extLst>
          </p:cNvPr>
          <p:cNvPicPr>
            <a:picLocks noChangeAspect="1"/>
          </p:cNvPicPr>
          <p:nvPr/>
        </p:nvPicPr>
        <p:blipFill>
          <a:blip r:embed="rId3"/>
          <a:stretch>
            <a:fillRect/>
          </a:stretch>
        </p:blipFill>
        <p:spPr>
          <a:xfrm>
            <a:off x="4572000" y="1547719"/>
            <a:ext cx="4111544" cy="4976906"/>
          </a:xfrm>
          <a:prstGeom prst="rect">
            <a:avLst/>
          </a:prstGeom>
        </p:spPr>
      </p:pic>
    </p:spTree>
    <p:extLst>
      <p:ext uri="{BB962C8B-B14F-4D97-AF65-F5344CB8AC3E}">
        <p14:creationId xmlns:p14="http://schemas.microsoft.com/office/powerpoint/2010/main" val="353895478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9711-F498-BB0B-19EA-6EA9B8CBD298}"/>
              </a:ext>
            </a:extLst>
          </p:cNvPr>
          <p:cNvSpPr>
            <a:spLocks noGrp="1"/>
          </p:cNvSpPr>
          <p:nvPr>
            <p:ph type="title"/>
          </p:nvPr>
        </p:nvSpPr>
        <p:spPr/>
        <p:txBody>
          <a:bodyPr/>
          <a:lstStyle/>
          <a:p>
            <a:r>
              <a:rPr lang="en-GB" sz="4000" dirty="0"/>
              <a:t>Online radicalisation</a:t>
            </a:r>
          </a:p>
        </p:txBody>
      </p:sp>
      <p:sp>
        <p:nvSpPr>
          <p:cNvPr id="3" name="Text Placeholder 2">
            <a:extLst>
              <a:ext uri="{FF2B5EF4-FFF2-40B4-BE49-F238E27FC236}">
                <a16:creationId xmlns:a16="http://schemas.microsoft.com/office/drawing/2014/main" id="{F94AFF19-890B-4BEB-832D-D2D075648A8F}"/>
              </a:ext>
            </a:extLst>
          </p:cNvPr>
          <p:cNvSpPr>
            <a:spLocks noGrp="1"/>
          </p:cNvSpPr>
          <p:nvPr>
            <p:ph type="body" idx="1"/>
          </p:nvPr>
        </p:nvSpPr>
        <p:spPr/>
        <p:txBody>
          <a:bodyPr/>
          <a:lstStyle/>
          <a:p>
            <a:r>
              <a:rPr lang="en-GB" sz="2400" dirty="0"/>
              <a:t>Describes situations where the internet is believed to have played a role in a person’s radicalisation pathway. The internet can play two broad roles in radicalisation (offering mechanisms often unavailable to people offline). These are: exposure to extremist and terrorist content and socialisation within ‘likeminded’ networks. Often this is facilitated by highly permissive environments online.</a:t>
            </a:r>
          </a:p>
        </p:txBody>
      </p:sp>
    </p:spTree>
    <p:extLst>
      <p:ext uri="{BB962C8B-B14F-4D97-AF65-F5344CB8AC3E}">
        <p14:creationId xmlns:p14="http://schemas.microsoft.com/office/powerpoint/2010/main" val="323686931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6CF77-81D4-89CA-6F7C-B1B2002597B7}"/>
              </a:ext>
            </a:extLst>
          </p:cNvPr>
          <p:cNvSpPr>
            <a:spLocks noGrp="1"/>
          </p:cNvSpPr>
          <p:nvPr>
            <p:ph type="title"/>
          </p:nvPr>
        </p:nvSpPr>
        <p:spPr/>
        <p:txBody>
          <a:bodyPr/>
          <a:lstStyle/>
          <a:p>
            <a:r>
              <a:rPr lang="en-GB" sz="4000" dirty="0"/>
              <a:t>Permissive environment</a:t>
            </a:r>
          </a:p>
        </p:txBody>
      </p:sp>
      <p:sp>
        <p:nvSpPr>
          <p:cNvPr id="3" name="Text Placeholder 2">
            <a:extLst>
              <a:ext uri="{FF2B5EF4-FFF2-40B4-BE49-F238E27FC236}">
                <a16:creationId xmlns:a16="http://schemas.microsoft.com/office/drawing/2014/main" id="{BEC7C0B5-394F-A50C-1AC3-453D7E2E0C92}"/>
              </a:ext>
            </a:extLst>
          </p:cNvPr>
          <p:cNvSpPr>
            <a:spLocks noGrp="1"/>
          </p:cNvSpPr>
          <p:nvPr>
            <p:ph type="body" idx="1"/>
          </p:nvPr>
        </p:nvSpPr>
        <p:spPr/>
        <p:txBody>
          <a:bodyPr/>
          <a:lstStyle/>
          <a:p>
            <a:r>
              <a:rPr lang="en-GB" sz="2400" dirty="0"/>
              <a:t>A ‘permissive environment’ may be characterised as being tolerant of behaviour or practices strongly disapproved of by others, such as an environment where radicalising ideologies are permitted to flourish. Radicalisers create and take advantage of permissive environments to promote or condone violence and to spread harmful ideologies that undermine our values and society. Permissive environments can exist both online and offline. Permissive online environments can contribute to online radicalisation.</a:t>
            </a:r>
          </a:p>
        </p:txBody>
      </p:sp>
    </p:spTree>
    <p:extLst>
      <p:ext uri="{BB962C8B-B14F-4D97-AF65-F5344CB8AC3E}">
        <p14:creationId xmlns:p14="http://schemas.microsoft.com/office/powerpoint/2010/main" val="69275362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23E95-63BE-B0C6-A939-F43B2EB29791}"/>
              </a:ext>
            </a:extLst>
          </p:cNvPr>
          <p:cNvSpPr>
            <a:spLocks noGrp="1"/>
          </p:cNvSpPr>
          <p:nvPr>
            <p:ph type="title"/>
          </p:nvPr>
        </p:nvSpPr>
        <p:spPr/>
        <p:txBody>
          <a:bodyPr/>
          <a:lstStyle/>
          <a:p>
            <a:r>
              <a:rPr lang="en-GB" sz="4000" dirty="0"/>
              <a:t>Susceptibility</a:t>
            </a:r>
          </a:p>
        </p:txBody>
      </p:sp>
      <p:sp>
        <p:nvSpPr>
          <p:cNvPr id="3" name="Text Placeholder 2">
            <a:extLst>
              <a:ext uri="{FF2B5EF4-FFF2-40B4-BE49-F238E27FC236}">
                <a16:creationId xmlns:a16="http://schemas.microsoft.com/office/drawing/2014/main" id="{CCFD2A94-A4B2-27D0-9C08-BE5A1AB98CD1}"/>
              </a:ext>
            </a:extLst>
          </p:cNvPr>
          <p:cNvSpPr>
            <a:spLocks noGrp="1"/>
          </p:cNvSpPr>
          <p:nvPr>
            <p:ph type="body" idx="1"/>
          </p:nvPr>
        </p:nvSpPr>
        <p:spPr>
          <a:xfrm>
            <a:off x="482600" y="1608138"/>
            <a:ext cx="8389938" cy="4768850"/>
          </a:xfrm>
        </p:spPr>
        <p:txBody>
          <a:bodyPr/>
          <a:lstStyle/>
          <a:p>
            <a:r>
              <a:rPr lang="en-GB" sz="2000" dirty="0"/>
              <a:t>Is complex and unique to a person’s circumstances. Within Prevent, susceptibility refers to the fact that a person may be likely or liable to be influenced or harmed by terrorist and extremist ideologies that support or radicalise people into terrorism. Please see the ‘susceptibility to radicalisation’ section of the Prevent duty guidance 2023. As set out in the Prevent duty guidance, a person’s susceptibility may be linked to their vulnerability (see vulnerability below), but not all people susceptible to radicalisation will be vulnerable. There may be other circumstances, needs or other underlying factors that may make a person susceptible to radicalisation but do not constitute a vulnerability.</a:t>
            </a:r>
          </a:p>
          <a:p>
            <a:endParaRPr lang="en-GB" sz="2000" dirty="0"/>
          </a:p>
          <a:p>
            <a:r>
              <a:rPr lang="en-GB" sz="3200" dirty="0"/>
              <a:t>Vulnerability</a:t>
            </a:r>
          </a:p>
          <a:p>
            <a:r>
              <a:rPr lang="en-GB" sz="2000" dirty="0"/>
              <a:t>Describes the condition of being in need of special care, support, </a:t>
            </a:r>
            <a:r>
              <a:rPr lang="en-GB" sz="2000" b="1" dirty="0"/>
              <a:t>or protection because of age</a:t>
            </a:r>
            <a:r>
              <a:rPr lang="en-GB" sz="2000" dirty="0"/>
              <a:t>, disability, risk of abuse or neglect.</a:t>
            </a:r>
          </a:p>
        </p:txBody>
      </p:sp>
    </p:spTree>
    <p:extLst>
      <p:ext uri="{BB962C8B-B14F-4D97-AF65-F5344CB8AC3E}">
        <p14:creationId xmlns:p14="http://schemas.microsoft.com/office/powerpoint/2010/main" val="366904981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9F91A-4121-2A99-F97A-851BFF1BDD83}"/>
              </a:ext>
            </a:extLst>
          </p:cNvPr>
          <p:cNvSpPr>
            <a:spLocks noGrp="1"/>
          </p:cNvSpPr>
          <p:nvPr>
            <p:ph type="title"/>
          </p:nvPr>
        </p:nvSpPr>
        <p:spPr/>
        <p:txBody>
          <a:bodyPr/>
          <a:lstStyle/>
          <a:p>
            <a:r>
              <a:rPr lang="en-GB" sz="4000" dirty="0"/>
              <a:t>Terrorism</a:t>
            </a:r>
          </a:p>
        </p:txBody>
      </p:sp>
      <p:sp>
        <p:nvSpPr>
          <p:cNvPr id="3" name="Text Placeholder 2">
            <a:extLst>
              <a:ext uri="{FF2B5EF4-FFF2-40B4-BE49-F238E27FC236}">
                <a16:creationId xmlns:a16="http://schemas.microsoft.com/office/drawing/2014/main" id="{E4874B7E-04C3-BA81-ED0D-8B4E62B6C294}"/>
              </a:ext>
            </a:extLst>
          </p:cNvPr>
          <p:cNvSpPr>
            <a:spLocks noGrp="1"/>
          </p:cNvSpPr>
          <p:nvPr>
            <p:ph type="body" idx="1"/>
          </p:nvPr>
        </p:nvSpPr>
        <p:spPr>
          <a:xfrm>
            <a:off x="460375" y="1322388"/>
            <a:ext cx="8223250" cy="4768850"/>
          </a:xfrm>
        </p:spPr>
        <p:txBody>
          <a:bodyPr/>
          <a:lstStyle/>
          <a:p>
            <a:r>
              <a:rPr lang="en-GB" sz="2400" dirty="0"/>
              <a:t>The current UK definition is set out in the Terrorism Act 2000 (TACT 2000). In summary this defines terrorism as ‘The use or threat of serious violence against a person or serious damage to property where that action is:</a:t>
            </a:r>
          </a:p>
          <a:p>
            <a:endParaRPr lang="en-GB" sz="2400" dirty="0"/>
          </a:p>
          <a:p>
            <a:pPr marL="342900" indent="-342900">
              <a:buFont typeface="Arial" panose="020B0604020202020204" pitchFamily="34" charset="0"/>
              <a:buChar char="•"/>
            </a:pPr>
            <a:r>
              <a:rPr lang="en-GB" sz="2400" dirty="0"/>
              <a:t>designed to influence the government or an international governmental organisation or to intimidate the public or a section of the public; and</a:t>
            </a:r>
          </a:p>
          <a:p>
            <a:pPr marL="342900" indent="-342900">
              <a:buFont typeface="Arial" panose="020B0604020202020204" pitchFamily="34" charset="0"/>
              <a:buChar char="•"/>
            </a:pPr>
            <a:r>
              <a:rPr lang="en-GB" sz="2400" dirty="0"/>
              <a:t>for the purpose of advancing a political, religious, racial or ideological cause.</a:t>
            </a:r>
          </a:p>
          <a:p>
            <a:pPr marL="342900" indent="-342900">
              <a:buFont typeface="Arial" panose="020B0604020202020204" pitchFamily="34" charset="0"/>
              <a:buChar char="•"/>
            </a:pPr>
            <a:endParaRPr lang="en-GB" sz="2400" dirty="0"/>
          </a:p>
          <a:p>
            <a:r>
              <a:rPr lang="en-GB" sz="3200" dirty="0"/>
              <a:t>Radicalisation</a:t>
            </a:r>
          </a:p>
          <a:p>
            <a:r>
              <a:rPr lang="en-GB" sz="2400" dirty="0"/>
              <a:t>Is the process of a person legitimising support for, or use of, terrorist violence.</a:t>
            </a:r>
          </a:p>
        </p:txBody>
      </p:sp>
    </p:spTree>
    <p:extLst>
      <p:ext uri="{BB962C8B-B14F-4D97-AF65-F5344CB8AC3E}">
        <p14:creationId xmlns:p14="http://schemas.microsoft.com/office/powerpoint/2010/main" val="191064543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3042-148F-DEF3-2FCC-213366C44D2D}"/>
              </a:ext>
            </a:extLst>
          </p:cNvPr>
          <p:cNvSpPr>
            <a:spLocks noGrp="1"/>
          </p:cNvSpPr>
          <p:nvPr>
            <p:ph type="title"/>
          </p:nvPr>
        </p:nvSpPr>
        <p:spPr/>
        <p:txBody>
          <a:bodyPr/>
          <a:lstStyle/>
          <a:p>
            <a:r>
              <a:rPr lang="en-GB" dirty="0"/>
              <a:t>Educational Settings</a:t>
            </a:r>
          </a:p>
        </p:txBody>
      </p:sp>
      <p:sp>
        <p:nvSpPr>
          <p:cNvPr id="3" name="Text Placeholder 2">
            <a:extLst>
              <a:ext uri="{FF2B5EF4-FFF2-40B4-BE49-F238E27FC236}">
                <a16:creationId xmlns:a16="http://schemas.microsoft.com/office/drawing/2014/main" id="{C644608A-8FD6-874E-A9E3-F6419E4B6E4A}"/>
              </a:ext>
            </a:extLst>
          </p:cNvPr>
          <p:cNvSpPr>
            <a:spLocks noGrp="1"/>
          </p:cNvSpPr>
          <p:nvPr>
            <p:ph type="body" idx="1"/>
          </p:nvPr>
        </p:nvSpPr>
        <p:spPr>
          <a:xfrm>
            <a:off x="482600" y="1608138"/>
            <a:ext cx="7975600" cy="4768850"/>
          </a:xfrm>
        </p:spPr>
        <p:txBody>
          <a:bodyPr/>
          <a:lstStyle/>
          <a:p>
            <a:r>
              <a:rPr lang="en-GB" sz="2400" dirty="0"/>
              <a:t>Children and young people continue to make up a significant proportion of Channel cases, and in recent years there have been concerns regarding increased numbers of learners being arrested for terrorism-related offences. Educators are often in a unique position, through interacting with learners on a regular basis, to be able to identify concerning behaviour changes that may indicate they are susceptible to radicalisation. Settings should not only be alert to violent extremism but also non-violent extremism, including certain divisive or intolerant narratives which can reasonably be linked to terrorism. </a:t>
            </a:r>
            <a:r>
              <a:rPr lang="en-GB" sz="2400" b="1" dirty="0"/>
              <a:t>Educate Against Hate and GOV.UK </a:t>
            </a:r>
            <a:r>
              <a:rPr lang="en-GB" sz="2400" dirty="0"/>
              <a:t>Prevent duty training provide further information on extremist narratives</a:t>
            </a:r>
          </a:p>
        </p:txBody>
      </p:sp>
    </p:spTree>
    <p:extLst>
      <p:ext uri="{BB962C8B-B14F-4D97-AF65-F5344CB8AC3E}">
        <p14:creationId xmlns:p14="http://schemas.microsoft.com/office/powerpoint/2010/main" val="19908240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9436C-8A06-87F5-E4CE-8F6EAC18476C}"/>
              </a:ext>
            </a:extLst>
          </p:cNvPr>
          <p:cNvSpPr>
            <a:spLocks noGrp="1"/>
          </p:cNvSpPr>
          <p:nvPr>
            <p:ph type="title"/>
          </p:nvPr>
        </p:nvSpPr>
        <p:spPr/>
        <p:txBody>
          <a:bodyPr/>
          <a:lstStyle/>
          <a:p>
            <a:r>
              <a:rPr lang="en-GB" dirty="0"/>
              <a:t>Educational Settings</a:t>
            </a:r>
          </a:p>
        </p:txBody>
      </p:sp>
      <p:sp>
        <p:nvSpPr>
          <p:cNvPr id="3" name="Text Placeholder 2">
            <a:extLst>
              <a:ext uri="{FF2B5EF4-FFF2-40B4-BE49-F238E27FC236}">
                <a16:creationId xmlns:a16="http://schemas.microsoft.com/office/drawing/2014/main" id="{D8F597BC-D938-E779-9642-1CE85C7557A3}"/>
              </a:ext>
            </a:extLst>
          </p:cNvPr>
          <p:cNvSpPr>
            <a:spLocks noGrp="1"/>
          </p:cNvSpPr>
          <p:nvPr>
            <p:ph type="body" idx="1"/>
          </p:nvPr>
        </p:nvSpPr>
        <p:spPr/>
        <p:txBody>
          <a:bodyPr/>
          <a:lstStyle/>
          <a:p>
            <a:r>
              <a:rPr lang="en-GB" sz="2400" dirty="0"/>
              <a:t>Compliance with the Prevent duty will reflect existing good practice on safeguarding. For example, it will ensure susceptibility to radicalisation is incorporated into safeguarding training, policies and risk assessments. </a:t>
            </a:r>
            <a:r>
              <a:rPr lang="en-GB" sz="2400" b="1" dirty="0"/>
              <a:t>It is not </a:t>
            </a:r>
          </a:p>
          <a:p>
            <a:r>
              <a:rPr lang="en-GB" sz="2400" b="1" dirty="0"/>
              <a:t>anticipated that compliance will result in additional burdens on settings.</a:t>
            </a:r>
          </a:p>
          <a:p>
            <a:r>
              <a:rPr lang="en-GB" sz="2400" dirty="0"/>
              <a:t>The guidance uses the term </a:t>
            </a:r>
            <a:r>
              <a:rPr lang="en-GB" sz="2400" b="1" dirty="0"/>
              <a:t>‘setting’ </a:t>
            </a:r>
            <a:r>
              <a:rPr lang="en-GB" sz="2400" dirty="0"/>
              <a:t>to refer to all education providers who are specified authorities subject to the </a:t>
            </a:r>
          </a:p>
          <a:p>
            <a:r>
              <a:rPr lang="en-GB" sz="2400" dirty="0"/>
              <a:t>Prevent duty, and the term </a:t>
            </a:r>
            <a:r>
              <a:rPr lang="en-GB" sz="2400" b="1" dirty="0"/>
              <a:t>‘learner’ </a:t>
            </a:r>
            <a:r>
              <a:rPr lang="en-GB" sz="2400" dirty="0"/>
              <a:t>to refer to pupils and students across all phases of education provision.</a:t>
            </a:r>
          </a:p>
        </p:txBody>
      </p:sp>
    </p:spTree>
    <p:extLst>
      <p:ext uri="{BB962C8B-B14F-4D97-AF65-F5344CB8AC3E}">
        <p14:creationId xmlns:p14="http://schemas.microsoft.com/office/powerpoint/2010/main" val="193021415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8FB8-C843-942A-ECF3-0573F9002BFF}"/>
              </a:ext>
            </a:extLst>
          </p:cNvPr>
          <p:cNvSpPr>
            <a:spLocks noGrp="1"/>
          </p:cNvSpPr>
          <p:nvPr>
            <p:ph type="title"/>
          </p:nvPr>
        </p:nvSpPr>
        <p:spPr/>
        <p:txBody>
          <a:bodyPr/>
          <a:lstStyle/>
          <a:p>
            <a:r>
              <a:rPr lang="en-GB" dirty="0"/>
              <a:t>Educational Settings</a:t>
            </a:r>
          </a:p>
        </p:txBody>
      </p:sp>
      <p:sp>
        <p:nvSpPr>
          <p:cNvPr id="3" name="Text Placeholder 2">
            <a:extLst>
              <a:ext uri="{FF2B5EF4-FFF2-40B4-BE49-F238E27FC236}">
                <a16:creationId xmlns:a16="http://schemas.microsoft.com/office/drawing/2014/main" id="{1BC9E1AD-3589-5961-C33B-468B90970B16}"/>
              </a:ext>
            </a:extLst>
          </p:cNvPr>
          <p:cNvSpPr>
            <a:spLocks noGrp="1"/>
          </p:cNvSpPr>
          <p:nvPr>
            <p:ph type="body" idx="1"/>
          </p:nvPr>
        </p:nvSpPr>
        <p:spPr>
          <a:xfrm>
            <a:off x="328613" y="1370013"/>
            <a:ext cx="8601075" cy="4768850"/>
          </a:xfrm>
        </p:spPr>
        <p:txBody>
          <a:bodyPr/>
          <a:lstStyle/>
          <a:p>
            <a:r>
              <a:rPr lang="en-GB" sz="2400" dirty="0"/>
              <a:t>All education providers should have a designated lead in a senior management role who is responsible for the delivery </a:t>
            </a:r>
          </a:p>
          <a:p>
            <a:r>
              <a:rPr lang="en-GB" sz="2400" dirty="0"/>
              <a:t>of Prevent. They should ensure that there are appropriate capabilities (to understand and manage risk) and that </a:t>
            </a:r>
          </a:p>
          <a:p>
            <a:r>
              <a:rPr lang="en-GB" sz="2400" dirty="0"/>
              <a:t>the role and importance of Prevent is made clear to relevant staff. </a:t>
            </a:r>
          </a:p>
          <a:p>
            <a:r>
              <a:rPr lang="en-GB" sz="2400" dirty="0"/>
              <a:t>Where a Prevent referral is adopted, education providers must co-operate as reasonably practicable with local </a:t>
            </a:r>
          </a:p>
          <a:p>
            <a:r>
              <a:rPr lang="en-GB" sz="2400" dirty="0"/>
              <a:t>authority-led Channel panels, in accordance with Section 38 of the CTSA 2015.</a:t>
            </a:r>
          </a:p>
          <a:p>
            <a:r>
              <a:rPr lang="en-GB" sz="2400" dirty="0"/>
              <a:t>More information on the role of Channel panels and the requirements of panel members can be found by consulting the </a:t>
            </a:r>
            <a:r>
              <a:rPr lang="en-GB" sz="2400" b="1" dirty="0"/>
              <a:t>Channel duty guidance.</a:t>
            </a:r>
            <a:r>
              <a:rPr lang="en-GB" sz="2400" dirty="0"/>
              <a:t> Training is also available for those who may be asked to contribute to, or sit on, a Channel panel.</a:t>
            </a:r>
          </a:p>
        </p:txBody>
      </p:sp>
    </p:spTree>
    <p:extLst>
      <p:ext uri="{BB962C8B-B14F-4D97-AF65-F5344CB8AC3E}">
        <p14:creationId xmlns:p14="http://schemas.microsoft.com/office/powerpoint/2010/main" val="353573661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2651-E266-474B-51B9-9D71C9A8D6BF}"/>
              </a:ext>
            </a:extLst>
          </p:cNvPr>
          <p:cNvSpPr>
            <a:spLocks noGrp="1"/>
          </p:cNvSpPr>
          <p:nvPr>
            <p:ph type="title"/>
          </p:nvPr>
        </p:nvSpPr>
        <p:spPr/>
        <p:txBody>
          <a:bodyPr/>
          <a:lstStyle/>
          <a:p>
            <a:r>
              <a:rPr lang="en-GB" dirty="0"/>
              <a:t>Training and induction</a:t>
            </a:r>
          </a:p>
        </p:txBody>
      </p:sp>
      <p:sp>
        <p:nvSpPr>
          <p:cNvPr id="3" name="Text Placeholder 2">
            <a:extLst>
              <a:ext uri="{FF2B5EF4-FFF2-40B4-BE49-F238E27FC236}">
                <a16:creationId xmlns:a16="http://schemas.microsoft.com/office/drawing/2014/main" id="{C70D991A-01B2-83A8-1C1B-FAD2B17E2C9C}"/>
              </a:ext>
            </a:extLst>
          </p:cNvPr>
          <p:cNvSpPr>
            <a:spLocks noGrp="1"/>
          </p:cNvSpPr>
          <p:nvPr>
            <p:ph type="body" idx="1"/>
          </p:nvPr>
        </p:nvSpPr>
        <p:spPr>
          <a:xfrm>
            <a:off x="482600" y="1608138"/>
            <a:ext cx="8213725" cy="4768850"/>
          </a:xfrm>
        </p:spPr>
        <p:txBody>
          <a:bodyPr/>
          <a:lstStyle/>
          <a:p>
            <a:r>
              <a:rPr lang="en-GB" sz="2400" dirty="0"/>
              <a:t>Education settings should make sure that relevant staff have training that could help them prevent learners from being radicalised into terrorism. This training should be delivered at the earliest opportunity to ensure staff are adequately equipped for their role.</a:t>
            </a:r>
          </a:p>
          <a:p>
            <a:endParaRPr lang="en-GB" sz="2400" dirty="0"/>
          </a:p>
          <a:p>
            <a:r>
              <a:rPr lang="en-GB" sz="2400" dirty="0"/>
              <a:t>We would expect appropriate members of staff to understand the factors that lead people to support terrorist ideologies or engage in terrorist related activity. Such staff should have sufficient training to be able to recognise susceptibility to terrorism and be aware of what action to take in response, including the setting’s internal Prevent referral arrangements.</a:t>
            </a:r>
          </a:p>
        </p:txBody>
      </p:sp>
    </p:spTree>
    <p:extLst>
      <p:ext uri="{BB962C8B-B14F-4D97-AF65-F5344CB8AC3E}">
        <p14:creationId xmlns:p14="http://schemas.microsoft.com/office/powerpoint/2010/main" val="54342324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B25B-0E39-B059-FEF6-973212005F03}"/>
              </a:ext>
            </a:extLst>
          </p:cNvPr>
          <p:cNvSpPr>
            <a:spLocks noGrp="1"/>
          </p:cNvSpPr>
          <p:nvPr>
            <p:ph type="title"/>
          </p:nvPr>
        </p:nvSpPr>
        <p:spPr/>
        <p:txBody>
          <a:bodyPr/>
          <a:lstStyle/>
          <a:p>
            <a:r>
              <a:rPr lang="en-GB" dirty="0"/>
              <a:t>Training and induction</a:t>
            </a:r>
          </a:p>
        </p:txBody>
      </p:sp>
      <p:sp>
        <p:nvSpPr>
          <p:cNvPr id="3" name="Text Placeholder 2">
            <a:extLst>
              <a:ext uri="{FF2B5EF4-FFF2-40B4-BE49-F238E27FC236}">
                <a16:creationId xmlns:a16="http://schemas.microsoft.com/office/drawing/2014/main" id="{311BD030-9274-CAF6-4DB5-81519C176760}"/>
              </a:ext>
            </a:extLst>
          </p:cNvPr>
          <p:cNvSpPr>
            <a:spLocks noGrp="1"/>
          </p:cNvSpPr>
          <p:nvPr>
            <p:ph type="body" idx="1"/>
          </p:nvPr>
        </p:nvSpPr>
        <p:spPr>
          <a:xfrm>
            <a:off x="482600" y="1608138"/>
            <a:ext cx="8023225" cy="4768850"/>
          </a:xfrm>
        </p:spPr>
        <p:txBody>
          <a:bodyPr/>
          <a:lstStyle/>
          <a:p>
            <a:r>
              <a:rPr lang="en-GB" sz="2400" dirty="0"/>
              <a:t>Planning for staff training should include considering what level of knowledge is proportionate for different roles. This will include staff who interact most frequently with learners, but also those who are responsible for overseeing adherence with the Prevent duty or those with specific functions to undertake, such </a:t>
            </a:r>
          </a:p>
          <a:p>
            <a:r>
              <a:rPr lang="en-GB" sz="2400" dirty="0"/>
              <a:t>as those who manage external speakers and events, and external agencies and partners with relevant responsibilities. </a:t>
            </a:r>
          </a:p>
          <a:p>
            <a:endParaRPr lang="en-GB" sz="2400" dirty="0"/>
          </a:p>
        </p:txBody>
      </p:sp>
    </p:spTree>
    <p:extLst>
      <p:ext uri="{BB962C8B-B14F-4D97-AF65-F5344CB8AC3E}">
        <p14:creationId xmlns:p14="http://schemas.microsoft.com/office/powerpoint/2010/main" val="392501662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5323D-F688-5E18-40AA-3E95F59E595D}"/>
              </a:ext>
            </a:extLst>
          </p:cNvPr>
          <p:cNvSpPr>
            <a:spLocks noGrp="1"/>
          </p:cNvSpPr>
          <p:nvPr>
            <p:ph type="title"/>
          </p:nvPr>
        </p:nvSpPr>
        <p:spPr/>
        <p:txBody>
          <a:bodyPr/>
          <a:lstStyle/>
          <a:p>
            <a:r>
              <a:rPr lang="en-GB" dirty="0"/>
              <a:t>Training and induction</a:t>
            </a:r>
          </a:p>
        </p:txBody>
      </p:sp>
      <p:sp>
        <p:nvSpPr>
          <p:cNvPr id="3" name="Text Placeholder 2">
            <a:extLst>
              <a:ext uri="{FF2B5EF4-FFF2-40B4-BE49-F238E27FC236}">
                <a16:creationId xmlns:a16="http://schemas.microsoft.com/office/drawing/2014/main" id="{4B7023B1-1E26-1D00-C56F-7506D99D7A45}"/>
              </a:ext>
            </a:extLst>
          </p:cNvPr>
          <p:cNvSpPr>
            <a:spLocks noGrp="1"/>
          </p:cNvSpPr>
          <p:nvPr>
            <p:ph type="body" idx="1"/>
          </p:nvPr>
        </p:nvSpPr>
        <p:spPr/>
        <p:txBody>
          <a:bodyPr/>
          <a:lstStyle/>
          <a:p>
            <a:r>
              <a:rPr lang="en-GB" sz="2400" dirty="0"/>
              <a:t>The Designated Safeguarding Leads (DSL) or Prevent lead in the setting should receive more in-depth training, including </a:t>
            </a:r>
          </a:p>
          <a:p>
            <a:r>
              <a:rPr lang="en-GB" sz="2400" dirty="0"/>
              <a:t>on extremist and terrorist ideologies, how to make referrals and how to work with Channel panels. It is recommended that </a:t>
            </a:r>
          </a:p>
          <a:p>
            <a:r>
              <a:rPr lang="en-GB" sz="2400" dirty="0"/>
              <a:t>this training is updated </a:t>
            </a:r>
            <a:r>
              <a:rPr lang="en-GB" sz="2400" b="1" dirty="0"/>
              <a:t>at least every two years</a:t>
            </a:r>
            <a:r>
              <a:rPr lang="en-GB" sz="2400" dirty="0"/>
              <a:t>, enabling the lead to support other staff on Prevent matters and update them on relevant issues. These requirements are consistent with those set out in ‘Keeping children safe in education’.</a:t>
            </a:r>
          </a:p>
        </p:txBody>
      </p:sp>
    </p:spTree>
    <p:extLst>
      <p:ext uri="{BB962C8B-B14F-4D97-AF65-F5344CB8AC3E}">
        <p14:creationId xmlns:p14="http://schemas.microsoft.com/office/powerpoint/2010/main" val="354431416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8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venir Heavy"/>
              <a:sym typeface="Avenir Heavy"/>
            </a:endParaRPr>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8974" y="2299224"/>
            <a:ext cx="5156864" cy="2272919"/>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venir Heavy"/>
              <a:sym typeface="Avenir Heavy"/>
            </a:endParaRPr>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5509" y="3231224"/>
            <a:ext cx="3266696" cy="2271714"/>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venir Heavy"/>
              <a:sym typeface="Avenir Heavy"/>
            </a:endParaRPr>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64143" y="2421571"/>
            <a:ext cx="5143179" cy="2014538"/>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venir Heavy"/>
              <a:sym typeface="Avenir Heavy"/>
            </a:endParaRPr>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71834" y="2141546"/>
            <a:ext cx="3606227" cy="2299875"/>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76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venir Heavy"/>
              <a:sym typeface="Avenir Heavy"/>
            </a:endParaRPr>
          </a:p>
        </p:txBody>
      </p:sp>
      <p:pic>
        <p:nvPicPr>
          <p:cNvPr id="6" name="Picture 5">
            <a:extLst>
              <a:ext uri="{FF2B5EF4-FFF2-40B4-BE49-F238E27FC236}">
                <a16:creationId xmlns:a16="http://schemas.microsoft.com/office/drawing/2014/main" id="{9207B018-08FD-9DAD-CF7D-004E141F00AB}"/>
              </a:ext>
            </a:extLst>
          </p:cNvPr>
          <p:cNvPicPr>
            <a:picLocks noChangeAspect="1"/>
          </p:cNvPicPr>
          <p:nvPr/>
        </p:nvPicPr>
        <p:blipFill>
          <a:blip r:embed="rId2"/>
          <a:stretch>
            <a:fillRect/>
          </a:stretch>
        </p:blipFill>
        <p:spPr>
          <a:xfrm>
            <a:off x="4449834" y="857249"/>
            <a:ext cx="4109060" cy="5156865"/>
          </a:xfrm>
          <a:prstGeom prst="rect">
            <a:avLst/>
          </a:prstGeom>
        </p:spPr>
      </p:pic>
      <p:sp>
        <p:nvSpPr>
          <p:cNvPr id="7" name="TextBox 6">
            <a:extLst>
              <a:ext uri="{FF2B5EF4-FFF2-40B4-BE49-F238E27FC236}">
                <a16:creationId xmlns:a16="http://schemas.microsoft.com/office/drawing/2014/main" id="{4A22F946-8EC1-FFD6-D3B3-B708EF560497}"/>
              </a:ext>
            </a:extLst>
          </p:cNvPr>
          <p:cNvSpPr txBox="1"/>
          <p:nvPr/>
        </p:nvSpPr>
        <p:spPr>
          <a:xfrm>
            <a:off x="1271588" y="1108574"/>
            <a:ext cx="2271715" cy="33496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venir Heavy"/>
                <a:ea typeface="+mn-ea"/>
                <a:cs typeface="+mn-cs"/>
                <a:sym typeface="Avenir Heavy"/>
              </a:rPr>
              <a:t>Local Authority</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venir Heavy"/>
                <a:sym typeface="Avenir Heavy"/>
              </a:rPr>
              <a:t>Police</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venir Heavy"/>
                <a:sym typeface="Avenir Heavy"/>
              </a:rPr>
              <a:t>Education</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venir Heavy"/>
                <a:ea typeface="+mn-ea"/>
                <a:cs typeface="+mn-cs"/>
                <a:sym typeface="Avenir Heavy"/>
              </a:rPr>
              <a:t>Health</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venir Heavy"/>
                <a:ea typeface="+mn-ea"/>
                <a:cs typeface="+mn-cs"/>
                <a:sym typeface="Avenir Heavy"/>
              </a:rPr>
              <a:t>Criminal Justice Agencies (Prison &amp; Probation)</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4300" b="0" i="0" u="none" strike="noStrike" kern="1200" cap="none" spc="0" normalizeH="0" baseline="0" noProof="0" dirty="0">
                <a:ln>
                  <a:noFill/>
                </a:ln>
                <a:solidFill>
                  <a:srgbClr val="314764"/>
                </a:solidFill>
                <a:effectLst/>
                <a:uLnTx/>
                <a:uFillTx/>
                <a:latin typeface="Avenir Heavy"/>
                <a:ea typeface="+mn-ea"/>
                <a:cs typeface="+mn-cs"/>
                <a:sym typeface="Avenir Heavy"/>
              </a:rPr>
              <a:t>l</a:t>
            </a:r>
          </a:p>
        </p:txBody>
      </p:sp>
      <p:sp>
        <p:nvSpPr>
          <p:cNvPr id="8" name="TextBox 7">
            <a:extLst>
              <a:ext uri="{FF2B5EF4-FFF2-40B4-BE49-F238E27FC236}">
                <a16:creationId xmlns:a16="http://schemas.microsoft.com/office/drawing/2014/main" id="{8D7FC628-B6E9-AF6F-7FC9-EE348D18A9DB}"/>
              </a:ext>
            </a:extLst>
          </p:cNvPr>
          <p:cNvSpPr txBox="1"/>
          <p:nvPr/>
        </p:nvSpPr>
        <p:spPr>
          <a:xfrm>
            <a:off x="676275" y="6089257"/>
            <a:ext cx="823912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314764"/>
                </a:solidFill>
                <a:effectLst/>
                <a:uLnTx/>
                <a:uFillTx/>
                <a:latin typeface="Avenir Heavy"/>
                <a:ea typeface="+mn-ea"/>
                <a:cs typeface="+mn-cs"/>
                <a:sym typeface="Avenir Heavy"/>
              </a:rPr>
              <a:t>Comes into effect on 31</a:t>
            </a:r>
            <a:r>
              <a:rPr kumimoji="0" lang="en-GB" sz="3600" b="1" i="0" u="none" strike="noStrike" kern="1200" cap="none" spc="0" normalizeH="0" baseline="30000" noProof="0" dirty="0">
                <a:ln>
                  <a:noFill/>
                </a:ln>
                <a:solidFill>
                  <a:srgbClr val="314764"/>
                </a:solidFill>
                <a:effectLst/>
                <a:uLnTx/>
                <a:uFillTx/>
                <a:latin typeface="Avenir Heavy"/>
                <a:ea typeface="+mn-ea"/>
                <a:cs typeface="+mn-cs"/>
                <a:sym typeface="Avenir Heavy"/>
              </a:rPr>
              <a:t>st</a:t>
            </a:r>
            <a:r>
              <a:rPr kumimoji="0" lang="en-GB" sz="3600" b="1" i="0" u="none" strike="noStrike" kern="1200" cap="none" spc="0" normalizeH="0" baseline="0" noProof="0" dirty="0">
                <a:ln>
                  <a:noFill/>
                </a:ln>
                <a:solidFill>
                  <a:srgbClr val="314764"/>
                </a:solidFill>
                <a:effectLst/>
                <a:uLnTx/>
                <a:uFillTx/>
                <a:latin typeface="Avenir Heavy"/>
                <a:ea typeface="+mn-ea"/>
                <a:cs typeface="+mn-cs"/>
                <a:sym typeface="Avenir Heavy"/>
              </a:rPr>
              <a:t> December 2023</a:t>
            </a:r>
          </a:p>
        </p:txBody>
      </p:sp>
      <p:sp>
        <p:nvSpPr>
          <p:cNvPr id="2" name="TextBox 1">
            <a:extLst>
              <a:ext uri="{FF2B5EF4-FFF2-40B4-BE49-F238E27FC236}">
                <a16:creationId xmlns:a16="http://schemas.microsoft.com/office/drawing/2014/main" id="{669F2A17-ECF0-4D61-EB2F-D37CB5935E3F}"/>
              </a:ext>
            </a:extLst>
          </p:cNvPr>
          <p:cNvSpPr txBox="1"/>
          <p:nvPr/>
        </p:nvSpPr>
        <p:spPr>
          <a:xfrm>
            <a:off x="4449834" y="256778"/>
            <a:ext cx="410906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a:ln>
                  <a:noFill/>
                </a:ln>
                <a:solidFill>
                  <a:srgbClr val="314764"/>
                </a:solidFill>
                <a:effectLst/>
                <a:uFillTx/>
                <a:latin typeface="+mn-lt"/>
                <a:ea typeface="+mn-ea"/>
                <a:cs typeface="+mn-cs"/>
                <a:sym typeface="Avenir Heavy"/>
              </a:rPr>
              <a:t>Independent Review of Prevent</a:t>
            </a:r>
            <a:endParaRPr kumimoji="0" lang="en-GB" sz="2000" b="0" i="0" u="none" strike="noStrike" cap="none" spc="0" normalizeH="0" baseline="0" dirty="0">
              <a:ln>
                <a:noFill/>
              </a:ln>
              <a:solidFill>
                <a:srgbClr val="314764"/>
              </a:solidFill>
              <a:effectLst/>
              <a:uFillTx/>
              <a:latin typeface="+mn-lt"/>
              <a:ea typeface="+mn-ea"/>
              <a:cs typeface="+mn-cs"/>
              <a:sym typeface="Avenir Heavy"/>
            </a:endParaRPr>
          </a:p>
        </p:txBody>
      </p:sp>
    </p:spTree>
    <p:extLst>
      <p:ext uri="{BB962C8B-B14F-4D97-AF65-F5344CB8AC3E}">
        <p14:creationId xmlns:p14="http://schemas.microsoft.com/office/powerpoint/2010/main" val="324651529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AFB7-01DE-2C73-0090-33D1D09217E4}"/>
              </a:ext>
            </a:extLst>
          </p:cNvPr>
          <p:cNvSpPr>
            <a:spLocks noGrp="1"/>
          </p:cNvSpPr>
          <p:nvPr>
            <p:ph type="title"/>
          </p:nvPr>
        </p:nvSpPr>
        <p:spPr/>
        <p:txBody>
          <a:bodyPr/>
          <a:lstStyle/>
          <a:p>
            <a:r>
              <a:rPr lang="en-GB" dirty="0"/>
              <a:t>Government training sources</a:t>
            </a:r>
          </a:p>
        </p:txBody>
      </p:sp>
      <p:sp>
        <p:nvSpPr>
          <p:cNvPr id="3" name="Text Placeholder 2">
            <a:extLst>
              <a:ext uri="{FF2B5EF4-FFF2-40B4-BE49-F238E27FC236}">
                <a16:creationId xmlns:a16="http://schemas.microsoft.com/office/drawing/2014/main" id="{897C2836-2C99-E938-2C31-41022B9E84EF}"/>
              </a:ext>
            </a:extLst>
          </p:cNvPr>
          <p:cNvSpPr>
            <a:spLocks noGrp="1"/>
          </p:cNvSpPr>
          <p:nvPr>
            <p:ph type="body" idx="1"/>
          </p:nvPr>
        </p:nvSpPr>
        <p:spPr/>
        <p:txBody>
          <a:bodyPr/>
          <a:lstStyle/>
          <a:p>
            <a:r>
              <a:rPr lang="en-GB" sz="2400" dirty="0"/>
              <a:t>The </a:t>
            </a:r>
            <a:r>
              <a:rPr lang="en-GB" sz="2400" b="1" dirty="0"/>
              <a:t>GOV.UK </a:t>
            </a:r>
            <a:r>
              <a:rPr lang="en-GB" sz="2400" dirty="0"/>
              <a:t>Prevent duty training service is free to access and provides courses covering Prevent awareness, </a:t>
            </a:r>
          </a:p>
          <a:p>
            <a:r>
              <a:rPr lang="en-GB" sz="2400" dirty="0"/>
              <a:t>the referral process, Channel and a refresher awareness course. Schools and further education providers </a:t>
            </a:r>
          </a:p>
          <a:p>
            <a:r>
              <a:rPr lang="en-GB" sz="2400" dirty="0"/>
              <a:t>can get additional training materials, resources and practical guidance covering extremism and radicalisation </a:t>
            </a:r>
          </a:p>
          <a:p>
            <a:r>
              <a:rPr lang="en-GB" sz="2400" dirty="0"/>
              <a:t>from the Department for Education’s </a:t>
            </a:r>
            <a:r>
              <a:rPr lang="en-GB" sz="2400" b="1" dirty="0"/>
              <a:t>Educate Against Hate website</a:t>
            </a:r>
            <a:r>
              <a:rPr lang="en-GB" sz="2400" dirty="0"/>
              <a:t>. Higher education providers can access additional training materials on </a:t>
            </a:r>
            <a:r>
              <a:rPr lang="en-GB" sz="2400" b="1" dirty="0"/>
              <a:t>GOV.UK</a:t>
            </a:r>
          </a:p>
        </p:txBody>
      </p:sp>
    </p:spTree>
    <p:extLst>
      <p:ext uri="{BB962C8B-B14F-4D97-AF65-F5344CB8AC3E}">
        <p14:creationId xmlns:p14="http://schemas.microsoft.com/office/powerpoint/2010/main" val="104115151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TextShape 1"/>
          <p:cNvSpPr txBox="1"/>
          <p:nvPr/>
        </p:nvSpPr>
        <p:spPr>
          <a:xfrm>
            <a:off x="457200" y="116640"/>
            <a:ext cx="8229240" cy="100764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a:rPr>
              <a:t>Online Training</a:t>
            </a:r>
            <a:endParaRPr kumimoji="0" sz="4000" b="0" i="0" u="none" strike="noStrike" kern="1200" cap="none" spc="0" normalizeH="0" baseline="0" noProof="0" dirty="0">
              <a:ln>
                <a:noFill/>
              </a:ln>
              <a:solidFill>
                <a:srgbClr val="FFFFFF"/>
              </a:solidFill>
              <a:effectLst/>
              <a:uLnTx/>
              <a:uFillTx/>
              <a:latin typeface="Avenir Heavy"/>
            </a:endParaRPr>
          </a:p>
        </p:txBody>
      </p:sp>
      <p:sp>
        <p:nvSpPr>
          <p:cNvPr id="453" name="TextShape 2"/>
          <p:cNvSpPr txBox="1"/>
          <p:nvPr/>
        </p:nvSpPr>
        <p:spPr>
          <a:xfrm>
            <a:off x="243281" y="1939759"/>
            <a:ext cx="9143640" cy="5328360"/>
          </a:xfrm>
          <a:prstGeom prst="rect">
            <a:avLst/>
          </a:prstGeom>
          <a:noFill/>
          <a:ln>
            <a:noFill/>
          </a:ln>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365C0">
                    <a:lumMod val="75000"/>
                  </a:srgbClr>
                </a:solidFill>
                <a:effectLst/>
                <a:uLnTx/>
                <a:uFillTx/>
                <a:latin typeface="Avenir Heavy"/>
              </a:rPr>
              <a:t>https://www.support-people-vulnerable-to-radicalisation.service.gov.uk/portal</a:t>
            </a:r>
            <a:endParaRPr kumimoji="0" sz="1800" b="0" i="0" u="none" strike="noStrike" kern="1200" cap="none" spc="0" normalizeH="0" baseline="0" noProof="0" dirty="0">
              <a:ln>
                <a:noFill/>
              </a:ln>
              <a:solidFill>
                <a:srgbClr val="0365C0">
                  <a:lumMod val="75000"/>
                </a:srgbClr>
              </a:solidFill>
              <a:effectLst/>
              <a:uLnTx/>
              <a:uFillTx/>
              <a:latin typeface="Avenir Heavy"/>
            </a:endParaRPr>
          </a:p>
        </p:txBody>
      </p:sp>
      <p:pic>
        <p:nvPicPr>
          <p:cNvPr id="4" name="Picture 3">
            <a:extLst>
              <a:ext uri="{FF2B5EF4-FFF2-40B4-BE49-F238E27FC236}">
                <a16:creationId xmlns:a16="http://schemas.microsoft.com/office/drawing/2014/main" id="{3F63C34A-0AAA-4C55-8CF0-D782BA2DE81C}"/>
              </a:ext>
            </a:extLst>
          </p:cNvPr>
          <p:cNvPicPr>
            <a:picLocks noChangeAspect="1"/>
          </p:cNvPicPr>
          <p:nvPr/>
        </p:nvPicPr>
        <p:blipFill>
          <a:blip r:embed="rId3"/>
          <a:stretch>
            <a:fillRect/>
          </a:stretch>
        </p:blipFill>
        <p:spPr>
          <a:xfrm>
            <a:off x="319087" y="2682225"/>
            <a:ext cx="7286625" cy="2400300"/>
          </a:xfrm>
          <a:prstGeom prst="rect">
            <a:avLst/>
          </a:prstGeom>
        </p:spPr>
      </p:pic>
    </p:spTree>
    <p:extLst>
      <p:ext uri="{BB962C8B-B14F-4D97-AF65-F5344CB8AC3E}">
        <p14:creationId xmlns:p14="http://schemas.microsoft.com/office/powerpoint/2010/main" val="859958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9FA2-9B01-D637-64A8-14BFB386A2C2}"/>
              </a:ext>
            </a:extLst>
          </p:cNvPr>
          <p:cNvSpPr>
            <a:spLocks noGrp="1"/>
          </p:cNvSpPr>
          <p:nvPr>
            <p:ph type="title"/>
          </p:nvPr>
        </p:nvSpPr>
        <p:spPr/>
        <p:txBody>
          <a:bodyPr/>
          <a:lstStyle/>
          <a:p>
            <a:r>
              <a:rPr lang="en-GB" dirty="0"/>
              <a:t>Risk assessment</a:t>
            </a:r>
          </a:p>
        </p:txBody>
      </p:sp>
      <p:sp>
        <p:nvSpPr>
          <p:cNvPr id="3" name="Text Placeholder 2">
            <a:extLst>
              <a:ext uri="{FF2B5EF4-FFF2-40B4-BE49-F238E27FC236}">
                <a16:creationId xmlns:a16="http://schemas.microsoft.com/office/drawing/2014/main" id="{F58AC592-271B-5898-33A7-D98BF0B3E28A}"/>
              </a:ext>
            </a:extLst>
          </p:cNvPr>
          <p:cNvSpPr>
            <a:spLocks noGrp="1"/>
          </p:cNvSpPr>
          <p:nvPr>
            <p:ph type="body" idx="1"/>
          </p:nvPr>
        </p:nvSpPr>
        <p:spPr/>
        <p:txBody>
          <a:bodyPr/>
          <a:lstStyle/>
          <a:p>
            <a:r>
              <a:rPr lang="en-GB" sz="2400" dirty="0"/>
              <a:t>Education settings should have robust safeguarding policies in place to ensure that those at risk of radicalisation are identified and appropriate support is provided. Settings should consider the process for how learners or staff raise concerns regarding radicalisation internally and the approach for submitting a </a:t>
            </a:r>
            <a:r>
              <a:rPr lang="en-GB" sz="2400" b="1" dirty="0"/>
              <a:t>Prevent referral</a:t>
            </a:r>
            <a:r>
              <a:rPr lang="en-GB" sz="2400" dirty="0"/>
              <a:t>, including use of the </a:t>
            </a:r>
            <a:r>
              <a:rPr lang="en-GB" sz="2400" b="1" dirty="0"/>
              <a:t>Prevent national referral form</a:t>
            </a:r>
            <a:r>
              <a:rPr lang="en-GB" sz="2400" dirty="0"/>
              <a:t>. These policies and procedures will help an institution satisfy itself and government that it is able to identify and support people.</a:t>
            </a:r>
          </a:p>
        </p:txBody>
      </p:sp>
    </p:spTree>
    <p:extLst>
      <p:ext uri="{BB962C8B-B14F-4D97-AF65-F5344CB8AC3E}">
        <p14:creationId xmlns:p14="http://schemas.microsoft.com/office/powerpoint/2010/main" val="61515502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2626-4004-2C10-915A-AFD389B53A5D}"/>
              </a:ext>
            </a:extLst>
          </p:cNvPr>
          <p:cNvSpPr>
            <a:spLocks noGrp="1"/>
          </p:cNvSpPr>
          <p:nvPr>
            <p:ph type="title"/>
          </p:nvPr>
        </p:nvSpPr>
        <p:spPr/>
        <p:txBody>
          <a:bodyPr/>
          <a:lstStyle/>
          <a:p>
            <a:r>
              <a:rPr lang="en-GB" dirty="0"/>
              <a:t>Risk assessment</a:t>
            </a:r>
          </a:p>
        </p:txBody>
      </p:sp>
      <p:sp>
        <p:nvSpPr>
          <p:cNvPr id="3" name="Text Placeholder 2">
            <a:extLst>
              <a:ext uri="{FF2B5EF4-FFF2-40B4-BE49-F238E27FC236}">
                <a16:creationId xmlns:a16="http://schemas.microsoft.com/office/drawing/2014/main" id="{20CA057C-6AF8-F446-968C-D703201F1683}"/>
              </a:ext>
            </a:extLst>
          </p:cNvPr>
          <p:cNvSpPr>
            <a:spLocks noGrp="1"/>
          </p:cNvSpPr>
          <p:nvPr>
            <p:ph type="body" idx="1"/>
          </p:nvPr>
        </p:nvSpPr>
        <p:spPr/>
        <p:txBody>
          <a:bodyPr/>
          <a:lstStyle/>
          <a:p>
            <a:r>
              <a:rPr lang="en-GB" sz="2400" dirty="0"/>
              <a:t>This does not mean that settings are required to have a separate policy on the Prevent duty. The Prevent duty </a:t>
            </a:r>
          </a:p>
          <a:p>
            <a:r>
              <a:rPr lang="en-GB" sz="2400" dirty="0"/>
              <a:t>should be seen as part of the setting’s wider safeguarding approach, and therefore these considerations should be </a:t>
            </a:r>
          </a:p>
          <a:p>
            <a:r>
              <a:rPr lang="en-GB" sz="2400" dirty="0"/>
              <a:t>incorporated into existing policies and risk assessments, where appropriate to do so. As part of this, settings should include the process for how learners or staff should raise concerns regarding radicalisation internally, and how these are then assessed.</a:t>
            </a:r>
          </a:p>
        </p:txBody>
      </p:sp>
    </p:spTree>
    <p:extLst>
      <p:ext uri="{BB962C8B-B14F-4D97-AF65-F5344CB8AC3E}">
        <p14:creationId xmlns:p14="http://schemas.microsoft.com/office/powerpoint/2010/main" val="162374825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B745-ABD5-40F6-D5AE-80CEA1A48E57}"/>
              </a:ext>
            </a:extLst>
          </p:cNvPr>
          <p:cNvSpPr>
            <a:spLocks noGrp="1"/>
          </p:cNvSpPr>
          <p:nvPr>
            <p:ph type="title"/>
          </p:nvPr>
        </p:nvSpPr>
        <p:spPr/>
        <p:txBody>
          <a:bodyPr/>
          <a:lstStyle/>
          <a:p>
            <a:r>
              <a:rPr lang="en-GB" dirty="0"/>
              <a:t>Building resilience through the curriculum</a:t>
            </a:r>
          </a:p>
        </p:txBody>
      </p:sp>
      <p:sp>
        <p:nvSpPr>
          <p:cNvPr id="3" name="Text Placeholder 2">
            <a:extLst>
              <a:ext uri="{FF2B5EF4-FFF2-40B4-BE49-F238E27FC236}">
                <a16:creationId xmlns:a16="http://schemas.microsoft.com/office/drawing/2014/main" id="{C2BACFFB-0755-C2B7-E3E2-BA370627B0A4}"/>
              </a:ext>
            </a:extLst>
          </p:cNvPr>
          <p:cNvSpPr>
            <a:spLocks noGrp="1"/>
          </p:cNvSpPr>
          <p:nvPr>
            <p:ph type="body" idx="1"/>
          </p:nvPr>
        </p:nvSpPr>
        <p:spPr/>
        <p:txBody>
          <a:bodyPr/>
          <a:lstStyle/>
          <a:p>
            <a:r>
              <a:rPr lang="en-GB" sz="2400" dirty="0"/>
              <a:t>Schools and further education settings support learners to have the knowledge, skills and values that will prepare them </a:t>
            </a:r>
          </a:p>
          <a:p>
            <a:r>
              <a:rPr lang="en-GB" sz="2400" dirty="0"/>
              <a:t>to be citizens in modern Britain. As part of this, in England, they are required to actively promote the </a:t>
            </a:r>
            <a:r>
              <a:rPr lang="en-GB" sz="2400" b="1" dirty="0"/>
              <a:t>fundamental British values of democracy, the rule of law, individual liberty, and mutual respect and tolerance of different faiths and beliefs.</a:t>
            </a:r>
          </a:p>
          <a:p>
            <a:r>
              <a:rPr lang="en-GB" sz="2400" dirty="0"/>
              <a:t>In addition to preparing learners for life in modern Britain, by promoting these shared values, settings can help build resilience to radicalisation and extremism. For example, they can provide a safe environment for debating controversial issues and helping learners to understand how they can influence and participate in decision making.</a:t>
            </a:r>
          </a:p>
        </p:txBody>
      </p:sp>
    </p:spTree>
    <p:extLst>
      <p:ext uri="{BB962C8B-B14F-4D97-AF65-F5344CB8AC3E}">
        <p14:creationId xmlns:p14="http://schemas.microsoft.com/office/powerpoint/2010/main" val="370812710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CE8F9-A627-24BD-8E40-4409956A1AFB}"/>
              </a:ext>
            </a:extLst>
          </p:cNvPr>
          <p:cNvSpPr>
            <a:spLocks noGrp="1"/>
          </p:cNvSpPr>
          <p:nvPr>
            <p:ph type="title"/>
          </p:nvPr>
        </p:nvSpPr>
        <p:spPr/>
        <p:txBody>
          <a:bodyPr/>
          <a:lstStyle/>
          <a:p>
            <a:r>
              <a:rPr lang="en-GB" dirty="0"/>
              <a:t>Building resilience through the curriculum</a:t>
            </a:r>
          </a:p>
        </p:txBody>
      </p:sp>
      <p:sp>
        <p:nvSpPr>
          <p:cNvPr id="3" name="Text Placeholder 2">
            <a:extLst>
              <a:ext uri="{FF2B5EF4-FFF2-40B4-BE49-F238E27FC236}">
                <a16:creationId xmlns:a16="http://schemas.microsoft.com/office/drawing/2014/main" id="{5A97582E-4D1E-0AE1-256A-902ECE933208}"/>
              </a:ext>
            </a:extLst>
          </p:cNvPr>
          <p:cNvSpPr>
            <a:spLocks noGrp="1"/>
          </p:cNvSpPr>
          <p:nvPr>
            <p:ph type="body" idx="1"/>
          </p:nvPr>
        </p:nvSpPr>
        <p:spPr>
          <a:xfrm>
            <a:off x="482600" y="1608138"/>
            <a:ext cx="7908925" cy="4768850"/>
          </a:xfrm>
        </p:spPr>
        <p:txBody>
          <a:bodyPr/>
          <a:lstStyle/>
          <a:p>
            <a:r>
              <a:rPr lang="en-GB" sz="2400" dirty="0"/>
              <a:t>For schools, there are opportunities in the curriculum to explore relevant topics, such as in Citizenship and Relationships, Sex and Health Education (RSHE). This includes learning around </a:t>
            </a:r>
          </a:p>
          <a:p>
            <a:r>
              <a:rPr lang="en-GB" sz="2400" dirty="0"/>
              <a:t>building positive relationships and the importance of respecting difference, and, for example, taking part in the United Nations Rights Respecting Schools Programme. Schools can also build </a:t>
            </a:r>
          </a:p>
          <a:p>
            <a:r>
              <a:rPr lang="en-GB" sz="2400" dirty="0"/>
              <a:t>resilience through their ethos and the ways in which they organise themselves, including by promoting democracy through school elections.</a:t>
            </a:r>
          </a:p>
        </p:txBody>
      </p:sp>
    </p:spTree>
    <p:extLst>
      <p:ext uri="{BB962C8B-B14F-4D97-AF65-F5344CB8AC3E}">
        <p14:creationId xmlns:p14="http://schemas.microsoft.com/office/powerpoint/2010/main" val="278434369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3DB2-8AB9-DAF5-345D-74EA5E5042D8}"/>
              </a:ext>
            </a:extLst>
          </p:cNvPr>
          <p:cNvSpPr>
            <a:spLocks noGrp="1"/>
          </p:cNvSpPr>
          <p:nvPr>
            <p:ph type="title"/>
          </p:nvPr>
        </p:nvSpPr>
        <p:spPr/>
        <p:txBody>
          <a:bodyPr/>
          <a:lstStyle/>
          <a:p>
            <a:r>
              <a:rPr lang="en-GB" dirty="0"/>
              <a:t>Training resources and learning materials</a:t>
            </a:r>
          </a:p>
        </p:txBody>
      </p:sp>
      <p:sp>
        <p:nvSpPr>
          <p:cNvPr id="3" name="Text Placeholder 2">
            <a:extLst>
              <a:ext uri="{FF2B5EF4-FFF2-40B4-BE49-F238E27FC236}">
                <a16:creationId xmlns:a16="http://schemas.microsoft.com/office/drawing/2014/main" id="{2C6B800D-1963-845C-0790-A84B5080E1CA}"/>
              </a:ext>
            </a:extLst>
          </p:cNvPr>
          <p:cNvSpPr>
            <a:spLocks noGrp="1"/>
          </p:cNvSpPr>
          <p:nvPr>
            <p:ph type="body" idx="1"/>
          </p:nvPr>
        </p:nvSpPr>
        <p:spPr/>
        <p:txBody>
          <a:bodyPr/>
          <a:lstStyle/>
          <a:p>
            <a:r>
              <a:rPr lang="en-GB" sz="2400" dirty="0"/>
              <a:t>The Department for Education publishes learning materials and resources for schools and further education providers </a:t>
            </a:r>
          </a:p>
          <a:p>
            <a:r>
              <a:rPr lang="en-GB" sz="2400" dirty="0"/>
              <a:t>on how to challenge radical views on </a:t>
            </a:r>
            <a:r>
              <a:rPr lang="en-GB" sz="2400" b="1" dirty="0"/>
              <a:t>Educate Against Hate</a:t>
            </a:r>
            <a:r>
              <a:rPr lang="en-GB" sz="2400" dirty="0"/>
              <a:t>.</a:t>
            </a:r>
          </a:p>
          <a:p>
            <a:r>
              <a:rPr lang="en-GB" sz="2400" dirty="0"/>
              <a:t>This includes specific resources on how to have conversations related to different forms of extremism, including Islamist extremism and Extreme Right-Wing ideology. There is also a specific resource on online extremism. Guidance on promoting </a:t>
            </a:r>
          </a:p>
          <a:p>
            <a:r>
              <a:rPr lang="en-GB" sz="2400" dirty="0"/>
              <a:t>fundamental British values is also available on </a:t>
            </a:r>
            <a:r>
              <a:rPr lang="en-GB" sz="2400" b="1" dirty="0"/>
              <a:t>GOV.UK</a:t>
            </a:r>
          </a:p>
        </p:txBody>
      </p:sp>
    </p:spTree>
    <p:extLst>
      <p:ext uri="{BB962C8B-B14F-4D97-AF65-F5344CB8AC3E}">
        <p14:creationId xmlns:p14="http://schemas.microsoft.com/office/powerpoint/2010/main" val="107549793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1BEA-2AF2-DEC2-18D4-46D78585B622}"/>
              </a:ext>
            </a:extLst>
          </p:cNvPr>
          <p:cNvSpPr>
            <a:spLocks noGrp="1"/>
          </p:cNvSpPr>
          <p:nvPr>
            <p:ph type="title"/>
          </p:nvPr>
        </p:nvSpPr>
        <p:spPr/>
        <p:txBody>
          <a:bodyPr/>
          <a:lstStyle/>
          <a:p>
            <a:r>
              <a:rPr lang="en-GB" dirty="0"/>
              <a:t>IT Policies</a:t>
            </a:r>
          </a:p>
        </p:txBody>
      </p:sp>
      <p:sp>
        <p:nvSpPr>
          <p:cNvPr id="3" name="Text Placeholder 2">
            <a:extLst>
              <a:ext uri="{FF2B5EF4-FFF2-40B4-BE49-F238E27FC236}">
                <a16:creationId xmlns:a16="http://schemas.microsoft.com/office/drawing/2014/main" id="{D36279FE-03A2-98F3-BCCA-82E575786350}"/>
              </a:ext>
            </a:extLst>
          </p:cNvPr>
          <p:cNvSpPr>
            <a:spLocks noGrp="1"/>
          </p:cNvSpPr>
          <p:nvPr>
            <p:ph type="body" idx="1"/>
          </p:nvPr>
        </p:nvSpPr>
        <p:spPr/>
        <p:txBody>
          <a:bodyPr/>
          <a:lstStyle/>
          <a:p>
            <a:r>
              <a:rPr lang="en-GB" sz="2400" dirty="0"/>
              <a:t>Settings will likely already have policies relating to the appropriate use of their IT equipment and networks, which </a:t>
            </a:r>
          </a:p>
          <a:p>
            <a:r>
              <a:rPr lang="en-GB" sz="2400" dirty="0"/>
              <a:t>should contain specific reference to the Prevent duty. Many settings already use filtering as a means of restricting </a:t>
            </a:r>
          </a:p>
          <a:p>
            <a:r>
              <a:rPr lang="en-GB" sz="2400" dirty="0"/>
              <a:t>access to harmful content and should consider the use of filters as part of their overall strategy to prevent people from becoming involved in, or supporting, terrorism.</a:t>
            </a:r>
          </a:p>
          <a:p>
            <a:endParaRPr lang="en-GB" sz="2400" dirty="0"/>
          </a:p>
          <a:p>
            <a:r>
              <a:rPr lang="en-GB" sz="2400" dirty="0"/>
              <a:t>The content and proportionality of these policies are a matter for providers and will be informed, in part, by the Prevent </a:t>
            </a:r>
          </a:p>
          <a:p>
            <a:r>
              <a:rPr lang="en-GB" sz="2400" dirty="0"/>
              <a:t>risk assessment.</a:t>
            </a:r>
          </a:p>
        </p:txBody>
      </p:sp>
    </p:spTree>
    <p:extLst>
      <p:ext uri="{BB962C8B-B14F-4D97-AF65-F5344CB8AC3E}">
        <p14:creationId xmlns:p14="http://schemas.microsoft.com/office/powerpoint/2010/main" val="329972851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0433-0FCB-B849-96DF-307354C08C7F}"/>
              </a:ext>
            </a:extLst>
          </p:cNvPr>
          <p:cNvSpPr>
            <a:spLocks noGrp="1"/>
          </p:cNvSpPr>
          <p:nvPr>
            <p:ph type="title"/>
          </p:nvPr>
        </p:nvSpPr>
        <p:spPr/>
        <p:txBody>
          <a:bodyPr/>
          <a:lstStyle/>
          <a:p>
            <a:r>
              <a:rPr lang="en-GB" dirty="0"/>
              <a:t>Filtering and monitoring</a:t>
            </a:r>
          </a:p>
        </p:txBody>
      </p:sp>
      <p:sp>
        <p:nvSpPr>
          <p:cNvPr id="3" name="Text Placeholder 2">
            <a:extLst>
              <a:ext uri="{FF2B5EF4-FFF2-40B4-BE49-F238E27FC236}">
                <a16:creationId xmlns:a16="http://schemas.microsoft.com/office/drawing/2014/main" id="{D607CB22-A8D3-66F2-4516-43DA4315BB22}"/>
              </a:ext>
            </a:extLst>
          </p:cNvPr>
          <p:cNvSpPr>
            <a:spLocks noGrp="1"/>
          </p:cNvSpPr>
          <p:nvPr>
            <p:ph type="body" idx="1"/>
          </p:nvPr>
        </p:nvSpPr>
        <p:spPr/>
        <p:txBody>
          <a:bodyPr/>
          <a:lstStyle/>
          <a:p>
            <a:r>
              <a:rPr lang="en-GB" sz="2400" dirty="0"/>
              <a:t>For schools and colleges in England, ‘</a:t>
            </a:r>
            <a:r>
              <a:rPr lang="en-GB" sz="2400" b="1" dirty="0"/>
              <a:t>Keeping children safe in education</a:t>
            </a:r>
            <a:r>
              <a:rPr lang="en-GB" sz="2400" dirty="0"/>
              <a:t>' and ‘</a:t>
            </a:r>
            <a:r>
              <a:rPr lang="en-GB" sz="2400" b="1" dirty="0"/>
              <a:t>Meeting digital and technology standards</a:t>
            </a:r>
            <a:r>
              <a:rPr lang="en-GB" sz="2400" dirty="0"/>
              <a:t>’ provides advice on appropriate filtering and monitoring systems. The UK Safer Internet Centre has published guidance on what appropriate filtering and monitoring might look like.</a:t>
            </a:r>
          </a:p>
        </p:txBody>
      </p:sp>
    </p:spTree>
    <p:extLst>
      <p:ext uri="{BB962C8B-B14F-4D97-AF65-F5344CB8AC3E}">
        <p14:creationId xmlns:p14="http://schemas.microsoft.com/office/powerpoint/2010/main" val="342306733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B738-3D5C-E359-F579-619020946B2C}"/>
              </a:ext>
            </a:extLst>
          </p:cNvPr>
          <p:cNvSpPr>
            <a:spLocks noGrp="1"/>
          </p:cNvSpPr>
          <p:nvPr>
            <p:ph type="title"/>
          </p:nvPr>
        </p:nvSpPr>
        <p:spPr/>
        <p:txBody>
          <a:bodyPr/>
          <a:lstStyle/>
          <a:p>
            <a:r>
              <a:rPr lang="en-GB" dirty="0"/>
              <a:t>Monitoring and assurance</a:t>
            </a:r>
          </a:p>
        </p:txBody>
      </p:sp>
      <p:sp>
        <p:nvSpPr>
          <p:cNvPr id="3" name="Text Placeholder 2">
            <a:extLst>
              <a:ext uri="{FF2B5EF4-FFF2-40B4-BE49-F238E27FC236}">
                <a16:creationId xmlns:a16="http://schemas.microsoft.com/office/drawing/2014/main" id="{F07E118F-A800-C673-5D74-57C4BB5B89FE}"/>
              </a:ext>
            </a:extLst>
          </p:cNvPr>
          <p:cNvSpPr>
            <a:spLocks noGrp="1"/>
          </p:cNvSpPr>
          <p:nvPr>
            <p:ph type="body" idx="1"/>
          </p:nvPr>
        </p:nvSpPr>
        <p:spPr>
          <a:xfrm>
            <a:off x="482600" y="1608138"/>
            <a:ext cx="7861300" cy="4768850"/>
          </a:xfrm>
        </p:spPr>
        <p:txBody>
          <a:bodyPr/>
          <a:lstStyle/>
          <a:p>
            <a:r>
              <a:rPr lang="en-GB" sz="2400" dirty="0"/>
              <a:t>Ofsted inspects the relevant specified authorities (as listed at the beginning of this section) in England. This includes </a:t>
            </a:r>
          </a:p>
          <a:p>
            <a:r>
              <a:rPr lang="en-GB" sz="2400" dirty="0"/>
              <a:t>ensuring that those with governance or oversight responsibilities for settings are fulfilling their statutory duties under the Prevent duty.</a:t>
            </a:r>
          </a:p>
          <a:p>
            <a:r>
              <a:rPr lang="en-GB" sz="2400" dirty="0"/>
              <a:t>Inspectors will evaluate the extent to which the setting has a culture of safeguarding that supports effective arrangements to identify learners who may need early help or who are at </a:t>
            </a:r>
          </a:p>
          <a:p>
            <a:r>
              <a:rPr lang="en-GB" sz="2400" dirty="0"/>
              <a:t>risk of harm or exploitation, including radicalisation. For Ofsted and ISI, this forms part of the leadership and management judgement. Governors in particular, must ensure that the school’s </a:t>
            </a:r>
          </a:p>
          <a:p>
            <a:r>
              <a:rPr lang="en-GB" sz="2400" dirty="0"/>
              <a:t>arrangements for safeguarding meet statutory requirements.</a:t>
            </a:r>
          </a:p>
        </p:txBody>
      </p:sp>
    </p:spTree>
    <p:extLst>
      <p:ext uri="{BB962C8B-B14F-4D97-AF65-F5344CB8AC3E}">
        <p14:creationId xmlns:p14="http://schemas.microsoft.com/office/powerpoint/2010/main" val="42206491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539640" y="0"/>
            <a:ext cx="76323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Tahoma"/>
              </a:rPr>
              <a:t>Counter Terrorism and Security Act 2015</a:t>
            </a:r>
            <a:r>
              <a:rPr kumimoji="0" lang="en-GB" sz="3200" b="0" i="0" u="none" strike="noStrike" kern="1200" cap="none" spc="0" normalizeH="0" baseline="0" noProof="0" dirty="0">
                <a:ln>
                  <a:noFill/>
                </a:ln>
                <a:solidFill>
                  <a:srgbClr val="FFFFFF"/>
                </a:solidFill>
                <a:effectLst/>
                <a:uLnTx/>
                <a:uFillTx/>
                <a:latin typeface="Tahoma"/>
              </a:rPr>
              <a:t>.</a:t>
            </a:r>
            <a:endParaRPr kumimoji="0" sz="3200" b="0" i="0" u="none" strike="noStrike" kern="1200" cap="none" spc="0" normalizeH="0" baseline="0" noProof="0" dirty="0">
              <a:ln>
                <a:noFill/>
              </a:ln>
              <a:solidFill>
                <a:srgbClr val="FFFFFF"/>
              </a:solidFill>
              <a:effectLst/>
              <a:uLnTx/>
              <a:uFillTx/>
              <a:latin typeface="Avenir Heavy"/>
            </a:endParaRPr>
          </a:p>
        </p:txBody>
      </p:sp>
      <p:sp>
        <p:nvSpPr>
          <p:cNvPr id="363" name="CustomShape 2"/>
          <p:cNvSpPr/>
          <p:nvPr/>
        </p:nvSpPr>
        <p:spPr>
          <a:xfrm>
            <a:off x="539640" y="1484640"/>
            <a:ext cx="8208720" cy="447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ahoma"/>
              </a:rPr>
              <a:t>As of the 1</a:t>
            </a:r>
            <a:r>
              <a:rPr kumimoji="0" lang="en-GB" sz="2800" b="0" i="0" u="none" strike="noStrike" kern="1200" cap="none" spc="0" normalizeH="0" baseline="30000" noProof="0" dirty="0">
                <a:ln>
                  <a:noFill/>
                </a:ln>
                <a:solidFill>
                  <a:srgbClr val="000000"/>
                </a:solidFill>
                <a:effectLst/>
                <a:uLnTx/>
                <a:uFillTx/>
                <a:latin typeface="Tahoma"/>
              </a:rPr>
              <a:t>st</a:t>
            </a:r>
            <a:r>
              <a:rPr kumimoji="0" lang="en-GB" sz="2800" b="0" i="0" u="none" strike="noStrike" kern="1200" cap="none" spc="0" normalizeH="0" baseline="0" noProof="0" dirty="0">
                <a:ln>
                  <a:noFill/>
                </a:ln>
                <a:solidFill>
                  <a:srgbClr val="000000"/>
                </a:solidFill>
                <a:effectLst/>
                <a:uLnTx/>
                <a:uFillTx/>
                <a:latin typeface="Tahoma"/>
              </a:rPr>
              <a:t> July 2015 – Creates a new duty on certain bodies to have “</a:t>
            </a:r>
            <a:r>
              <a:rPr kumimoji="0" lang="en-GB" sz="2800" b="1" i="0" u="none" strike="noStrike" kern="1200" cap="none" spc="0" normalizeH="0" baseline="0" noProof="0" dirty="0">
                <a:ln>
                  <a:noFill/>
                </a:ln>
                <a:solidFill>
                  <a:srgbClr val="000000"/>
                </a:solidFill>
                <a:effectLst/>
                <a:uLnTx/>
                <a:uFillTx/>
                <a:latin typeface="Tahoma"/>
              </a:rPr>
              <a:t>DUE REGARD TO THE NEED TO PREVENT PEOPLE FROM BEING DRAWN INTO TERRORISM</a:t>
            </a:r>
            <a:r>
              <a:rPr kumimoji="0" lang="en-GB" sz="2800" b="0" i="0" u="none" strike="noStrike" kern="1200" cap="none" spc="0" normalizeH="0" baseline="0" noProof="0" dirty="0">
                <a:ln>
                  <a:noFill/>
                </a:ln>
                <a:solidFill>
                  <a:srgbClr val="000000"/>
                </a:solidFill>
                <a:effectLst/>
                <a:uLnTx/>
                <a:uFillTx/>
                <a:latin typeface="Tahoma"/>
              </a:rPr>
              <a:t>”. </a:t>
            </a:r>
            <a:endParaRPr kumimoji="0" sz="2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ahoma"/>
              </a:rPr>
              <a:t>The duty will apply to bodies including local authorities, the police, prisons, probation, </a:t>
            </a:r>
            <a:r>
              <a:rPr kumimoji="0" lang="en-GB" sz="2800" b="1" i="0" u="none" strike="noStrike" kern="1200" cap="none" spc="0" normalizeH="0" baseline="0" noProof="0" dirty="0">
                <a:ln>
                  <a:noFill/>
                </a:ln>
                <a:solidFill>
                  <a:srgbClr val="000000"/>
                </a:solidFill>
                <a:effectLst/>
                <a:uLnTx/>
                <a:uFillTx/>
                <a:latin typeface="Tahoma"/>
              </a:rPr>
              <a:t>schools</a:t>
            </a:r>
            <a:r>
              <a:rPr kumimoji="0" lang="en-GB" sz="2800" b="0" i="0" u="none" strike="noStrike" kern="1200" cap="none" spc="0" normalizeH="0" baseline="0" noProof="0" dirty="0">
                <a:ln>
                  <a:noFill/>
                </a:ln>
                <a:solidFill>
                  <a:srgbClr val="000000"/>
                </a:solidFill>
                <a:effectLst/>
                <a:uLnTx/>
                <a:uFillTx/>
                <a:latin typeface="Tahoma"/>
              </a:rPr>
              <a:t>, colleges and universities.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srgbClr val="000000"/>
              </a:solidFill>
              <a:latin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Tahoma"/>
              </a:rPr>
              <a:t>There are no new legal requirements placed on Educational settings</a:t>
            </a:r>
            <a:r>
              <a:rPr kumimoji="0" lang="en-GB" sz="2800" b="0" i="0" u="none" strike="noStrike" kern="1200" cap="none" spc="0" normalizeH="0" baseline="0" noProof="0" dirty="0">
                <a:ln>
                  <a:noFill/>
                </a:ln>
                <a:solidFill>
                  <a:srgbClr val="000000"/>
                </a:solidFill>
                <a:effectLst/>
                <a:uLnTx/>
                <a:uFillTx/>
                <a:latin typeface="Tahoma"/>
              </a:rPr>
              <a:t>.</a:t>
            </a:r>
            <a:endParaRPr kumimoji="0" sz="2800" b="0" i="0" u="none" strike="noStrike" kern="1200" cap="none" spc="0" normalizeH="0" baseline="0" noProof="0" dirty="0">
              <a:ln>
                <a:noFill/>
              </a:ln>
              <a:solidFill>
                <a:srgbClr val="314764"/>
              </a:solidFill>
              <a:effectLst/>
              <a:uLnTx/>
              <a:uFillTx/>
              <a:latin typeface="Avenir Heavy"/>
            </a:endParaRPr>
          </a:p>
        </p:txBody>
      </p:sp>
    </p:spTree>
    <p:extLst>
      <p:ext uri="{BB962C8B-B14F-4D97-AF65-F5344CB8AC3E}">
        <p14:creationId xmlns:p14="http://schemas.microsoft.com/office/powerpoint/2010/main" val="394302915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TextShape 1"/>
          <p:cNvSpPr txBox="1"/>
          <p:nvPr/>
        </p:nvSpPr>
        <p:spPr>
          <a:xfrm>
            <a:off x="457200" y="1481400"/>
            <a:ext cx="2458080" cy="4525560"/>
          </a:xfrm>
          <a:prstGeom prst="rect">
            <a:avLst/>
          </a:prstGeom>
          <a:noFill/>
          <a:ln>
            <a:noFill/>
          </a:ln>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Pct val="68000"/>
              <a:buFont typeface="Wingdings 3" charset="2"/>
              <a:buChar char=""/>
              <a:tabLst/>
              <a:defRPr/>
            </a:pPr>
            <a:r>
              <a:rPr kumimoji="0" lang="en-US" sz="2700" b="0" i="0" u="none" strike="noStrike" kern="1200" cap="none" spc="0" normalizeH="0" baseline="0" noProof="0" dirty="0">
                <a:ln>
                  <a:noFill/>
                </a:ln>
                <a:solidFill>
                  <a:srgbClr val="000000"/>
                </a:solidFill>
                <a:effectLst/>
                <a:uLnTx/>
                <a:uFillTx/>
                <a:latin typeface="Lucida Sans Unicode"/>
              </a:rPr>
              <a:t> NOTICE</a:t>
            </a:r>
          </a:p>
          <a:p>
            <a:pPr marL="0" marR="0" lvl="0" indent="0" algn="l" defTabSz="914400" rtl="0" eaLnBrk="1" fontAlgn="auto" latinLnBrk="0" hangingPunct="1">
              <a:lnSpc>
                <a:spcPct val="100000"/>
              </a:lnSpc>
              <a:spcBef>
                <a:spcPts val="0"/>
              </a:spcBef>
              <a:spcAft>
                <a:spcPts val="0"/>
              </a:spcAft>
              <a:buClrTx/>
              <a:buSzPct val="68000"/>
              <a:buFont typeface="Wingdings 3" charset="2"/>
              <a:buChar char=""/>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Pct val="68000"/>
              <a:buFont typeface="Wingdings 3" charset="2"/>
              <a:buChar char=""/>
              <a:tabLst/>
              <a:defRPr/>
            </a:pPr>
            <a:r>
              <a:rPr kumimoji="0" lang="en-US" sz="2700" b="0" i="0" u="none" strike="noStrike" kern="1200" cap="none" spc="0" normalizeH="0" baseline="0" noProof="0" dirty="0">
                <a:ln>
                  <a:noFill/>
                </a:ln>
                <a:solidFill>
                  <a:srgbClr val="000000"/>
                </a:solidFill>
                <a:effectLst/>
                <a:uLnTx/>
                <a:uFillTx/>
                <a:latin typeface="Lucida Sans Unicode"/>
              </a:rPr>
              <a:t> CHECK</a:t>
            </a:r>
          </a:p>
          <a:p>
            <a:pPr marL="0" marR="0" lvl="0" indent="0" algn="l" defTabSz="914400" rtl="0" eaLnBrk="1" fontAlgn="auto" latinLnBrk="0" hangingPunct="1">
              <a:lnSpc>
                <a:spcPct val="100000"/>
              </a:lnSpc>
              <a:spcBef>
                <a:spcPts val="0"/>
              </a:spcBef>
              <a:spcAft>
                <a:spcPts val="0"/>
              </a:spcAft>
              <a:buClrTx/>
              <a:buSzPct val="68000"/>
              <a:buFont typeface="Wingdings 3" charset="2"/>
              <a:buChar char=""/>
              <a:tabLst/>
              <a:defRPr/>
            </a:pPr>
            <a:endParaRPr kumimoji="0" lang="en-US" sz="2700" b="0" i="0" u="none" strike="noStrike" kern="1200" cap="none" spc="0" normalizeH="0" baseline="0" noProof="0" dirty="0">
              <a:ln>
                <a:noFill/>
              </a:ln>
              <a:solidFill>
                <a:srgbClr val="000000"/>
              </a:solidFill>
              <a:effectLst/>
              <a:uLnTx/>
              <a:uFillTx/>
              <a:latin typeface="Lucida Sans Unicode"/>
            </a:endParaRPr>
          </a:p>
          <a:p>
            <a:pPr marL="0" marR="0" lvl="0" indent="0" algn="l" defTabSz="914400" rtl="0" eaLnBrk="1" fontAlgn="auto" latinLnBrk="0" hangingPunct="1">
              <a:lnSpc>
                <a:spcPct val="100000"/>
              </a:lnSpc>
              <a:spcBef>
                <a:spcPts val="0"/>
              </a:spcBef>
              <a:spcAft>
                <a:spcPts val="0"/>
              </a:spcAft>
              <a:buClrTx/>
              <a:buSzPct val="68000"/>
              <a:buFont typeface="Wingdings 3" charset="2"/>
              <a:buChar char=""/>
              <a:tabLst/>
              <a:defRPr/>
            </a:pPr>
            <a:endParaRPr kumimoji="0" lang="en-US" sz="2700" b="0" i="0" u="none" strike="noStrike" kern="1200" cap="none" spc="0" normalizeH="0" baseline="0" noProof="0" dirty="0">
              <a:ln>
                <a:noFill/>
              </a:ln>
              <a:solidFill>
                <a:srgbClr val="000000"/>
              </a:solidFill>
              <a:effectLst/>
              <a:uLnTx/>
              <a:uFillTx/>
              <a:latin typeface="Lucida Sans Unicode"/>
            </a:endParaRPr>
          </a:p>
          <a:p>
            <a:pPr marL="0" marR="0" lvl="0" indent="0" algn="l" defTabSz="914400" rtl="0" eaLnBrk="1" fontAlgn="auto" latinLnBrk="0" hangingPunct="1">
              <a:lnSpc>
                <a:spcPct val="100000"/>
              </a:lnSpc>
              <a:spcBef>
                <a:spcPts val="0"/>
              </a:spcBef>
              <a:spcAft>
                <a:spcPts val="0"/>
              </a:spcAft>
              <a:buClrTx/>
              <a:buSzPct val="68000"/>
              <a:buFont typeface="Wingdings 3" charset="2"/>
              <a:buChar char=""/>
              <a:tabLst/>
              <a:defRPr/>
            </a:pPr>
            <a:endParaRPr kumimoji="0" lang="en-US" sz="2700" b="0" i="0" u="none" strike="noStrike" kern="1200" cap="none" spc="0" normalizeH="0" baseline="0" noProof="0" dirty="0">
              <a:ln>
                <a:noFill/>
              </a:ln>
              <a:solidFill>
                <a:srgbClr val="000000"/>
              </a:solidFill>
              <a:effectLst/>
              <a:uLnTx/>
              <a:uFillTx/>
              <a:latin typeface="Lucida Sans Unicode"/>
            </a:endParaRPr>
          </a:p>
          <a:p>
            <a:pPr marL="0" marR="0" lvl="0" indent="0" algn="l" defTabSz="914400" rtl="0" eaLnBrk="1" fontAlgn="auto" latinLnBrk="0" hangingPunct="1">
              <a:lnSpc>
                <a:spcPct val="100000"/>
              </a:lnSpc>
              <a:spcBef>
                <a:spcPts val="0"/>
              </a:spcBef>
              <a:spcAft>
                <a:spcPts val="0"/>
              </a:spcAft>
              <a:buClrTx/>
              <a:buSzPct val="68000"/>
              <a:buFont typeface="Wingdings 3" charset="2"/>
              <a:buChar char=""/>
              <a:tabLst/>
              <a:defRPr/>
            </a:pPr>
            <a:r>
              <a:rPr kumimoji="0" lang="en-US" sz="2700" b="0" i="0" u="none" strike="noStrike" kern="1200" cap="none" spc="0" normalizeH="0" baseline="0" noProof="0" dirty="0">
                <a:ln>
                  <a:noFill/>
                </a:ln>
                <a:solidFill>
                  <a:srgbClr val="000000"/>
                </a:solidFill>
                <a:effectLst/>
                <a:uLnTx/>
                <a:uFillTx/>
                <a:latin typeface="Lucida Sans Unicode"/>
              </a:rPr>
              <a:t> SHARE</a:t>
            </a:r>
          </a:p>
          <a:p>
            <a:pPr marL="0" marR="0" lvl="0" indent="0" algn="l" defTabSz="914400" rtl="0" eaLnBrk="1" fontAlgn="auto" latinLnBrk="0" hangingPunct="1">
              <a:lnSpc>
                <a:spcPct val="100000"/>
              </a:lnSpc>
              <a:spcBef>
                <a:spcPts val="0"/>
              </a:spcBef>
              <a:spcAft>
                <a:spcPts val="0"/>
              </a:spcAft>
              <a:buClrTx/>
              <a:buSzPct val="68000"/>
              <a:buFont typeface="Wingdings 3" charset="2"/>
              <a:buChar char=""/>
              <a:tabLst/>
              <a:defRPr/>
            </a:pPr>
            <a:endParaRPr kumimoji="0" lang="en-US" sz="2700" b="0" i="0" u="none" strike="noStrike" kern="1200" cap="none" spc="0" normalizeH="0" baseline="0" noProof="0" dirty="0">
              <a:ln>
                <a:noFill/>
              </a:ln>
              <a:solidFill>
                <a:srgbClr val="000000"/>
              </a:solidFill>
              <a:effectLst/>
              <a:uLnTx/>
              <a:uFillTx/>
              <a:latin typeface="Lucida Sans Unicode"/>
            </a:endParaRPr>
          </a:p>
          <a:p>
            <a:pPr marL="0" marR="0" lvl="0" indent="0" algn="l" defTabSz="914400" rtl="0" eaLnBrk="1" fontAlgn="auto" latinLnBrk="0" hangingPunct="1">
              <a:lnSpc>
                <a:spcPct val="100000"/>
              </a:lnSpc>
              <a:spcBef>
                <a:spcPts val="0"/>
              </a:spcBef>
              <a:spcAft>
                <a:spcPts val="0"/>
              </a:spcAft>
              <a:buClrTx/>
              <a:buSzPct val="68000"/>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Pct val="68000"/>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p:txBody>
      </p:sp>
      <p:sp>
        <p:nvSpPr>
          <p:cNvPr id="422" name="CustomShape 3"/>
          <p:cNvSpPr/>
          <p:nvPr/>
        </p:nvSpPr>
        <p:spPr>
          <a:xfrm>
            <a:off x="3564000" y="1481400"/>
            <a:ext cx="4824000" cy="639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dirty="0">
                <a:ln>
                  <a:noFill/>
                </a:ln>
                <a:solidFill>
                  <a:srgbClr val="000000"/>
                </a:solidFill>
                <a:effectLst/>
                <a:uLnTx/>
                <a:uFillTx/>
                <a:latin typeface="Lucida Sans Unicode"/>
              </a:rPr>
              <a:t>  Something you have seen, heard, or a disclosure.</a:t>
            </a: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dirty="0">
                <a:ln>
                  <a:noFill/>
                </a:ln>
                <a:solidFill>
                  <a:srgbClr val="000000"/>
                </a:solidFill>
                <a:effectLst/>
                <a:uLnTx/>
                <a:uFillTx/>
                <a:latin typeface="Lucida Sans Unicode"/>
              </a:rPr>
              <a:t>  Check with other members of staff, team leaders.</a:t>
            </a: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dirty="0">
                <a:ln>
                  <a:noFill/>
                </a:ln>
                <a:solidFill>
                  <a:srgbClr val="000000"/>
                </a:solidFill>
                <a:effectLst/>
                <a:uLnTx/>
                <a:uFillTx/>
                <a:latin typeface="Lucida Sans Unicode"/>
              </a:rPr>
              <a:t>  Follow your agencies Safeguarding policies.</a:t>
            </a: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dirty="0">
                <a:ln>
                  <a:noFill/>
                </a:ln>
                <a:solidFill>
                  <a:srgbClr val="000000"/>
                </a:solidFill>
                <a:effectLst/>
                <a:uLnTx/>
                <a:uFillTx/>
                <a:latin typeface="Lucida Sans Unicode"/>
              </a:rPr>
              <a:t>  Pass the information on to your DSL/CP lead/Team Leaders/Prevent Lead</a:t>
            </a: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dirty="0">
                <a:ln>
                  <a:noFill/>
                </a:ln>
                <a:solidFill>
                  <a:srgbClr val="000000"/>
                </a:solidFill>
                <a:effectLst/>
                <a:uLnTx/>
                <a:uFillTx/>
                <a:latin typeface="Lucida Sans Unicode"/>
              </a:rPr>
              <a:t>  DSL/CP lead will contact the </a:t>
            </a:r>
            <a:r>
              <a:rPr lang="en-GB" dirty="0">
                <a:solidFill>
                  <a:srgbClr val="000000"/>
                </a:solidFill>
                <a:latin typeface="Lucida Sans Unicode"/>
              </a:rPr>
              <a:t>Children First Contact Centre</a:t>
            </a:r>
            <a:r>
              <a:rPr kumimoji="0" lang="en-GB" sz="1800" b="0" i="0" u="none" strike="noStrike" kern="1200" cap="none" spc="0" normalizeH="0" baseline="0" noProof="0" dirty="0">
                <a:ln>
                  <a:noFill/>
                </a:ln>
                <a:solidFill>
                  <a:srgbClr val="000000"/>
                </a:solidFill>
                <a:effectLst/>
                <a:uLnTx/>
                <a:uFillTx/>
                <a:latin typeface="Lucida Sans Unicode"/>
              </a:rPr>
              <a:t>, Children/Adult Social Care/Police</a:t>
            </a: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p:txBody>
      </p:sp>
      <p:sp>
        <p:nvSpPr>
          <p:cNvPr id="3" name="Rectangle 2">
            <a:extLst>
              <a:ext uri="{FF2B5EF4-FFF2-40B4-BE49-F238E27FC236}">
                <a16:creationId xmlns:a16="http://schemas.microsoft.com/office/drawing/2014/main" id="{76DD6FCF-78DD-4F46-BB22-E81B32975DF6}"/>
              </a:ext>
            </a:extLst>
          </p:cNvPr>
          <p:cNvSpPr/>
          <p:nvPr/>
        </p:nvSpPr>
        <p:spPr>
          <a:xfrm>
            <a:off x="1868663" y="204709"/>
            <a:ext cx="481061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Avenir Heavy"/>
              </a:rPr>
              <a:t>An appropriate response</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0">
                                            <p:txEl>
                                              <p:pRg st="0" end="0"/>
                                            </p:txEl>
                                          </p:spTgt>
                                        </p:tgtEl>
                                        <p:attrNameLst>
                                          <p:attrName>style.visibility</p:attrName>
                                        </p:attrNameLst>
                                      </p:cBhvr>
                                      <p:to>
                                        <p:strVal val="visible"/>
                                      </p:to>
                                    </p:set>
                                    <p:anim calcmode="lin" valueType="num">
                                      <p:cBhvr additive="base">
                                        <p:cTn id="7" dur="500" fill="hold"/>
                                        <p:tgtEl>
                                          <p:spTgt spid="4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0">
                                            <p:txEl>
                                              <p:pRg st="4" end="4"/>
                                            </p:txEl>
                                          </p:spTgt>
                                        </p:tgtEl>
                                        <p:attrNameLst>
                                          <p:attrName>style.visibility</p:attrName>
                                        </p:attrNameLst>
                                      </p:cBhvr>
                                      <p:to>
                                        <p:strVal val="visible"/>
                                      </p:to>
                                    </p:set>
                                    <p:anim calcmode="lin" valueType="num">
                                      <p:cBhvr additive="base">
                                        <p:cTn id="13" dur="500" fill="hold"/>
                                        <p:tgtEl>
                                          <p:spTgt spid="42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0">
                                            <p:txEl>
                                              <p:pRg st="8" end="8"/>
                                            </p:txEl>
                                          </p:spTgt>
                                        </p:tgtEl>
                                        <p:attrNameLst>
                                          <p:attrName>style.visibility</p:attrName>
                                        </p:attrNameLst>
                                      </p:cBhvr>
                                      <p:to>
                                        <p:strVal val="visible"/>
                                      </p:to>
                                    </p:set>
                                    <p:anim calcmode="lin" valueType="num">
                                      <p:cBhvr additive="base">
                                        <p:cTn id="19" dur="500" fill="hold"/>
                                        <p:tgtEl>
                                          <p:spTgt spid="420">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2">
                                            <p:txEl>
                                              <p:pRg st="0" end="0"/>
                                            </p:txEl>
                                          </p:spTgt>
                                        </p:tgtEl>
                                        <p:attrNameLst>
                                          <p:attrName>style.visibility</p:attrName>
                                        </p:attrNameLst>
                                      </p:cBhvr>
                                      <p:to>
                                        <p:strVal val="visible"/>
                                      </p:to>
                                    </p:set>
                                    <p:anim calcmode="lin" valueType="num">
                                      <p:cBhvr additive="base">
                                        <p:cTn id="25" dur="500" fill="hold"/>
                                        <p:tgtEl>
                                          <p:spTgt spid="42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22">
                                            <p:txEl>
                                              <p:pRg st="3" end="3"/>
                                            </p:txEl>
                                          </p:spTgt>
                                        </p:tgtEl>
                                        <p:attrNameLst>
                                          <p:attrName>style.visibility</p:attrName>
                                        </p:attrNameLst>
                                      </p:cBhvr>
                                      <p:to>
                                        <p:strVal val="visible"/>
                                      </p:to>
                                    </p:set>
                                    <p:anim calcmode="lin" valueType="num">
                                      <p:cBhvr additive="base">
                                        <p:cTn id="31" dur="500" fill="hold"/>
                                        <p:tgtEl>
                                          <p:spTgt spid="42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2">
                                            <p:txEl>
                                              <p:pRg st="7" end="7"/>
                                            </p:txEl>
                                          </p:spTgt>
                                        </p:tgtEl>
                                        <p:attrNameLst>
                                          <p:attrName>style.visibility</p:attrName>
                                        </p:attrNameLst>
                                      </p:cBhvr>
                                      <p:to>
                                        <p:strVal val="visible"/>
                                      </p:to>
                                    </p:set>
                                    <p:anim calcmode="lin" valueType="num">
                                      <p:cBhvr additive="base">
                                        <p:cTn id="37" dur="500" fill="hold"/>
                                        <p:tgtEl>
                                          <p:spTgt spid="42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22">
                                            <p:txEl>
                                              <p:pRg st="8" end="8"/>
                                            </p:txEl>
                                          </p:spTgt>
                                        </p:tgtEl>
                                        <p:attrNameLst>
                                          <p:attrName>style.visibility</p:attrName>
                                        </p:attrNameLst>
                                      </p:cBhvr>
                                      <p:to>
                                        <p:strVal val="visible"/>
                                      </p:to>
                                    </p:set>
                                    <p:anim calcmode="lin" valueType="num">
                                      <p:cBhvr additive="base">
                                        <p:cTn id="43" dur="500" fill="hold"/>
                                        <p:tgtEl>
                                          <p:spTgt spid="42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2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22">
                                            <p:txEl>
                                              <p:pRg st="10" end="10"/>
                                            </p:txEl>
                                          </p:spTgt>
                                        </p:tgtEl>
                                        <p:attrNameLst>
                                          <p:attrName>style.visibility</p:attrName>
                                        </p:attrNameLst>
                                      </p:cBhvr>
                                      <p:to>
                                        <p:strVal val="visible"/>
                                      </p:to>
                                    </p:set>
                                    <p:anim calcmode="lin" valueType="num">
                                      <p:cBhvr additive="base">
                                        <p:cTn id="49" dur="500" fill="hold"/>
                                        <p:tgtEl>
                                          <p:spTgt spid="422">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2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build="p"/>
      <p:bldP spid="42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6EB7-F84E-4F64-A611-CD32D76623A4}"/>
              </a:ext>
            </a:extLst>
          </p:cNvPr>
          <p:cNvSpPr>
            <a:spLocks noGrp="1"/>
          </p:cNvSpPr>
          <p:nvPr>
            <p:ph type="title"/>
          </p:nvPr>
        </p:nvSpPr>
        <p:spPr/>
        <p:txBody>
          <a:bodyPr>
            <a:normAutofit fontScale="90000"/>
          </a:bodyPr>
          <a:lstStyle/>
          <a:p>
            <a:r>
              <a:rPr lang="en-GB" dirty="0"/>
              <a:t>National Prevent Referral Form</a:t>
            </a:r>
          </a:p>
        </p:txBody>
      </p:sp>
      <p:pic>
        <p:nvPicPr>
          <p:cNvPr id="5" name="Picture 4">
            <a:extLst>
              <a:ext uri="{FF2B5EF4-FFF2-40B4-BE49-F238E27FC236}">
                <a16:creationId xmlns:a16="http://schemas.microsoft.com/office/drawing/2014/main" id="{53D15952-9C5D-46A0-A49F-1EA5E0C7ED26}"/>
              </a:ext>
            </a:extLst>
          </p:cNvPr>
          <p:cNvPicPr>
            <a:picLocks noChangeAspect="1"/>
          </p:cNvPicPr>
          <p:nvPr/>
        </p:nvPicPr>
        <p:blipFill>
          <a:blip r:embed="rId2"/>
          <a:stretch>
            <a:fillRect/>
          </a:stretch>
        </p:blipFill>
        <p:spPr>
          <a:xfrm>
            <a:off x="271588" y="1416201"/>
            <a:ext cx="3551285" cy="4335484"/>
          </a:xfrm>
          <a:prstGeom prst="rect">
            <a:avLst/>
          </a:prstGeom>
        </p:spPr>
      </p:pic>
      <p:pic>
        <p:nvPicPr>
          <p:cNvPr id="7" name="Picture 6">
            <a:extLst>
              <a:ext uri="{FF2B5EF4-FFF2-40B4-BE49-F238E27FC236}">
                <a16:creationId xmlns:a16="http://schemas.microsoft.com/office/drawing/2014/main" id="{D3B787EB-8889-4128-980E-D2C2666604B4}"/>
              </a:ext>
            </a:extLst>
          </p:cNvPr>
          <p:cNvPicPr>
            <a:picLocks noChangeAspect="1"/>
          </p:cNvPicPr>
          <p:nvPr/>
        </p:nvPicPr>
        <p:blipFill>
          <a:blip r:embed="rId3"/>
          <a:stretch>
            <a:fillRect/>
          </a:stretch>
        </p:blipFill>
        <p:spPr>
          <a:xfrm>
            <a:off x="4491874" y="1429303"/>
            <a:ext cx="4169784" cy="4322381"/>
          </a:xfrm>
          <a:prstGeom prst="rect">
            <a:avLst/>
          </a:prstGeom>
        </p:spPr>
      </p:pic>
      <p:sp>
        <p:nvSpPr>
          <p:cNvPr id="6" name="TextBox 5">
            <a:extLst>
              <a:ext uri="{FF2B5EF4-FFF2-40B4-BE49-F238E27FC236}">
                <a16:creationId xmlns:a16="http://schemas.microsoft.com/office/drawing/2014/main" id="{622A8B2C-BD1F-4F88-B009-089C05AA67B4}"/>
              </a:ext>
            </a:extLst>
          </p:cNvPr>
          <p:cNvSpPr txBox="1"/>
          <p:nvPr/>
        </p:nvSpPr>
        <p:spPr>
          <a:xfrm>
            <a:off x="1353553" y="6005475"/>
            <a:ext cx="6877740" cy="5575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GB" sz="3023" b="0" i="0" u="none" strike="noStrike" kern="0" cap="none" spc="0" normalizeH="0" baseline="0" noProof="0" dirty="0">
                <a:ln>
                  <a:noFill/>
                </a:ln>
                <a:solidFill>
                  <a:srgbClr val="314764"/>
                </a:solidFill>
                <a:effectLst/>
                <a:uLnTx/>
                <a:uFillTx/>
                <a:latin typeface="Avenir Heavy"/>
                <a:sym typeface="Avenir Heavy"/>
              </a:rPr>
              <a:t>preventreferrals@met.pnn.police.uk</a:t>
            </a:r>
          </a:p>
        </p:txBody>
      </p:sp>
    </p:spTree>
    <p:extLst>
      <p:ext uri="{BB962C8B-B14F-4D97-AF65-F5344CB8AC3E}">
        <p14:creationId xmlns:p14="http://schemas.microsoft.com/office/powerpoint/2010/main" val="426505316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3F37C7-32C9-41CD-6882-361F25F350E8}"/>
              </a:ext>
            </a:extLst>
          </p:cNvPr>
          <p:cNvPicPr>
            <a:picLocks noChangeAspect="1"/>
          </p:cNvPicPr>
          <p:nvPr/>
        </p:nvPicPr>
        <p:blipFill>
          <a:blip r:embed="rId2"/>
          <a:stretch>
            <a:fillRect/>
          </a:stretch>
        </p:blipFill>
        <p:spPr>
          <a:xfrm>
            <a:off x="0" y="666750"/>
            <a:ext cx="9144000" cy="6000750"/>
          </a:xfrm>
          <a:prstGeom prst="rect">
            <a:avLst/>
          </a:prstGeom>
        </p:spPr>
      </p:pic>
      <p:pic>
        <p:nvPicPr>
          <p:cNvPr id="5" name="Picture 4">
            <a:extLst>
              <a:ext uri="{FF2B5EF4-FFF2-40B4-BE49-F238E27FC236}">
                <a16:creationId xmlns:a16="http://schemas.microsoft.com/office/drawing/2014/main" id="{CDC542BC-F049-5FBE-489C-62EF0389C814}"/>
              </a:ext>
            </a:extLst>
          </p:cNvPr>
          <p:cNvPicPr>
            <a:picLocks noChangeAspect="1"/>
          </p:cNvPicPr>
          <p:nvPr/>
        </p:nvPicPr>
        <p:blipFill>
          <a:blip r:embed="rId3"/>
          <a:stretch>
            <a:fillRect/>
          </a:stretch>
        </p:blipFill>
        <p:spPr>
          <a:xfrm>
            <a:off x="324144" y="1627961"/>
            <a:ext cx="1999661" cy="1182727"/>
          </a:xfrm>
          <a:prstGeom prst="rect">
            <a:avLst/>
          </a:prstGeom>
        </p:spPr>
      </p:pic>
    </p:spTree>
    <p:extLst>
      <p:ext uri="{BB962C8B-B14F-4D97-AF65-F5344CB8AC3E}">
        <p14:creationId xmlns:p14="http://schemas.microsoft.com/office/powerpoint/2010/main" val="76838725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8DC57D-F065-C775-5596-D93FC749272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26984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B4210-B791-7452-FFC7-DB16E45D8365}"/>
              </a:ext>
            </a:extLst>
          </p:cNvPr>
          <p:cNvSpPr>
            <a:spLocks noGrp="1"/>
          </p:cNvSpPr>
          <p:nvPr>
            <p:ph type="title"/>
          </p:nvPr>
        </p:nvSpPr>
        <p:spPr>
          <a:xfrm>
            <a:off x="238125" y="-277815"/>
            <a:ext cx="8229600" cy="1143000"/>
          </a:xfrm>
        </p:spPr>
        <p:txBody>
          <a:bodyPr>
            <a:normAutofit/>
          </a:bodyPr>
          <a:lstStyle/>
          <a:p>
            <a:r>
              <a:rPr lang="en-GB" sz="3200" dirty="0"/>
              <a:t>Channel cases adopted in 2021/2022</a:t>
            </a:r>
          </a:p>
        </p:txBody>
      </p:sp>
      <p:sp>
        <p:nvSpPr>
          <p:cNvPr id="3" name="Content Placeholder 2">
            <a:extLst>
              <a:ext uri="{FF2B5EF4-FFF2-40B4-BE49-F238E27FC236}">
                <a16:creationId xmlns:a16="http://schemas.microsoft.com/office/drawing/2014/main" id="{C7D5D004-787B-6860-2627-3BB178B8BF5F}"/>
              </a:ext>
            </a:extLst>
          </p:cNvPr>
          <p:cNvSpPr>
            <a:spLocks noGrp="1"/>
          </p:cNvSpPr>
          <p:nvPr>
            <p:ph idx="1"/>
          </p:nvPr>
        </p:nvSpPr>
        <p:spPr/>
        <p:txBody>
          <a:bodyPr>
            <a:normAutofit/>
          </a:bodyPr>
          <a:lstStyle/>
          <a:p>
            <a:r>
              <a:rPr lang="en-GB" sz="2400" dirty="0"/>
              <a:t>Prevent addresses all forms of terrorism. Of all the Channel cases adopted in 2021/2022:</a:t>
            </a:r>
          </a:p>
          <a:p>
            <a:endParaRPr lang="en-GB" sz="2400" dirty="0"/>
          </a:p>
          <a:p>
            <a:pPr marL="342900" indent="-342900">
              <a:buFont typeface="Arial" panose="020B0604020202020204" pitchFamily="34" charset="0"/>
              <a:buChar char="•"/>
            </a:pPr>
            <a:r>
              <a:rPr lang="en-GB" sz="2400" dirty="0"/>
              <a:t>42% were related to extreme right-wing radicalisation (339)</a:t>
            </a:r>
          </a:p>
          <a:p>
            <a:pPr marL="342900" indent="-342900">
              <a:buFont typeface="Arial" panose="020B0604020202020204" pitchFamily="34" charset="0"/>
              <a:buChar char="•"/>
            </a:pPr>
            <a:r>
              <a:rPr lang="en-GB" sz="2400" dirty="0"/>
              <a:t>19% were linked to Islamist radicalisation (156)</a:t>
            </a:r>
          </a:p>
          <a:p>
            <a:pPr marL="342900" indent="-342900">
              <a:buFont typeface="Arial" panose="020B0604020202020204" pitchFamily="34" charset="0"/>
              <a:buChar char="•"/>
            </a:pPr>
            <a:r>
              <a:rPr lang="en-GB" sz="2400" dirty="0"/>
              <a:t>15% related to individuals with conflicted concerns (120)</a:t>
            </a:r>
          </a:p>
          <a:p>
            <a:pPr marL="342900" indent="-342900">
              <a:buFont typeface="Arial" panose="020B0604020202020204" pitchFamily="34" charset="0"/>
              <a:buChar char="•"/>
            </a:pPr>
            <a:r>
              <a:rPr lang="en-GB" sz="2400" dirty="0"/>
              <a:t>5% for school massacre concerns (38)</a:t>
            </a:r>
          </a:p>
          <a:p>
            <a:pPr marL="342900" indent="-342900">
              <a:buFont typeface="Arial" panose="020B0604020202020204" pitchFamily="34" charset="0"/>
              <a:buChar char="•"/>
            </a:pPr>
            <a:r>
              <a:rPr lang="en-GB" sz="2400" dirty="0"/>
              <a:t>3% for incel related concerns (23)</a:t>
            </a:r>
          </a:p>
          <a:p>
            <a:endParaRPr lang="en-GB" sz="2400" dirty="0"/>
          </a:p>
          <a:p>
            <a:r>
              <a:rPr lang="en-GB" sz="2400" dirty="0"/>
              <a:t>Individuals aged 15 to 20 accounted for the largest proportion (30%) referrals, with individuals aged under 15 accounting for 29%, followed by individuals aged between 21 and 30 (16%).</a:t>
            </a:r>
          </a:p>
        </p:txBody>
      </p:sp>
    </p:spTree>
    <p:extLst>
      <p:ext uri="{BB962C8B-B14F-4D97-AF65-F5344CB8AC3E}">
        <p14:creationId xmlns:p14="http://schemas.microsoft.com/office/powerpoint/2010/main" val="4221479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CustomShape 1"/>
          <p:cNvSpPr/>
          <p:nvPr/>
        </p:nvSpPr>
        <p:spPr>
          <a:xfrm>
            <a:off x="393480" y="2278554"/>
            <a:ext cx="8357040" cy="435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rPr>
              <a:t>Abu </a:t>
            </a:r>
            <a:r>
              <a:rPr kumimoji="0" lang="en-GB" sz="2800" b="0" i="0" u="none" strike="noStrike" kern="1200" cap="none" spc="0" normalizeH="0" baseline="0" noProof="0" dirty="0" err="1">
                <a:ln>
                  <a:noFill/>
                </a:ln>
                <a:solidFill>
                  <a:srgbClr val="000000"/>
                </a:solidFill>
                <a:effectLst/>
                <a:uLnTx/>
                <a:uFillTx/>
                <a:latin typeface="Calibri"/>
              </a:rPr>
              <a:t>Ullah</a:t>
            </a:r>
            <a:endParaRPr kumimoji="0" sz="1800" b="0" i="0" u="none" strike="noStrike" kern="1200" cap="none" spc="0"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rPr>
              <a:t>Prevent Team Leader </a:t>
            </a:r>
            <a:endParaRPr kumimoji="0" sz="1800" b="0" i="0" u="none" strike="noStrike" kern="1200" cap="none" spc="0"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rPr>
              <a:t>Safer Sutton Partnership Service </a:t>
            </a:r>
            <a:endParaRPr kumimoji="0" sz="1800" b="0" i="0" u="none" strike="noStrike" kern="1200" cap="none" spc="0"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rPr>
              <a:t>Safer and Stronger Communities </a:t>
            </a:r>
            <a:endParaRPr kumimoji="0" sz="1800" b="0" i="0" u="none" strike="noStrike" kern="1200" cap="none" spc="0"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rPr>
              <a:t>Sutton Police Station, 6 Carshalton Road, Sutton, SM1 4RF</a:t>
            </a:r>
            <a:endParaRPr kumimoji="0" sz="1800" b="0" i="0" u="none" strike="noStrike" kern="1200" cap="none" spc="0"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rPr>
              <a:t>Tel: 020 8649 0448 Fax: 020 8642 5036</a:t>
            </a:r>
            <a:endParaRPr kumimoji="0" sz="1800" b="0" i="0" u="none" strike="noStrike" kern="1200" cap="none" spc="0"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rPr>
              <a:t>Mobile: 07710 066 807 </a:t>
            </a:r>
            <a:endParaRPr kumimoji="0" sz="1800" b="0" i="0" u="none" strike="noStrike" kern="1200" cap="none" spc="0"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rPr>
              <a:t>Email: abu.ullah@sutton.gov.uk</a:t>
            </a:r>
            <a:endParaRPr kumimoji="0" sz="1800" b="0" i="0" u="none" strike="noStrike" kern="1200" cap="none" spc="0" normalizeH="0" baseline="0" noProof="0" dirty="0">
              <a:ln>
                <a:noFill/>
              </a:ln>
              <a:solidFill>
                <a:prstClr val="black"/>
              </a:solidFill>
              <a:effectLst/>
              <a:uLnTx/>
              <a:uFillTx/>
              <a:latin typeface="Arial"/>
            </a:endParaRPr>
          </a:p>
        </p:txBody>
      </p:sp>
      <p:pic>
        <p:nvPicPr>
          <p:cNvPr id="449" name="Picture 2"/>
          <p:cNvPicPr/>
          <p:nvPr/>
        </p:nvPicPr>
        <p:blipFill>
          <a:blip r:embed="rId2" cstate="print"/>
          <a:stretch/>
        </p:blipFill>
        <p:spPr>
          <a:xfrm>
            <a:off x="248007" y="196044"/>
            <a:ext cx="834173" cy="703113"/>
          </a:xfrm>
          <a:prstGeom prst="rect">
            <a:avLst/>
          </a:prstGeom>
          <a:ln>
            <a:noFill/>
          </a:ln>
        </p:spPr>
      </p:pic>
      <p:pic>
        <p:nvPicPr>
          <p:cNvPr id="450" name="Picture 3"/>
          <p:cNvPicPr/>
          <p:nvPr/>
        </p:nvPicPr>
        <p:blipFill>
          <a:blip r:embed="rId3" cstate="print"/>
          <a:stretch/>
        </p:blipFill>
        <p:spPr>
          <a:xfrm>
            <a:off x="5268190" y="196044"/>
            <a:ext cx="3742920" cy="703113"/>
          </a:xfrm>
          <a:prstGeom prst="rect">
            <a:avLst/>
          </a:prstGeom>
          <a:ln>
            <a:noFill/>
          </a:ln>
        </p:spPr>
      </p:pic>
      <p:sp>
        <p:nvSpPr>
          <p:cNvPr id="2" name="TextBox 1"/>
          <p:cNvSpPr txBox="1"/>
          <p:nvPr/>
        </p:nvSpPr>
        <p:spPr>
          <a:xfrm>
            <a:off x="561109" y="1537855"/>
            <a:ext cx="65785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a:ln>
                  <a:noFill/>
                </a:ln>
                <a:solidFill>
                  <a:prstClr val="black"/>
                </a:solidFill>
                <a:effectLst/>
                <a:uLnTx/>
                <a:uFillTx/>
                <a:latin typeface="Arial"/>
              </a:rPr>
              <a:t>Concerned?</a:t>
            </a:r>
          </a:p>
        </p:txBody>
      </p:sp>
    </p:spTree>
    <p:extLst>
      <p:ext uri="{BB962C8B-B14F-4D97-AF65-F5344CB8AC3E}">
        <p14:creationId xmlns:p14="http://schemas.microsoft.com/office/powerpoint/2010/main" val="147547338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CustomShape 1"/>
          <p:cNvSpPr/>
          <p:nvPr/>
        </p:nvSpPr>
        <p:spPr>
          <a:xfrm>
            <a:off x="76200" y="133349"/>
            <a:ext cx="8797110" cy="496603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FFFFFF"/>
                </a:solidFill>
                <a:effectLst/>
                <a:uLnTx/>
                <a:uFillTx/>
                <a:latin typeface="Lucida Sans Unicode"/>
              </a:rPr>
              <a:t>educateagainsthate.com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dirty="0">
              <a:ln>
                <a:noFill/>
              </a:ln>
              <a:solidFill>
                <a:srgbClr val="FFFFFF"/>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p:txBody>
      </p:sp>
      <p:pic>
        <p:nvPicPr>
          <p:cNvPr id="4" name="Picture 3">
            <a:extLst>
              <a:ext uri="{FF2B5EF4-FFF2-40B4-BE49-F238E27FC236}">
                <a16:creationId xmlns:a16="http://schemas.microsoft.com/office/drawing/2014/main" id="{D2789E88-3666-69EB-6E07-B9297C2DF680}"/>
              </a:ext>
            </a:extLst>
          </p:cNvPr>
          <p:cNvPicPr>
            <a:picLocks noChangeAspect="1"/>
          </p:cNvPicPr>
          <p:nvPr/>
        </p:nvPicPr>
        <p:blipFill>
          <a:blip r:embed="rId2"/>
          <a:stretch>
            <a:fillRect/>
          </a:stretch>
        </p:blipFill>
        <p:spPr>
          <a:xfrm>
            <a:off x="0" y="1108537"/>
            <a:ext cx="9144000" cy="5749463"/>
          </a:xfrm>
          <a:prstGeom prst="rect">
            <a:avLst/>
          </a:prstGeom>
        </p:spPr>
      </p:pic>
    </p:spTree>
    <p:extLst>
      <p:ext uri="{BB962C8B-B14F-4D97-AF65-F5344CB8AC3E}">
        <p14:creationId xmlns:p14="http://schemas.microsoft.com/office/powerpoint/2010/main" val="1950023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6A9B-8D65-5B10-5145-D7779D1606F2}"/>
              </a:ext>
            </a:extLst>
          </p:cNvPr>
          <p:cNvSpPr>
            <a:spLocks noGrp="1"/>
          </p:cNvSpPr>
          <p:nvPr>
            <p:ph type="title"/>
          </p:nvPr>
        </p:nvSpPr>
        <p:spPr/>
        <p:txBody>
          <a:bodyPr/>
          <a:lstStyle/>
          <a:p>
            <a:r>
              <a:rPr lang="en-GB" dirty="0"/>
              <a:t>Prevent Duty Toolkit for Local Authorities </a:t>
            </a:r>
          </a:p>
        </p:txBody>
      </p:sp>
      <p:sp>
        <p:nvSpPr>
          <p:cNvPr id="3" name="Text Placeholder 2">
            <a:extLst>
              <a:ext uri="{FF2B5EF4-FFF2-40B4-BE49-F238E27FC236}">
                <a16:creationId xmlns:a16="http://schemas.microsoft.com/office/drawing/2014/main" id="{503924AF-BF47-08F3-6AA1-33C59C0F52CF}"/>
              </a:ext>
            </a:extLst>
          </p:cNvPr>
          <p:cNvSpPr>
            <a:spLocks noGrp="1"/>
          </p:cNvSpPr>
          <p:nvPr>
            <p:ph type="body" idx="1"/>
          </p:nvPr>
        </p:nvSpPr>
        <p:spPr>
          <a:xfrm>
            <a:off x="133350" y="1608138"/>
            <a:ext cx="4333875" cy="4768850"/>
          </a:xfrm>
        </p:spPr>
        <p:txBody>
          <a:bodyPr/>
          <a:lstStyle/>
          <a:p>
            <a:r>
              <a:rPr lang="en-GB" sz="2400" dirty="0"/>
              <a:t>The toolkit is split into eight sections:</a:t>
            </a:r>
          </a:p>
          <a:p>
            <a:r>
              <a:rPr lang="en-GB" sz="2400" dirty="0"/>
              <a:t>• multi-agency partnership group</a:t>
            </a:r>
          </a:p>
          <a:p>
            <a:r>
              <a:rPr lang="en-GB" sz="2400" dirty="0"/>
              <a:t>• local risk assessment process</a:t>
            </a:r>
          </a:p>
          <a:p>
            <a:r>
              <a:rPr lang="en-GB" sz="2400" dirty="0"/>
              <a:t>• partnership plan</a:t>
            </a:r>
          </a:p>
          <a:p>
            <a:r>
              <a:rPr lang="en-GB" sz="2400" dirty="0"/>
              <a:t>• referral pathway</a:t>
            </a:r>
          </a:p>
          <a:p>
            <a:r>
              <a:rPr lang="en-GB" sz="2400" dirty="0"/>
              <a:t>• channel panel</a:t>
            </a:r>
          </a:p>
          <a:p>
            <a:r>
              <a:rPr lang="en-GB" sz="2400" dirty="0"/>
              <a:t>• training programme</a:t>
            </a:r>
          </a:p>
          <a:p>
            <a:r>
              <a:rPr lang="en-GB" sz="2400" dirty="0"/>
              <a:t>• reducing permissive environments </a:t>
            </a:r>
          </a:p>
          <a:p>
            <a:r>
              <a:rPr lang="en-GB" sz="2400" dirty="0"/>
              <a:t>• communications and engagement</a:t>
            </a:r>
          </a:p>
        </p:txBody>
      </p:sp>
      <p:pic>
        <p:nvPicPr>
          <p:cNvPr id="5" name="Picture 4">
            <a:extLst>
              <a:ext uri="{FF2B5EF4-FFF2-40B4-BE49-F238E27FC236}">
                <a16:creationId xmlns:a16="http://schemas.microsoft.com/office/drawing/2014/main" id="{951FEA36-C3F2-FD98-4CEE-278D816464A4}"/>
              </a:ext>
            </a:extLst>
          </p:cNvPr>
          <p:cNvPicPr>
            <a:picLocks noChangeAspect="1"/>
          </p:cNvPicPr>
          <p:nvPr/>
        </p:nvPicPr>
        <p:blipFill>
          <a:blip r:embed="rId2"/>
          <a:stretch>
            <a:fillRect/>
          </a:stretch>
        </p:blipFill>
        <p:spPr>
          <a:xfrm>
            <a:off x="4843462" y="1544638"/>
            <a:ext cx="3362325" cy="4895850"/>
          </a:xfrm>
          <a:prstGeom prst="rect">
            <a:avLst/>
          </a:prstGeom>
        </p:spPr>
      </p:pic>
    </p:spTree>
    <p:extLst>
      <p:ext uri="{BB962C8B-B14F-4D97-AF65-F5344CB8AC3E}">
        <p14:creationId xmlns:p14="http://schemas.microsoft.com/office/powerpoint/2010/main" val="416857741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CustomShape 1"/>
          <p:cNvSpPr/>
          <p:nvPr/>
        </p:nvSpPr>
        <p:spPr>
          <a:xfrm>
            <a:off x="179640" y="965160"/>
            <a:ext cx="8784720" cy="656280"/>
          </a:xfrm>
          <a:prstGeom prst="rect">
            <a:avLst/>
          </a:prstGeom>
          <a:noFill/>
          <a:ln w="9360">
            <a:noFill/>
          </a:ln>
        </p:spPr>
        <p:style>
          <a:lnRef idx="0">
            <a:scrgbClr r="0" g="0" b="0"/>
          </a:lnRef>
          <a:fillRef idx="0">
            <a:scrgbClr r="0" g="0" b="0"/>
          </a:fillRef>
          <a:effectRef idx="0">
            <a:scrgbClr r="0" g="0" b="0"/>
          </a:effectRef>
          <a:fontRef idx="minor"/>
        </p:style>
        <p:txBody>
          <a:bodyPr lIns="7632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a:rPr>
              <a:t> </a:t>
            </a:r>
            <a:endParaRPr kumimoji="0" sz="1800" b="0" i="0" u="none" strike="noStrike" kern="1200" cap="none" spc="0" normalizeH="0" baseline="0" noProof="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14764"/>
              </a:solidFill>
              <a:effectLst/>
              <a:uLnTx/>
              <a:uFillTx/>
              <a:latin typeface="Avenir Heavy"/>
            </a:endParaRPr>
          </a:p>
        </p:txBody>
      </p:sp>
      <p:sp>
        <p:nvSpPr>
          <p:cNvPr id="457" name="CustomShape 2"/>
          <p:cNvSpPr/>
          <p:nvPr/>
        </p:nvSpPr>
        <p:spPr>
          <a:xfrm>
            <a:off x="485079" y="2164799"/>
            <a:ext cx="8784720" cy="39708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Tahoma"/>
                <a:ea typeface="Calibri"/>
              </a:rPr>
              <a:t>You can also contact </a:t>
            </a:r>
            <a:r>
              <a:rPr kumimoji="0" lang="en-GB" sz="2000" b="0" i="0" u="none" strike="noStrike" kern="1200" cap="none" spc="0" normalizeH="0" baseline="0" noProof="0" dirty="0" err="1">
                <a:ln>
                  <a:noFill/>
                </a:ln>
                <a:solidFill>
                  <a:srgbClr val="000000"/>
                </a:solidFill>
                <a:effectLst/>
                <a:uLnTx/>
                <a:uFillTx/>
                <a:latin typeface="Tahoma"/>
                <a:ea typeface="Calibri"/>
              </a:rPr>
              <a:t>Crimestoppers</a:t>
            </a:r>
            <a:r>
              <a:rPr kumimoji="0" lang="en-GB" sz="2000" b="0" i="0" u="none" strike="noStrike" kern="1200" cap="none" spc="0" normalizeH="0" baseline="0" noProof="0" dirty="0">
                <a:ln>
                  <a:noFill/>
                </a:ln>
                <a:solidFill>
                  <a:srgbClr val="000000"/>
                </a:solidFill>
                <a:effectLst/>
                <a:uLnTx/>
                <a:uFillTx/>
                <a:latin typeface="Tahoma"/>
                <a:ea typeface="Calibri"/>
              </a:rPr>
              <a:t> anonymously on </a:t>
            </a:r>
            <a:r>
              <a:rPr kumimoji="0" lang="en-GB" sz="2000" b="1" i="0" u="none" strike="noStrike" kern="1200" cap="none" spc="0" normalizeH="0" baseline="0" noProof="0" dirty="0">
                <a:ln>
                  <a:noFill/>
                </a:ln>
                <a:solidFill>
                  <a:srgbClr val="000000"/>
                </a:solidFill>
                <a:effectLst/>
                <a:uLnTx/>
                <a:uFillTx/>
                <a:latin typeface="Tahoma"/>
                <a:ea typeface="Calibri"/>
              </a:rPr>
              <a:t>0800 555 111</a:t>
            </a:r>
            <a:endParaRPr kumimoji="0" sz="1800" b="0" i="0" u="none" strike="noStrike" kern="1200" cap="none" spc="0" normalizeH="0" baseline="0" noProof="0" dirty="0">
              <a:ln>
                <a:noFill/>
              </a:ln>
              <a:solidFill>
                <a:srgbClr val="314764"/>
              </a:solidFill>
              <a:effectLst/>
              <a:uLnTx/>
              <a:uFillTx/>
              <a:latin typeface="Avenir Heavy"/>
            </a:endParaRPr>
          </a:p>
        </p:txBody>
      </p:sp>
      <p:sp>
        <p:nvSpPr>
          <p:cNvPr id="458" name="CustomShape 3"/>
          <p:cNvSpPr/>
          <p:nvPr/>
        </p:nvSpPr>
        <p:spPr>
          <a:xfrm>
            <a:off x="611640" y="1449196"/>
            <a:ext cx="5379486" cy="599040"/>
          </a:xfrm>
          <a:prstGeom prst="rect">
            <a:avLst/>
          </a:prstGeom>
          <a:noFill/>
          <a:ln w="9360">
            <a:noFill/>
          </a:ln>
        </p:spPr>
        <p:style>
          <a:lnRef idx="0">
            <a:scrgbClr r="0" g="0" b="0"/>
          </a:lnRef>
          <a:fillRef idx="0">
            <a:scrgbClr r="0" g="0" b="0"/>
          </a:fillRef>
          <a:effectRef idx="0">
            <a:scrgbClr r="0" g="0" b="0"/>
          </a:effectRef>
          <a:fontRef idx="minor"/>
        </p:style>
        <p:txBody>
          <a:bodyPr lIns="76320" tIns="1908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Tahoma"/>
                <a:ea typeface="Calibri"/>
              </a:rPr>
              <a:t>Anti Terrorist Hotline </a:t>
            </a:r>
            <a:r>
              <a:rPr kumimoji="0" lang="en-GB" sz="2000" b="1" i="0" u="none" strike="noStrike" kern="1200" cap="none" spc="0" normalizeH="0" baseline="0" noProof="0" dirty="0">
                <a:ln>
                  <a:noFill/>
                </a:ln>
                <a:solidFill>
                  <a:srgbClr val="000000"/>
                </a:solidFill>
                <a:effectLst/>
                <a:uLnTx/>
                <a:uFillTx/>
                <a:latin typeface="Tahoma"/>
                <a:ea typeface="Trebuchet MS"/>
              </a:rPr>
              <a:t>0800 789 321</a:t>
            </a:r>
            <a:endParaRPr kumimoji="0" sz="1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14764"/>
              </a:solidFill>
              <a:effectLst/>
              <a:uLnTx/>
              <a:uFillTx/>
              <a:latin typeface="Avenir Heavy"/>
            </a:endParaRPr>
          </a:p>
        </p:txBody>
      </p:sp>
      <p:sp>
        <p:nvSpPr>
          <p:cNvPr id="459" name="CustomShape 4"/>
          <p:cNvSpPr/>
          <p:nvPr/>
        </p:nvSpPr>
        <p:spPr>
          <a:xfrm>
            <a:off x="485079" y="2714222"/>
            <a:ext cx="87127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Tahoma"/>
                <a:ea typeface="Calibri"/>
              </a:rPr>
              <a:t>Department of Education Counter Extremism 0207 340 7264</a:t>
            </a:r>
            <a:endParaRPr kumimoji="0" sz="1800" b="0" i="0" u="none" strike="noStrike" kern="1200" cap="none" spc="0" normalizeH="0" baseline="0" noProof="0" dirty="0">
              <a:ln>
                <a:noFill/>
              </a:ln>
              <a:solidFill>
                <a:srgbClr val="314764"/>
              </a:solidFill>
              <a:effectLst/>
              <a:uLnTx/>
              <a:uFillTx/>
              <a:latin typeface="Avenir Heavy"/>
            </a:endParaRPr>
          </a:p>
        </p:txBody>
      </p:sp>
      <p:sp>
        <p:nvSpPr>
          <p:cNvPr id="460" name="CustomShape 5"/>
          <p:cNvSpPr/>
          <p:nvPr/>
        </p:nvSpPr>
        <p:spPr>
          <a:xfrm>
            <a:off x="539640" y="252000"/>
            <a:ext cx="72003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Tahoma"/>
              </a:rPr>
              <a:t>Confidential Hotlines</a:t>
            </a:r>
            <a:endParaRPr kumimoji="0" sz="1800" b="0" i="0" u="none" strike="noStrike" kern="1200" cap="none" spc="0" normalizeH="0" baseline="0" noProof="0" dirty="0">
              <a:ln>
                <a:noFill/>
              </a:ln>
              <a:solidFill>
                <a:srgbClr val="FFFFFF"/>
              </a:solidFill>
              <a:effectLst/>
              <a:uLnTx/>
              <a:uFillTx/>
              <a:latin typeface="Avenir Heavy"/>
            </a:endParaRPr>
          </a:p>
        </p:txBody>
      </p:sp>
      <p:pic>
        <p:nvPicPr>
          <p:cNvPr id="461" name="Picture 5"/>
          <p:cNvPicPr/>
          <p:nvPr/>
        </p:nvPicPr>
        <p:blipFill>
          <a:blip r:embed="rId3" cstate="print"/>
          <a:stretch/>
        </p:blipFill>
        <p:spPr>
          <a:xfrm>
            <a:off x="5991126" y="3542940"/>
            <a:ext cx="1967760" cy="1439640"/>
          </a:xfrm>
          <a:prstGeom prst="rect">
            <a:avLst/>
          </a:prstGeom>
          <a:ln>
            <a:noFill/>
          </a:ln>
        </p:spPr>
      </p:pic>
      <p:sp>
        <p:nvSpPr>
          <p:cNvPr id="462" name="CustomShape 6"/>
          <p:cNvSpPr/>
          <p:nvPr/>
        </p:nvSpPr>
        <p:spPr>
          <a:xfrm>
            <a:off x="539640" y="3935708"/>
            <a:ext cx="482400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Tahoma"/>
              </a:rPr>
              <a:t>Metropolitan Police on line reporting</a:t>
            </a:r>
            <a:endParaRPr kumimoji="0" sz="1800" b="0" i="0" u="none" strike="noStrike" kern="1200" cap="none" spc="0" normalizeH="0" baseline="0" noProof="0" dirty="0">
              <a:ln>
                <a:noFill/>
              </a:ln>
              <a:solidFill>
                <a:srgbClr val="314764"/>
              </a:solidFill>
              <a:effectLst/>
              <a:uLnTx/>
              <a:uFillTx/>
              <a:latin typeface="Avenir Heavy"/>
            </a:endParaRPr>
          </a:p>
        </p:txBody>
      </p:sp>
      <p:sp>
        <p:nvSpPr>
          <p:cNvPr id="463" name="CustomShape 7"/>
          <p:cNvSpPr/>
          <p:nvPr/>
        </p:nvSpPr>
        <p:spPr>
          <a:xfrm>
            <a:off x="611640" y="4769690"/>
            <a:ext cx="2952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ahoma"/>
              </a:rPr>
              <a:t>https://www.gov.uk</a:t>
            </a:r>
            <a:endParaRPr kumimoji="0" sz="1800" b="0" i="0" u="none" strike="noStrike" kern="1200" cap="none" spc="0" normalizeH="0" baseline="0" noProof="0" dirty="0">
              <a:ln>
                <a:noFill/>
              </a:ln>
              <a:solidFill>
                <a:srgbClr val="314764"/>
              </a:solidFill>
              <a:effectLst/>
              <a:uLnTx/>
              <a:uFillTx/>
              <a:latin typeface="Avenir Heavy"/>
            </a:endParaRPr>
          </a:p>
        </p:txBody>
      </p:sp>
      <p:pic>
        <p:nvPicPr>
          <p:cNvPr id="464" name="Picture 7"/>
          <p:cNvPicPr/>
          <p:nvPr/>
        </p:nvPicPr>
        <p:blipFill>
          <a:blip r:embed="rId4" cstate="print"/>
          <a:stretch/>
        </p:blipFill>
        <p:spPr>
          <a:xfrm>
            <a:off x="1979820" y="5601976"/>
            <a:ext cx="5904360" cy="1079640"/>
          </a:xfrm>
          <a:prstGeom prst="rect">
            <a:avLst/>
          </a:prstGeom>
          <a:ln>
            <a:noFill/>
          </a:ln>
        </p:spPr>
      </p:pic>
      <p:sp>
        <p:nvSpPr>
          <p:cNvPr id="465" name="CustomShape 8"/>
          <p:cNvSpPr/>
          <p:nvPr/>
        </p:nvSpPr>
        <p:spPr>
          <a:xfrm>
            <a:off x="539640" y="3329828"/>
            <a:ext cx="36720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ucida Sans Unicode"/>
              </a:rPr>
              <a:t>Local Police 101</a:t>
            </a:r>
            <a:endParaRPr kumimoji="0" sz="1800" b="0" i="0" u="none" strike="noStrike" kern="1200" cap="none" spc="0" normalizeH="0" baseline="0" noProof="0" dirty="0">
              <a:ln>
                <a:noFill/>
              </a:ln>
              <a:solidFill>
                <a:srgbClr val="314764"/>
              </a:solidFill>
              <a:effectLst/>
              <a:uLnTx/>
              <a:uFillTx/>
              <a:latin typeface="Avenir Heavy"/>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8675-7560-4E15-ADF0-E4CE5CC0FBA3}"/>
              </a:ext>
            </a:extLst>
          </p:cNvPr>
          <p:cNvSpPr>
            <a:spLocks noGrp="1"/>
          </p:cNvSpPr>
          <p:nvPr>
            <p:ph type="title"/>
          </p:nvPr>
        </p:nvSpPr>
        <p:spPr/>
        <p:txBody>
          <a:bodyPr>
            <a:normAutofit/>
          </a:bodyPr>
          <a:lstStyle/>
          <a:p>
            <a:pPr defTabSz="308032" eaLnBrk="1" fontAlgn="auto" hangingPunct="1">
              <a:spcBef>
                <a:spcPts val="0"/>
              </a:spcBef>
              <a:spcAft>
                <a:spcPts val="0"/>
              </a:spcAft>
              <a:defRPr/>
            </a:pPr>
            <a:r>
              <a:rPr lang="en-GB" sz="2267" dirty="0"/>
              <a:t>Key messages for all staff</a:t>
            </a:r>
          </a:p>
        </p:txBody>
      </p:sp>
      <p:sp>
        <p:nvSpPr>
          <p:cNvPr id="3" name="Text Placeholder 2">
            <a:extLst>
              <a:ext uri="{FF2B5EF4-FFF2-40B4-BE49-F238E27FC236}">
                <a16:creationId xmlns:a16="http://schemas.microsoft.com/office/drawing/2014/main" id="{63F8F7BD-86C3-47C4-8269-C71A38DF0B7C}"/>
              </a:ext>
            </a:extLst>
          </p:cNvPr>
          <p:cNvSpPr>
            <a:spLocks noGrp="1"/>
          </p:cNvSpPr>
          <p:nvPr>
            <p:ph type="body" idx="1"/>
          </p:nvPr>
        </p:nvSpPr>
        <p:spPr>
          <a:xfrm>
            <a:off x="1301354" y="2050256"/>
            <a:ext cx="6496050" cy="3577829"/>
          </a:xfrm>
        </p:spPr>
        <p:txBody>
          <a:bodyPr>
            <a:normAutofit/>
          </a:bodyPr>
          <a:lstStyle/>
          <a:p>
            <a:pPr algn="ctr" defTabSz="308032" eaLnBrk="1" fontAlgn="auto" hangingPunct="1">
              <a:spcBef>
                <a:spcPts val="0"/>
              </a:spcBef>
              <a:spcAft>
                <a:spcPts val="0"/>
              </a:spcAft>
              <a:defRPr/>
            </a:pPr>
            <a:r>
              <a:rPr lang="en-GB" sz="3164" b="1" dirty="0">
                <a:latin typeface="+mn-lt"/>
              </a:rPr>
              <a:t>REMEMBER ‘it could happen here’</a:t>
            </a:r>
          </a:p>
          <a:p>
            <a:pPr algn="ctr" defTabSz="308032" eaLnBrk="1" fontAlgn="auto" hangingPunct="1">
              <a:spcBef>
                <a:spcPts val="0"/>
              </a:spcBef>
              <a:spcAft>
                <a:spcPts val="0"/>
              </a:spcAft>
              <a:defRPr/>
            </a:pPr>
            <a:endParaRPr lang="en-GB" sz="3164" b="1" dirty="0">
              <a:latin typeface="+mn-lt"/>
            </a:endParaRPr>
          </a:p>
          <a:p>
            <a:pPr algn="ctr" defTabSz="308032" eaLnBrk="1" fontAlgn="auto" hangingPunct="1">
              <a:spcBef>
                <a:spcPts val="0"/>
              </a:spcBef>
              <a:spcAft>
                <a:spcPts val="0"/>
              </a:spcAft>
              <a:defRPr/>
            </a:pPr>
            <a:r>
              <a:rPr lang="en-GB" sz="3164" b="1" dirty="0">
                <a:latin typeface="+mn-lt"/>
              </a:rPr>
              <a:t>Always act in the </a:t>
            </a:r>
            <a:r>
              <a:rPr lang="en-GB" sz="3164" b="1" u="sng" dirty="0">
                <a:latin typeface="+mn-lt"/>
              </a:rPr>
              <a:t>best</a:t>
            </a:r>
            <a:r>
              <a:rPr lang="en-GB" sz="3164" b="1" dirty="0">
                <a:latin typeface="+mn-lt"/>
              </a:rPr>
              <a:t> interest of the child</a:t>
            </a:r>
          </a:p>
        </p:txBody>
      </p:sp>
      <p:pic>
        <p:nvPicPr>
          <p:cNvPr id="4" name="Picture 3">
            <a:extLst>
              <a:ext uri="{FF2B5EF4-FFF2-40B4-BE49-F238E27FC236}">
                <a16:creationId xmlns:a16="http://schemas.microsoft.com/office/drawing/2014/main" id="{05B77645-83B6-405B-BCDE-930039FFB206}"/>
              </a:ext>
            </a:extLst>
          </p:cNvPr>
          <p:cNvPicPr>
            <a:picLocks noChangeAspect="1"/>
          </p:cNvPicPr>
          <p:nvPr/>
        </p:nvPicPr>
        <p:blipFill>
          <a:blip r:embed="rId2"/>
          <a:stretch>
            <a:fillRect/>
          </a:stretch>
        </p:blipFill>
        <p:spPr>
          <a:xfrm>
            <a:off x="2522637" y="3988062"/>
            <a:ext cx="4098727" cy="1840049"/>
          </a:xfrm>
          <a:prstGeom prst="rect">
            <a:avLst/>
          </a:prstGeom>
        </p:spPr>
      </p:pic>
    </p:spTree>
    <p:extLst>
      <p:ext uri="{BB962C8B-B14F-4D97-AF65-F5344CB8AC3E}">
        <p14:creationId xmlns:p14="http://schemas.microsoft.com/office/powerpoint/2010/main" val="13409001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DDCF-075E-9226-F249-D23D1C592B7D}"/>
              </a:ext>
            </a:extLst>
          </p:cNvPr>
          <p:cNvSpPr>
            <a:spLocks noGrp="1"/>
          </p:cNvSpPr>
          <p:nvPr>
            <p:ph type="title"/>
          </p:nvPr>
        </p:nvSpPr>
        <p:spPr/>
        <p:txBody>
          <a:bodyPr/>
          <a:lstStyle/>
          <a:p>
            <a:r>
              <a:rPr lang="en-GB" dirty="0"/>
              <a:t>Prevent duty guidance</a:t>
            </a:r>
          </a:p>
        </p:txBody>
      </p:sp>
      <p:sp>
        <p:nvSpPr>
          <p:cNvPr id="3" name="Text Placeholder 2">
            <a:extLst>
              <a:ext uri="{FF2B5EF4-FFF2-40B4-BE49-F238E27FC236}">
                <a16:creationId xmlns:a16="http://schemas.microsoft.com/office/drawing/2014/main" id="{2855FB9C-F44C-1757-0D27-E21DD895CED8}"/>
              </a:ext>
            </a:extLst>
          </p:cNvPr>
          <p:cNvSpPr>
            <a:spLocks noGrp="1"/>
          </p:cNvSpPr>
          <p:nvPr>
            <p:ph type="body" idx="1"/>
          </p:nvPr>
        </p:nvSpPr>
        <p:spPr>
          <a:xfrm>
            <a:off x="482600" y="1608138"/>
            <a:ext cx="8128000" cy="4768850"/>
          </a:xfrm>
        </p:spPr>
        <p:txBody>
          <a:bodyPr/>
          <a:lstStyle/>
          <a:p>
            <a:r>
              <a:rPr lang="en-GB" sz="2800" dirty="0"/>
              <a:t>The Prevent duty does not confer new functions on any specified authority. The term ‘due regard’ as used in the CTSA 2015 means that the authorities should place an appropriate amount of weight on the need to prevent people from becoming terrorists or supporting terrorism when they consider all the other factors relevant to how they carry out their usual functions. The purpose of this guidance is to set out the expectations for each of the main statutory sectors and describe the ways in which they should comply with the Prevent duty.</a:t>
            </a:r>
          </a:p>
        </p:txBody>
      </p:sp>
    </p:spTree>
    <p:extLst>
      <p:ext uri="{BB962C8B-B14F-4D97-AF65-F5344CB8AC3E}">
        <p14:creationId xmlns:p14="http://schemas.microsoft.com/office/powerpoint/2010/main" val="1470542420"/>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1493081" y="3765147"/>
            <a:ext cx="6157837" cy="506551"/>
          </a:xfrm>
          <a:prstGeom prst="rect">
            <a:avLst/>
          </a:prstGeom>
        </p:spPr>
        <p:txBody>
          <a:bodyPr>
            <a:noAutofit/>
          </a:bodyPr>
          <a:lstStyle/>
          <a:p>
            <a:pPr algn="ctr" defTabSz="308063">
              <a:defRPr sz="3225"/>
            </a:pPr>
            <a:r>
              <a:rPr lang="en-GB" sz="4000" b="1" dirty="0">
                <a:solidFill>
                  <a:schemeClr val="bg1"/>
                </a:solidFill>
              </a:rPr>
              <a:t>The New Prevent Guidance</a:t>
            </a:r>
            <a:br>
              <a:rPr lang="en-GB" sz="4000" b="1" dirty="0">
                <a:solidFill>
                  <a:schemeClr val="bg1"/>
                </a:solidFill>
              </a:rPr>
            </a:br>
            <a:br>
              <a:rPr lang="en-GB" sz="2812" b="1" dirty="0">
                <a:solidFill>
                  <a:schemeClr val="bg1"/>
                </a:solidFill>
              </a:rPr>
            </a:br>
            <a:endParaRPr sz="2812" b="1" dirty="0">
              <a:solidFill>
                <a:schemeClr val="bg1"/>
              </a:solidFill>
            </a:endParaRPr>
          </a:p>
        </p:txBody>
      </p:sp>
      <p:sp>
        <p:nvSpPr>
          <p:cNvPr id="69" name="Body"/>
          <p:cNvSpPr>
            <a:spLocks noGrp="1"/>
          </p:cNvSpPr>
          <p:nvPr>
            <p:ph type="subTitle" sz="quarter" idx="1"/>
          </p:nvPr>
        </p:nvSpPr>
        <p:spPr>
          <a:xfrm>
            <a:off x="128004" y="4736916"/>
            <a:ext cx="5999635" cy="1246252"/>
          </a:xfrm>
          <a:prstGeom prst="rect">
            <a:avLst/>
          </a:prstGeom>
        </p:spPr>
        <p:txBody>
          <a:bodyPr>
            <a:normAutofit lnSpcReduction="10000"/>
          </a:bodyPr>
          <a:lstStyle/>
          <a:p>
            <a:r>
              <a:rPr lang="en-GB" sz="2000" b="1" dirty="0">
                <a:solidFill>
                  <a:schemeClr val="bg1"/>
                </a:solidFill>
              </a:rPr>
              <a:t>Hayley Cameron Education Safeguarding Manager</a:t>
            </a:r>
          </a:p>
          <a:p>
            <a:r>
              <a:rPr lang="en-GB" sz="2000" b="1" dirty="0">
                <a:solidFill>
                  <a:schemeClr val="bg1"/>
                </a:solidFill>
              </a:rPr>
              <a:t>Steve Welding Education E Safety Advisor</a:t>
            </a:r>
          </a:p>
          <a:p>
            <a:endParaRPr lang="en-GB" sz="2000" b="1" dirty="0">
              <a:solidFill>
                <a:schemeClr val="bg1"/>
              </a:solidFill>
            </a:endParaRPr>
          </a:p>
          <a:p>
            <a:r>
              <a:rPr lang="en-GB" sz="2000" b="1" dirty="0">
                <a:solidFill>
                  <a:schemeClr val="bg1"/>
                </a:solidFill>
              </a:rPr>
              <a:t>www.cognus.org.uk</a:t>
            </a:r>
          </a:p>
          <a:p>
            <a:endParaRPr lang="en-GB" sz="1687" b="1" dirty="0">
              <a:solidFill>
                <a:schemeClr val="bg1"/>
              </a:solidFill>
            </a:endParaRP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spTree>
    <p:extLst>
      <p:ext uri="{BB962C8B-B14F-4D97-AF65-F5344CB8AC3E}">
        <p14:creationId xmlns:p14="http://schemas.microsoft.com/office/powerpoint/2010/main" val="94952522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46A3-BBF6-4AE6-8D1C-661449E431D0}"/>
              </a:ext>
            </a:extLst>
          </p:cNvPr>
          <p:cNvSpPr>
            <a:spLocks noGrp="1"/>
          </p:cNvSpPr>
          <p:nvPr>
            <p:ph type="title"/>
          </p:nvPr>
        </p:nvSpPr>
        <p:spPr>
          <a:xfrm>
            <a:off x="271462" y="392113"/>
            <a:ext cx="8601075" cy="538162"/>
          </a:xfrm>
        </p:spPr>
        <p:txBody>
          <a:bodyPr/>
          <a:lstStyle/>
          <a:p>
            <a:r>
              <a:rPr lang="en-GB" sz="4800" dirty="0"/>
              <a:t>Specified Authorities</a:t>
            </a:r>
          </a:p>
        </p:txBody>
      </p:sp>
      <p:sp>
        <p:nvSpPr>
          <p:cNvPr id="3" name="Text Placeholder 2">
            <a:extLst>
              <a:ext uri="{FF2B5EF4-FFF2-40B4-BE49-F238E27FC236}">
                <a16:creationId xmlns:a16="http://schemas.microsoft.com/office/drawing/2014/main" id="{EE4E4188-0832-2C06-039A-227064996FFD}"/>
              </a:ext>
            </a:extLst>
          </p:cNvPr>
          <p:cNvSpPr>
            <a:spLocks noGrp="1"/>
          </p:cNvSpPr>
          <p:nvPr>
            <p:ph type="body" idx="1"/>
          </p:nvPr>
        </p:nvSpPr>
        <p:spPr/>
        <p:txBody>
          <a:bodyPr/>
          <a:lstStyle/>
          <a:p>
            <a:endParaRPr lang="en-GB" sz="4000" b="1" dirty="0"/>
          </a:p>
          <a:p>
            <a:pPr marL="571500" indent="-571500">
              <a:buFont typeface="Arial" panose="020B0604020202020204" pitchFamily="34" charset="0"/>
              <a:buChar char="•"/>
            </a:pPr>
            <a:r>
              <a:rPr lang="en-GB" sz="4000" dirty="0"/>
              <a:t>Local Authority</a:t>
            </a:r>
          </a:p>
          <a:p>
            <a:pPr marL="571500" indent="-571500">
              <a:buFont typeface="Arial" panose="020B0604020202020204" pitchFamily="34" charset="0"/>
              <a:buChar char="•"/>
            </a:pPr>
            <a:r>
              <a:rPr lang="en-GB" sz="4000" dirty="0"/>
              <a:t>Police</a:t>
            </a:r>
          </a:p>
          <a:p>
            <a:pPr marL="571500" indent="-571500">
              <a:buFont typeface="Arial" panose="020B0604020202020204" pitchFamily="34" charset="0"/>
              <a:buChar char="•"/>
            </a:pPr>
            <a:r>
              <a:rPr lang="en-GB" sz="4000" b="1" dirty="0"/>
              <a:t>Education</a:t>
            </a:r>
          </a:p>
          <a:p>
            <a:pPr marL="571500" indent="-571500">
              <a:buFont typeface="Arial" panose="020B0604020202020204" pitchFamily="34" charset="0"/>
              <a:buChar char="•"/>
            </a:pPr>
            <a:r>
              <a:rPr lang="en-GB" sz="4000" dirty="0"/>
              <a:t>Health</a:t>
            </a:r>
          </a:p>
          <a:p>
            <a:pPr marL="571500" indent="-571500">
              <a:buFont typeface="Arial" panose="020B0604020202020204" pitchFamily="34" charset="0"/>
              <a:buChar char="•"/>
            </a:pPr>
            <a:r>
              <a:rPr lang="en-GB" sz="4000" dirty="0"/>
              <a:t>Criminal Justice Agencies (Prison &amp; Probation)</a:t>
            </a:r>
          </a:p>
          <a:p>
            <a:endParaRPr lang="en-GB" dirty="0"/>
          </a:p>
        </p:txBody>
      </p:sp>
    </p:spTree>
    <p:extLst>
      <p:ext uri="{BB962C8B-B14F-4D97-AF65-F5344CB8AC3E}">
        <p14:creationId xmlns:p14="http://schemas.microsoft.com/office/powerpoint/2010/main" val="420152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58B3-06CD-E41B-BA37-26A174902B8A}"/>
              </a:ext>
            </a:extLst>
          </p:cNvPr>
          <p:cNvSpPr>
            <a:spLocks noGrp="1"/>
          </p:cNvSpPr>
          <p:nvPr>
            <p:ph type="title"/>
          </p:nvPr>
        </p:nvSpPr>
        <p:spPr/>
        <p:txBody>
          <a:bodyPr/>
          <a:lstStyle/>
          <a:p>
            <a:r>
              <a:rPr lang="en-GB" dirty="0"/>
              <a:t>Who is this guidance for?</a:t>
            </a:r>
          </a:p>
        </p:txBody>
      </p:sp>
      <p:sp>
        <p:nvSpPr>
          <p:cNvPr id="3" name="Text Placeholder 2">
            <a:extLst>
              <a:ext uri="{FF2B5EF4-FFF2-40B4-BE49-F238E27FC236}">
                <a16:creationId xmlns:a16="http://schemas.microsoft.com/office/drawing/2014/main" id="{63B58AA4-FC1D-F252-D64F-3F8609F9716B}"/>
              </a:ext>
            </a:extLst>
          </p:cNvPr>
          <p:cNvSpPr>
            <a:spLocks noGrp="1"/>
          </p:cNvSpPr>
          <p:nvPr>
            <p:ph type="body" idx="1"/>
          </p:nvPr>
        </p:nvSpPr>
        <p:spPr/>
        <p:txBody>
          <a:bodyPr/>
          <a:lstStyle/>
          <a:p>
            <a:r>
              <a:rPr lang="en-GB" sz="2400" dirty="0"/>
              <a:t> This statutory guidance is intended for use by:</a:t>
            </a:r>
          </a:p>
          <a:p>
            <a:endParaRPr lang="en-GB" sz="2400" dirty="0"/>
          </a:p>
          <a:p>
            <a:r>
              <a:rPr lang="en-GB" sz="2400" dirty="0"/>
              <a:t>• senior leadership teams in any of the specified authorities listed in Part 1 of Schedule 6 of the CTSA 2015</a:t>
            </a:r>
          </a:p>
          <a:p>
            <a:r>
              <a:rPr lang="en-GB" sz="2400" dirty="0"/>
              <a:t>• those with dedicated Prevent and/or safeguarding responsibilities</a:t>
            </a:r>
          </a:p>
          <a:p>
            <a:r>
              <a:rPr lang="en-GB" sz="2400" dirty="0"/>
              <a:t>• people in specified authorities with responsibility for how resources and funding are used, and for external partnerships</a:t>
            </a:r>
          </a:p>
          <a:p>
            <a:r>
              <a:rPr lang="en-GB" sz="2400" dirty="0"/>
              <a:t>• those in a frontline role and likely to engage with people who may be susceptible to radicalisation</a:t>
            </a:r>
          </a:p>
        </p:txBody>
      </p:sp>
    </p:spTree>
    <p:extLst>
      <p:ext uri="{BB962C8B-B14F-4D97-AF65-F5344CB8AC3E}">
        <p14:creationId xmlns:p14="http://schemas.microsoft.com/office/powerpoint/2010/main" val="310775503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9A2-3967-AE04-56D7-EA351404BC1B}"/>
              </a:ext>
            </a:extLst>
          </p:cNvPr>
          <p:cNvSpPr>
            <a:spLocks noGrp="1"/>
          </p:cNvSpPr>
          <p:nvPr>
            <p:ph type="title"/>
          </p:nvPr>
        </p:nvSpPr>
        <p:spPr/>
        <p:txBody>
          <a:bodyPr/>
          <a:lstStyle/>
          <a:p>
            <a:r>
              <a:rPr lang="en-GB" dirty="0"/>
              <a:t>What is the status of this guidance?</a:t>
            </a:r>
          </a:p>
        </p:txBody>
      </p:sp>
      <p:sp>
        <p:nvSpPr>
          <p:cNvPr id="3" name="Text Placeholder 2">
            <a:extLst>
              <a:ext uri="{FF2B5EF4-FFF2-40B4-BE49-F238E27FC236}">
                <a16:creationId xmlns:a16="http://schemas.microsoft.com/office/drawing/2014/main" id="{0D03B415-F025-5ED7-3953-443401081012}"/>
              </a:ext>
            </a:extLst>
          </p:cNvPr>
          <p:cNvSpPr>
            <a:spLocks noGrp="1"/>
          </p:cNvSpPr>
          <p:nvPr>
            <p:ph type="body" idx="1"/>
          </p:nvPr>
        </p:nvSpPr>
        <p:spPr>
          <a:xfrm>
            <a:off x="482601" y="1608138"/>
            <a:ext cx="3708400" cy="4768850"/>
          </a:xfrm>
        </p:spPr>
        <p:txBody>
          <a:bodyPr/>
          <a:lstStyle/>
          <a:p>
            <a:r>
              <a:rPr lang="en-GB" sz="2800" dirty="0"/>
              <a:t>This is statutory guidance from the Home Office, issued under Section 29 of the CTSA 2015.</a:t>
            </a:r>
          </a:p>
          <a:p>
            <a:r>
              <a:rPr lang="en-GB" sz="2800" dirty="0"/>
              <a:t> It comes into force on 31st December 2023. </a:t>
            </a:r>
          </a:p>
        </p:txBody>
      </p:sp>
      <p:pic>
        <p:nvPicPr>
          <p:cNvPr id="4" name="Picture 3">
            <a:extLst>
              <a:ext uri="{FF2B5EF4-FFF2-40B4-BE49-F238E27FC236}">
                <a16:creationId xmlns:a16="http://schemas.microsoft.com/office/drawing/2014/main" id="{A15A690B-C584-C8F4-A865-CFA587C46EDA}"/>
              </a:ext>
            </a:extLst>
          </p:cNvPr>
          <p:cNvPicPr>
            <a:picLocks noChangeAspect="1"/>
          </p:cNvPicPr>
          <p:nvPr/>
        </p:nvPicPr>
        <p:blipFill>
          <a:blip r:embed="rId2"/>
          <a:stretch>
            <a:fillRect/>
          </a:stretch>
        </p:blipFill>
        <p:spPr>
          <a:xfrm>
            <a:off x="4460570" y="1413731"/>
            <a:ext cx="4109060" cy="5157663"/>
          </a:xfrm>
          <a:prstGeom prst="rect">
            <a:avLst/>
          </a:prstGeom>
        </p:spPr>
      </p:pic>
    </p:spTree>
    <p:extLst>
      <p:ext uri="{BB962C8B-B14F-4D97-AF65-F5344CB8AC3E}">
        <p14:creationId xmlns:p14="http://schemas.microsoft.com/office/powerpoint/2010/main" val="21883890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532" y="1670923"/>
            <a:ext cx="8424936"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14764"/>
                </a:solidFill>
                <a:effectLst/>
                <a:uLnTx/>
                <a:uFillTx/>
                <a:latin typeface="Avenir Heavy"/>
              </a:rPr>
              <a:t>• </a:t>
            </a:r>
            <a:r>
              <a:rPr kumimoji="0" lang="en-GB" sz="2800" b="1" i="0" u="none" strike="noStrike" kern="1200" cap="none" spc="0" normalizeH="0" baseline="0" noProof="0" dirty="0">
                <a:ln>
                  <a:noFill/>
                </a:ln>
                <a:solidFill>
                  <a:srgbClr val="314764"/>
                </a:solidFill>
                <a:effectLst/>
                <a:uLnTx/>
                <a:uFillTx/>
                <a:latin typeface="Avenir Heavy"/>
              </a:rPr>
              <a:t>Prevent</a:t>
            </a:r>
            <a:r>
              <a:rPr kumimoji="0" lang="en-GB" sz="2800" b="0" i="0" u="none" strike="noStrike" kern="1200" cap="none" spc="0" normalizeH="0" baseline="0" noProof="0" dirty="0">
                <a:ln>
                  <a:noFill/>
                </a:ln>
                <a:solidFill>
                  <a:srgbClr val="314764"/>
                </a:solidFill>
                <a:effectLst/>
                <a:uLnTx/>
                <a:uFillTx/>
                <a:latin typeface="Avenir Heavy"/>
              </a:rPr>
              <a:t>: to stop people becoming terrorists or       supporting terrorism.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14764"/>
                </a:solidFill>
                <a:effectLst/>
                <a:uLnTx/>
                <a:uFillTx/>
                <a:latin typeface="Avenir Heavy"/>
              </a:rPr>
              <a:t>• </a:t>
            </a:r>
            <a:r>
              <a:rPr kumimoji="0" lang="en-GB" sz="2800" b="1" i="0" u="none" strike="noStrike" kern="1200" cap="none" spc="0" normalizeH="0" baseline="0" noProof="0" dirty="0">
                <a:ln>
                  <a:noFill/>
                </a:ln>
                <a:solidFill>
                  <a:srgbClr val="314764"/>
                </a:solidFill>
                <a:effectLst/>
                <a:uLnTx/>
                <a:uFillTx/>
                <a:latin typeface="Avenir Heavy"/>
              </a:rPr>
              <a:t>Pursue</a:t>
            </a:r>
            <a:r>
              <a:rPr kumimoji="0" lang="en-GB" sz="2800" b="0" i="0" u="none" strike="noStrike" kern="1200" cap="none" spc="0" normalizeH="0" baseline="0" noProof="0" dirty="0">
                <a:ln>
                  <a:noFill/>
                </a:ln>
                <a:solidFill>
                  <a:srgbClr val="314764"/>
                </a:solidFill>
                <a:effectLst/>
                <a:uLnTx/>
                <a:uFillTx/>
                <a:latin typeface="Avenir Heavy"/>
              </a:rPr>
              <a:t>: to stop terrorist attacks.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14764"/>
                </a:solidFill>
                <a:effectLst/>
                <a:uLnTx/>
                <a:uFillTx/>
                <a:latin typeface="Avenir Heavy"/>
              </a:rPr>
              <a:t>• </a:t>
            </a:r>
            <a:r>
              <a:rPr kumimoji="0" lang="en-GB" sz="2800" b="1" i="0" u="none" strike="noStrike" kern="1200" cap="none" spc="0" normalizeH="0" baseline="0" noProof="0" dirty="0">
                <a:ln>
                  <a:noFill/>
                </a:ln>
                <a:solidFill>
                  <a:srgbClr val="314764"/>
                </a:solidFill>
                <a:effectLst/>
                <a:uLnTx/>
                <a:uFillTx/>
                <a:latin typeface="Avenir Heavy"/>
              </a:rPr>
              <a:t>Protect</a:t>
            </a:r>
            <a:r>
              <a:rPr kumimoji="0" lang="en-GB" sz="2800" b="0" i="0" u="none" strike="noStrike" kern="1200" cap="none" spc="0" normalizeH="0" baseline="0" noProof="0" dirty="0">
                <a:ln>
                  <a:noFill/>
                </a:ln>
                <a:solidFill>
                  <a:srgbClr val="314764"/>
                </a:solidFill>
                <a:effectLst/>
                <a:uLnTx/>
                <a:uFillTx/>
                <a:latin typeface="Avenir Heavy"/>
              </a:rPr>
              <a:t>: to strengthen our protection against a terrorist attack.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314764"/>
              </a:solidFill>
              <a:effectLst/>
              <a:uLnTx/>
              <a:uFillTx/>
              <a:latin typeface="Avenir Heavy"/>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14764"/>
                </a:solidFill>
                <a:effectLst/>
                <a:uLnTx/>
                <a:uFillTx/>
                <a:latin typeface="Avenir Heavy"/>
              </a:rPr>
              <a:t>• </a:t>
            </a:r>
            <a:r>
              <a:rPr kumimoji="0" lang="en-GB" sz="2800" b="1" i="0" u="none" strike="noStrike" kern="1200" cap="none" spc="0" normalizeH="0" baseline="0" noProof="0" dirty="0">
                <a:ln>
                  <a:noFill/>
                </a:ln>
                <a:solidFill>
                  <a:srgbClr val="314764"/>
                </a:solidFill>
                <a:effectLst/>
                <a:uLnTx/>
                <a:uFillTx/>
                <a:latin typeface="Avenir Heavy"/>
              </a:rPr>
              <a:t>Prepare</a:t>
            </a:r>
            <a:r>
              <a:rPr kumimoji="0" lang="en-GB" sz="2800" b="0" i="0" u="none" strike="noStrike" kern="1200" cap="none" spc="0" normalizeH="0" baseline="0" noProof="0" dirty="0">
                <a:ln>
                  <a:noFill/>
                </a:ln>
                <a:solidFill>
                  <a:srgbClr val="314764"/>
                </a:solidFill>
                <a:effectLst/>
                <a:uLnTx/>
                <a:uFillTx/>
                <a:latin typeface="Avenir Heavy"/>
              </a:rPr>
              <a:t>: to mitigate the impact of a terrorist attack.</a:t>
            </a:r>
          </a:p>
        </p:txBody>
      </p:sp>
      <p:sp>
        <p:nvSpPr>
          <p:cNvPr id="3" name="TextBox 2"/>
          <p:cNvSpPr txBox="1"/>
          <p:nvPr/>
        </p:nvSpPr>
        <p:spPr>
          <a:xfrm>
            <a:off x="179512" y="166524"/>
            <a:ext cx="7416824" cy="764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4300" b="0" i="0" u="none" strike="noStrike" kern="1200" cap="none" spc="0" normalizeH="0" baseline="0" noProof="0" dirty="0">
                <a:ln>
                  <a:noFill/>
                </a:ln>
                <a:solidFill>
                  <a:srgbClr val="FFFFFF"/>
                </a:solidFill>
                <a:effectLst/>
                <a:uLnTx/>
                <a:uFillTx/>
                <a:latin typeface="Avenir Heavy"/>
                <a:ea typeface="+mn-ea"/>
                <a:cs typeface="+mn-cs"/>
                <a:sym typeface="Avenir Heavy"/>
              </a:rPr>
              <a:t>CONTEST </a:t>
            </a:r>
            <a:r>
              <a:rPr kumimoji="0" lang="en-GB" sz="2800" b="0" i="0" u="none" strike="noStrike" kern="1200" cap="none" spc="0" normalizeH="0" baseline="0" noProof="0" dirty="0">
                <a:ln>
                  <a:noFill/>
                </a:ln>
                <a:solidFill>
                  <a:srgbClr val="FFFFFF"/>
                </a:solidFill>
                <a:effectLst/>
                <a:uLnTx/>
                <a:uFillTx/>
                <a:latin typeface="Avenir Heavy"/>
                <a:ea typeface="+mn-ea"/>
                <a:cs typeface="+mn-cs"/>
                <a:sym typeface="Avenir Heavy"/>
              </a:rPr>
              <a:t>(Counter Terrorist Strategy)</a:t>
            </a:r>
          </a:p>
        </p:txBody>
      </p:sp>
      <p:sp>
        <p:nvSpPr>
          <p:cNvPr id="4" name="Rectangle 3"/>
          <p:cNvSpPr/>
          <p:nvPr/>
        </p:nvSpPr>
        <p:spPr>
          <a:xfrm>
            <a:off x="165551" y="6381328"/>
            <a:ext cx="7430785"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14764"/>
                </a:solidFill>
                <a:effectLst/>
                <a:uLnTx/>
                <a:uFillTx/>
                <a:latin typeface="Avenir Heavy"/>
              </a:rPr>
              <a:t>CONTEST: The United Kingdom’s Strategy for Countering Terrorism 2018</a:t>
            </a:r>
          </a:p>
        </p:txBody>
      </p:sp>
    </p:spTree>
    <p:extLst>
      <p:ext uri="{BB962C8B-B14F-4D97-AF65-F5344CB8AC3E}">
        <p14:creationId xmlns:p14="http://schemas.microsoft.com/office/powerpoint/2010/main" val="26612927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2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3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0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6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22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3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3570</TotalTime>
  <Words>3454</Words>
  <Application>Microsoft Office PowerPoint</Application>
  <PresentationFormat>On-screen Show (4:3)</PresentationFormat>
  <Paragraphs>248</Paragraphs>
  <Slides>50</Slides>
  <Notes>6</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50</vt:i4>
      </vt:variant>
    </vt:vector>
  </HeadingPairs>
  <TitlesOfParts>
    <vt:vector size="66" baseType="lpstr">
      <vt:lpstr>Arial</vt:lpstr>
      <vt:lpstr>Avenir Book</vt:lpstr>
      <vt:lpstr>Avenir Heavy</vt:lpstr>
      <vt:lpstr>Calibri</vt:lpstr>
      <vt:lpstr>Helvetica Light</vt:lpstr>
      <vt:lpstr>Lucida Sans Unicode</vt:lpstr>
      <vt:lpstr>Tahoma</vt:lpstr>
      <vt:lpstr>Times New Roman</vt:lpstr>
      <vt:lpstr>Wingdings 3</vt:lpstr>
      <vt:lpstr>2_White</vt:lpstr>
      <vt:lpstr>1_White</vt:lpstr>
      <vt:lpstr>13_White</vt:lpstr>
      <vt:lpstr>10_White</vt:lpstr>
      <vt:lpstr>6_White</vt:lpstr>
      <vt:lpstr>22_White</vt:lpstr>
      <vt:lpstr>3_White</vt:lpstr>
      <vt:lpstr>The New Prevent Guidance  </vt:lpstr>
      <vt:lpstr>Prevent Duty Guidance</vt:lpstr>
      <vt:lpstr>PowerPoint Presentation</vt:lpstr>
      <vt:lpstr>PowerPoint Presentation</vt:lpstr>
      <vt:lpstr>Prevent duty guidance</vt:lpstr>
      <vt:lpstr>Specified Authorities</vt:lpstr>
      <vt:lpstr>Who is this guidance for?</vt:lpstr>
      <vt:lpstr>What is the status of this guidance?</vt:lpstr>
      <vt:lpstr>PowerPoint Presentation</vt:lpstr>
      <vt:lpstr>The Prevent duty</vt:lpstr>
      <vt:lpstr>PowerPoint Presentation</vt:lpstr>
      <vt:lpstr>Prevent delivery model </vt:lpstr>
      <vt:lpstr>Interventions</vt:lpstr>
      <vt:lpstr>Rehabilitation</vt:lpstr>
      <vt:lpstr>Threat and risk</vt:lpstr>
      <vt:lpstr>Ideology</vt:lpstr>
      <vt:lpstr>Extreme Right-Wing Terrorism (ERWT)</vt:lpstr>
      <vt:lpstr>Islamist terrorism</vt:lpstr>
      <vt:lpstr>Left Wing, Anarchist and Single-Issue Terrorism (LASIT)</vt:lpstr>
      <vt:lpstr>Online radicalisation</vt:lpstr>
      <vt:lpstr>Permissive environment</vt:lpstr>
      <vt:lpstr>Susceptibility</vt:lpstr>
      <vt:lpstr>Terrorism</vt:lpstr>
      <vt:lpstr>Educational Settings</vt:lpstr>
      <vt:lpstr>Educational Settings</vt:lpstr>
      <vt:lpstr>Educational Settings</vt:lpstr>
      <vt:lpstr>Training and induction</vt:lpstr>
      <vt:lpstr>Training and induction</vt:lpstr>
      <vt:lpstr>Training and induction</vt:lpstr>
      <vt:lpstr>Government training sources</vt:lpstr>
      <vt:lpstr>PowerPoint Presentation</vt:lpstr>
      <vt:lpstr>Risk assessment</vt:lpstr>
      <vt:lpstr>Risk assessment</vt:lpstr>
      <vt:lpstr>Building resilience through the curriculum</vt:lpstr>
      <vt:lpstr>Building resilience through the curriculum</vt:lpstr>
      <vt:lpstr>Training resources and learning materials</vt:lpstr>
      <vt:lpstr>IT Policies</vt:lpstr>
      <vt:lpstr>Filtering and monitoring</vt:lpstr>
      <vt:lpstr>Monitoring and assurance</vt:lpstr>
      <vt:lpstr>PowerPoint Presentation</vt:lpstr>
      <vt:lpstr>National Prevent Referral Form</vt:lpstr>
      <vt:lpstr>PowerPoint Presentation</vt:lpstr>
      <vt:lpstr>PowerPoint Presentation</vt:lpstr>
      <vt:lpstr>Channel cases adopted in 2021/2022</vt:lpstr>
      <vt:lpstr>PowerPoint Presentation</vt:lpstr>
      <vt:lpstr>PowerPoint Presentation</vt:lpstr>
      <vt:lpstr>Prevent Duty Toolkit for Local Authorities </vt:lpstr>
      <vt:lpstr>PowerPoint Presentation</vt:lpstr>
      <vt:lpstr>Key messages for all staff</vt:lpstr>
      <vt:lpstr>The New Prevent Guidance  </vt:lpstr>
    </vt:vector>
  </TitlesOfParts>
  <Company>London Borough of Sutton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FGM and radicalisation issues for primary schools</dc:title>
  <dc:creator>jennyrowley</dc:creator>
  <cp:lastModifiedBy>Hayley Cameron</cp:lastModifiedBy>
  <cp:revision>305</cp:revision>
  <cp:lastPrinted>2016-10-05T14:37:49Z</cp:lastPrinted>
  <dcterms:created xsi:type="dcterms:W3CDTF">2015-05-14T16:19:33Z</dcterms:created>
  <dcterms:modified xsi:type="dcterms:W3CDTF">2023-10-13T12:48:17Z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London Borough of Sutton</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5</vt:i4>
  </property>
  <property fmtid="{D5CDD505-2E9C-101B-9397-08002B2CF9AE}" pid="8" name="Notes">
    <vt:i4>22</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63</vt:i4>
  </property>
</Properties>
</file>