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717" r:id="rId3"/>
    <p:sldMasterId id="2147483722" r:id="rId4"/>
    <p:sldMasterId id="2147483735" r:id="rId5"/>
    <p:sldMasterId id="2147483742" r:id="rId6"/>
    <p:sldMasterId id="2147483749" r:id="rId7"/>
    <p:sldMasterId id="2147483766" r:id="rId8"/>
    <p:sldMasterId id="2147483770" r:id="rId9"/>
    <p:sldMasterId id="2147483773" r:id="rId10"/>
    <p:sldMasterId id="2147483778" r:id="rId11"/>
    <p:sldMasterId id="2147483790" r:id="rId12"/>
    <p:sldMasterId id="2147483795" r:id="rId13"/>
    <p:sldMasterId id="2147483800" r:id="rId14"/>
    <p:sldMasterId id="2147483806" r:id="rId15"/>
    <p:sldMasterId id="2147483818" r:id="rId16"/>
    <p:sldMasterId id="2147483822" r:id="rId17"/>
    <p:sldMasterId id="2147483827" r:id="rId18"/>
    <p:sldMasterId id="2147483840" r:id="rId19"/>
    <p:sldMasterId id="2147483845" r:id="rId20"/>
    <p:sldMasterId id="2147483850" r:id="rId21"/>
    <p:sldMasterId id="2147483856" r:id="rId22"/>
    <p:sldMasterId id="2147483862" r:id="rId23"/>
    <p:sldMasterId id="2147483867" r:id="rId24"/>
    <p:sldMasterId id="2147483874" r:id="rId25"/>
    <p:sldMasterId id="2147483891" r:id="rId26"/>
    <p:sldMasterId id="2147483903" r:id="rId27"/>
    <p:sldMasterId id="2147483916" r:id="rId28"/>
    <p:sldMasterId id="2147483929" r:id="rId29"/>
    <p:sldMasterId id="2147483935" r:id="rId30"/>
  </p:sldMasterIdLst>
  <p:notesMasterIdLst>
    <p:notesMasterId r:id="rId141"/>
  </p:notesMasterIdLst>
  <p:handoutMasterIdLst>
    <p:handoutMasterId r:id="rId142"/>
  </p:handoutMasterIdLst>
  <p:sldIdLst>
    <p:sldId id="256" r:id="rId31"/>
    <p:sldId id="259" r:id="rId32"/>
    <p:sldId id="1047" r:id="rId33"/>
    <p:sldId id="686" r:id="rId34"/>
    <p:sldId id="282" r:id="rId35"/>
    <p:sldId id="691" r:id="rId36"/>
    <p:sldId id="999" r:id="rId37"/>
    <p:sldId id="1000" r:id="rId38"/>
    <p:sldId id="374" r:id="rId39"/>
    <p:sldId id="363" r:id="rId40"/>
    <p:sldId id="376" r:id="rId41"/>
    <p:sldId id="1048" r:id="rId42"/>
    <p:sldId id="1046" r:id="rId43"/>
    <p:sldId id="728" r:id="rId44"/>
    <p:sldId id="683" r:id="rId45"/>
    <p:sldId id="727" r:id="rId46"/>
    <p:sldId id="1061" r:id="rId47"/>
    <p:sldId id="524" r:id="rId48"/>
    <p:sldId id="1075" r:id="rId49"/>
    <p:sldId id="270" r:id="rId50"/>
    <p:sldId id="729" r:id="rId51"/>
    <p:sldId id="1062" r:id="rId52"/>
    <p:sldId id="1126" r:id="rId53"/>
    <p:sldId id="1166" r:id="rId54"/>
    <p:sldId id="1127" r:id="rId55"/>
    <p:sldId id="1161" r:id="rId56"/>
    <p:sldId id="1167" r:id="rId57"/>
    <p:sldId id="1067" r:id="rId58"/>
    <p:sldId id="1170" r:id="rId59"/>
    <p:sldId id="1176" r:id="rId60"/>
    <p:sldId id="1175" r:id="rId61"/>
    <p:sldId id="1169" r:id="rId62"/>
    <p:sldId id="342" r:id="rId63"/>
    <p:sldId id="267" r:id="rId64"/>
    <p:sldId id="285" r:id="rId65"/>
    <p:sldId id="542" r:id="rId66"/>
    <p:sldId id="722" r:id="rId67"/>
    <p:sldId id="383" r:id="rId68"/>
    <p:sldId id="621" r:id="rId69"/>
    <p:sldId id="757" r:id="rId70"/>
    <p:sldId id="430" r:id="rId71"/>
    <p:sldId id="1092" r:id="rId72"/>
    <p:sldId id="658" r:id="rId73"/>
    <p:sldId id="1168" r:id="rId74"/>
    <p:sldId id="1076" r:id="rId75"/>
    <p:sldId id="679" r:id="rId76"/>
    <p:sldId id="680" r:id="rId77"/>
    <p:sldId id="681" r:id="rId78"/>
    <p:sldId id="682" r:id="rId79"/>
    <p:sldId id="1072" r:id="rId80"/>
    <p:sldId id="339" r:id="rId81"/>
    <p:sldId id="1171" r:id="rId82"/>
    <p:sldId id="1172" r:id="rId83"/>
    <p:sldId id="671" r:id="rId84"/>
    <p:sldId id="1079" r:id="rId85"/>
    <p:sldId id="534" r:id="rId86"/>
    <p:sldId id="968" r:id="rId87"/>
    <p:sldId id="492" r:id="rId88"/>
    <p:sldId id="1013" r:id="rId89"/>
    <p:sldId id="416" r:id="rId90"/>
    <p:sldId id="756" r:id="rId91"/>
    <p:sldId id="724" r:id="rId92"/>
    <p:sldId id="531" r:id="rId93"/>
    <p:sldId id="1060" r:id="rId94"/>
    <p:sldId id="1054" r:id="rId95"/>
    <p:sldId id="385" r:id="rId96"/>
    <p:sldId id="1099" r:id="rId97"/>
    <p:sldId id="537" r:id="rId98"/>
    <p:sldId id="438" r:id="rId99"/>
    <p:sldId id="441" r:id="rId100"/>
    <p:sldId id="477" r:id="rId101"/>
    <p:sldId id="665" r:id="rId102"/>
    <p:sldId id="1065" r:id="rId103"/>
    <p:sldId id="1016" r:id="rId104"/>
    <p:sldId id="1066" r:id="rId105"/>
    <p:sldId id="1162" r:id="rId106"/>
    <p:sldId id="1163" r:id="rId107"/>
    <p:sldId id="1164" r:id="rId108"/>
    <p:sldId id="1165" r:id="rId109"/>
    <p:sldId id="726" r:id="rId110"/>
    <p:sldId id="721" r:id="rId111"/>
    <p:sldId id="1045" r:id="rId112"/>
    <p:sldId id="1160" r:id="rId113"/>
    <p:sldId id="341" r:id="rId114"/>
    <p:sldId id="1155" r:id="rId115"/>
    <p:sldId id="644" r:id="rId116"/>
    <p:sldId id="672" r:id="rId117"/>
    <p:sldId id="1074" r:id="rId118"/>
    <p:sldId id="673" r:id="rId119"/>
    <p:sldId id="530" r:id="rId120"/>
    <p:sldId id="423" r:id="rId121"/>
    <p:sldId id="988" r:id="rId122"/>
    <p:sldId id="989" r:id="rId123"/>
    <p:sldId id="329" r:id="rId124"/>
    <p:sldId id="377" r:id="rId125"/>
    <p:sldId id="1123" r:id="rId126"/>
    <p:sldId id="1124" r:id="rId127"/>
    <p:sldId id="1051" r:id="rId128"/>
    <p:sldId id="543" r:id="rId129"/>
    <p:sldId id="1173" r:id="rId130"/>
    <p:sldId id="260" r:id="rId131"/>
    <p:sldId id="396" r:id="rId132"/>
    <p:sldId id="1068" r:id="rId133"/>
    <p:sldId id="755" r:id="rId134"/>
    <p:sldId id="772" r:id="rId135"/>
    <p:sldId id="278" r:id="rId136"/>
    <p:sldId id="967" r:id="rId137"/>
    <p:sldId id="412" r:id="rId138"/>
    <p:sldId id="340" r:id="rId139"/>
    <p:sldId id="684" r:id="rId1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30106-D7D0-4343-B1AA-87454BB8E854}" v="50" dt="2023-07-27T16:54:46.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638" autoAdjust="0"/>
    <p:restoredTop sz="86388" autoAdjust="0"/>
  </p:normalViewPr>
  <p:slideViewPr>
    <p:cSldViewPr>
      <p:cViewPr varScale="1">
        <p:scale>
          <a:sx n="67" d="100"/>
          <a:sy n="67" d="100"/>
        </p:scale>
        <p:origin x="800" y="32"/>
      </p:cViewPr>
      <p:guideLst>
        <p:guide orient="horz" pos="2160"/>
        <p:guide pos="2880"/>
      </p:guideLst>
    </p:cSldViewPr>
  </p:slideViewPr>
  <p:outlineViewPr>
    <p:cViewPr>
      <p:scale>
        <a:sx n="33" d="100"/>
        <a:sy n="33" d="100"/>
      </p:scale>
      <p:origin x="0" y="-2086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63" Type="http://schemas.openxmlformats.org/officeDocument/2006/relationships/slide" Target="slides/slide33.xml"/><Relationship Id="rId84" Type="http://schemas.openxmlformats.org/officeDocument/2006/relationships/slide" Target="slides/slide54.xml"/><Relationship Id="rId138" Type="http://schemas.openxmlformats.org/officeDocument/2006/relationships/slide" Target="slides/slide108.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53" Type="http://schemas.openxmlformats.org/officeDocument/2006/relationships/slide" Target="slides/slide23.xml"/><Relationship Id="rId74" Type="http://schemas.openxmlformats.org/officeDocument/2006/relationships/slide" Target="slides/slide44.xml"/><Relationship Id="rId128" Type="http://schemas.openxmlformats.org/officeDocument/2006/relationships/slide" Target="slides/slide98.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113" Type="http://schemas.openxmlformats.org/officeDocument/2006/relationships/slide" Target="slides/slide83.xml"/><Relationship Id="rId118" Type="http://schemas.openxmlformats.org/officeDocument/2006/relationships/slide" Target="slides/slide88.xml"/><Relationship Id="rId134" Type="http://schemas.openxmlformats.org/officeDocument/2006/relationships/slide" Target="slides/slide104.xml"/><Relationship Id="rId139" Type="http://schemas.openxmlformats.org/officeDocument/2006/relationships/slide" Target="slides/slide109.xml"/><Relationship Id="rId80" Type="http://schemas.openxmlformats.org/officeDocument/2006/relationships/slide" Target="slides/slide50.xml"/><Relationship Id="rId85" Type="http://schemas.openxmlformats.org/officeDocument/2006/relationships/slide" Target="slides/slide5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3.xml"/><Relationship Id="rId38" Type="http://schemas.openxmlformats.org/officeDocument/2006/relationships/slide" Target="slides/slide8.xml"/><Relationship Id="rId59" Type="http://schemas.openxmlformats.org/officeDocument/2006/relationships/slide" Target="slides/slide29.xml"/><Relationship Id="rId103" Type="http://schemas.openxmlformats.org/officeDocument/2006/relationships/slide" Target="slides/slide73.xml"/><Relationship Id="rId108" Type="http://schemas.openxmlformats.org/officeDocument/2006/relationships/slide" Target="slides/slide78.xml"/><Relationship Id="rId124" Type="http://schemas.openxmlformats.org/officeDocument/2006/relationships/slide" Target="slides/slide94.xml"/><Relationship Id="rId129" Type="http://schemas.openxmlformats.org/officeDocument/2006/relationships/slide" Target="slides/slide99.xml"/><Relationship Id="rId54" Type="http://schemas.openxmlformats.org/officeDocument/2006/relationships/slide" Target="slides/slide24.xml"/><Relationship Id="rId70" Type="http://schemas.openxmlformats.org/officeDocument/2006/relationships/slide" Target="slides/slide40.xml"/><Relationship Id="rId75" Type="http://schemas.openxmlformats.org/officeDocument/2006/relationships/slide" Target="slides/slide45.xml"/><Relationship Id="rId91" Type="http://schemas.openxmlformats.org/officeDocument/2006/relationships/slide" Target="slides/slide61.xml"/><Relationship Id="rId96" Type="http://schemas.openxmlformats.org/officeDocument/2006/relationships/slide" Target="slides/slide66.xml"/><Relationship Id="rId140" Type="http://schemas.openxmlformats.org/officeDocument/2006/relationships/slide" Target="slides/slide110.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9.xml"/><Relationship Id="rId114" Type="http://schemas.openxmlformats.org/officeDocument/2006/relationships/slide" Target="slides/slide84.xml"/><Relationship Id="rId119" Type="http://schemas.openxmlformats.org/officeDocument/2006/relationships/slide" Target="slides/slide89.xml"/><Relationship Id="rId44" Type="http://schemas.openxmlformats.org/officeDocument/2006/relationships/slide" Target="slides/slide14.xml"/><Relationship Id="rId60" Type="http://schemas.openxmlformats.org/officeDocument/2006/relationships/slide" Target="slides/slide30.xml"/><Relationship Id="rId65" Type="http://schemas.openxmlformats.org/officeDocument/2006/relationships/slide" Target="slides/slide35.xml"/><Relationship Id="rId81" Type="http://schemas.openxmlformats.org/officeDocument/2006/relationships/slide" Target="slides/slide51.xml"/><Relationship Id="rId86" Type="http://schemas.openxmlformats.org/officeDocument/2006/relationships/slide" Target="slides/slide56.xml"/><Relationship Id="rId130" Type="http://schemas.openxmlformats.org/officeDocument/2006/relationships/slide" Target="slides/slide100.xml"/><Relationship Id="rId135" Type="http://schemas.openxmlformats.org/officeDocument/2006/relationships/slide" Target="slides/slide10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slide" Target="slides/slide95.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131" Type="http://schemas.openxmlformats.org/officeDocument/2006/relationships/slide" Target="slides/slide101.xml"/><Relationship Id="rId136" Type="http://schemas.openxmlformats.org/officeDocument/2006/relationships/slide" Target="slides/slide106.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26" Type="http://schemas.openxmlformats.org/officeDocument/2006/relationships/slide" Target="slides/slide96.xml"/><Relationship Id="rId147"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6.xml"/><Relationship Id="rId67" Type="http://schemas.openxmlformats.org/officeDocument/2006/relationships/slide" Target="slides/slide37.xml"/><Relationship Id="rId116" Type="http://schemas.openxmlformats.org/officeDocument/2006/relationships/slide" Target="slides/slide86.xml"/><Relationship Id="rId137" Type="http://schemas.openxmlformats.org/officeDocument/2006/relationships/slide" Target="slides/slide107.xml"/><Relationship Id="rId20" Type="http://schemas.openxmlformats.org/officeDocument/2006/relationships/slideMaster" Target="slideMasters/slideMaster20.xml"/><Relationship Id="rId41" Type="http://schemas.openxmlformats.org/officeDocument/2006/relationships/slide" Target="slides/slide11.xml"/><Relationship Id="rId62" Type="http://schemas.openxmlformats.org/officeDocument/2006/relationships/slide" Target="slides/slide32.xml"/><Relationship Id="rId83" Type="http://schemas.openxmlformats.org/officeDocument/2006/relationships/slide" Target="slides/slide53.xml"/><Relationship Id="rId88" Type="http://schemas.openxmlformats.org/officeDocument/2006/relationships/slide" Target="slides/slide58.xml"/><Relationship Id="rId111" Type="http://schemas.openxmlformats.org/officeDocument/2006/relationships/slide" Target="slides/slide81.xml"/><Relationship Id="rId132" Type="http://schemas.openxmlformats.org/officeDocument/2006/relationships/slide" Target="slides/slide102.xml"/><Relationship Id="rId15" Type="http://schemas.openxmlformats.org/officeDocument/2006/relationships/slideMaster" Target="slideMasters/slideMaster15.xml"/><Relationship Id="rId36" Type="http://schemas.openxmlformats.org/officeDocument/2006/relationships/slide" Target="slides/slide6.xml"/><Relationship Id="rId57" Type="http://schemas.openxmlformats.org/officeDocument/2006/relationships/slide" Target="slides/slide27.xml"/><Relationship Id="rId106" Type="http://schemas.openxmlformats.org/officeDocument/2006/relationships/slide" Target="slides/slide76.xml"/><Relationship Id="rId127" Type="http://schemas.openxmlformats.org/officeDocument/2006/relationships/slide" Target="slides/slide97.xml"/><Relationship Id="rId10" Type="http://schemas.openxmlformats.org/officeDocument/2006/relationships/slideMaster" Target="slideMasters/slideMaster10.xml"/><Relationship Id="rId31" Type="http://schemas.openxmlformats.org/officeDocument/2006/relationships/slide" Target="slides/slide1.xml"/><Relationship Id="rId52" Type="http://schemas.openxmlformats.org/officeDocument/2006/relationships/slide" Target="slides/slide22.xml"/><Relationship Id="rId73" Type="http://schemas.openxmlformats.org/officeDocument/2006/relationships/slide" Target="slides/slide43.xml"/><Relationship Id="rId78" Type="http://schemas.openxmlformats.org/officeDocument/2006/relationships/slide" Target="slides/slide48.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7.xml"/><Relationship Id="rId68" Type="http://schemas.openxmlformats.org/officeDocument/2006/relationships/slide" Target="slides/slide38.xml"/><Relationship Id="rId89" Type="http://schemas.openxmlformats.org/officeDocument/2006/relationships/slide" Target="slides/slide59.xml"/><Relationship Id="rId112" Type="http://schemas.openxmlformats.org/officeDocument/2006/relationships/slide" Target="slides/slide82.xml"/><Relationship Id="rId133" Type="http://schemas.openxmlformats.org/officeDocument/2006/relationships/slide" Target="slides/slide103.xml"/><Relationship Id="rId16" Type="http://schemas.openxmlformats.org/officeDocument/2006/relationships/slideMaster" Target="slideMasters/slideMaster16.xml"/><Relationship Id="rId37" Type="http://schemas.openxmlformats.org/officeDocument/2006/relationships/slide" Target="slides/slide7.xml"/><Relationship Id="rId58" Type="http://schemas.openxmlformats.org/officeDocument/2006/relationships/slide" Target="slides/slide28.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slide" Target="slides/slide93.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30/08/2023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30/08/2023</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body"/>
          </p:nvPr>
        </p:nvSpPr>
        <p:spPr>
          <a:xfrm>
            <a:off x="679680" y="4715280"/>
            <a:ext cx="5437800" cy="4466520"/>
          </a:xfrm>
          <a:prstGeom prst="rect">
            <a:avLst/>
          </a:prstGeom>
        </p:spPr>
        <p:txBody>
          <a:bodyPr/>
          <a:lstStyle/>
          <a:p>
            <a:endParaRPr/>
          </a:p>
        </p:txBody>
      </p:sp>
      <p:sp>
        <p:nvSpPr>
          <p:cNvPr id="511" name="TextShape 2"/>
          <p:cNvSpPr txBox="1"/>
          <p:nvPr/>
        </p:nvSpPr>
        <p:spPr>
          <a:xfrm>
            <a:off x="3850560" y="9428760"/>
            <a:ext cx="2945160" cy="496080"/>
          </a:xfrm>
          <a:prstGeom prst="rect">
            <a:avLst/>
          </a:prstGeom>
          <a:noFill/>
          <a:ln>
            <a:noFill/>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E4D10AE-4409-4FEB-94F5-A1517F943FC2}" type="slidenum">
              <a:rPr kumimoji="0" lang="en-GB" sz="12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2018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D440E5C3-5C5E-48BA-B787-DE4627A29CAD}"/>
              </a:ext>
            </a:extLst>
          </p:cNvPr>
          <p:cNvSpPr>
            <a:spLocks noGrp="1" noRot="1" noChangeAspect="1" noChangeArrowheads="1" noTextEdit="1"/>
          </p:cNvSpPr>
          <p:nvPr>
            <p:ph type="sldImg"/>
          </p:nvPr>
        </p:nvSpPr>
        <p:spPr>
          <a:ln/>
        </p:spPr>
      </p:sp>
      <p:sp>
        <p:nvSpPr>
          <p:cNvPr id="164867" name="Notes Placeholder 2">
            <a:extLst>
              <a:ext uri="{FF2B5EF4-FFF2-40B4-BE49-F238E27FC236}">
                <a16:creationId xmlns:a16="http://schemas.microsoft.com/office/drawing/2014/main" id="{34C56555-0E9D-49A0-B445-44E868EA41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64868" name="Slide Number Placeholder 3">
            <a:extLst>
              <a:ext uri="{FF2B5EF4-FFF2-40B4-BE49-F238E27FC236}">
                <a16:creationId xmlns:a16="http://schemas.microsoft.com/office/drawing/2014/main" id="{38D3019C-F988-4220-850D-9461ACD3034E}"/>
              </a:ext>
            </a:extLst>
          </p:cNvPr>
          <p:cNvSpPr>
            <a:spLocks noGrp="1"/>
          </p:cNvSpPr>
          <p:nvPr>
            <p:ph type="sldNum" sz="quarter" idx="5"/>
          </p:nvPr>
        </p:nvSpPr>
        <p:spPr>
          <a:xfrm>
            <a:off x="3781425" y="10172700"/>
            <a:ext cx="2892425"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79438">
              <a:defRPr sz="2400">
                <a:solidFill>
                  <a:schemeClr val="tx1"/>
                </a:solidFill>
                <a:latin typeface="Arial" panose="020B0604020202020204" pitchFamily="34" charset="0"/>
                <a:ea typeface="ＭＳ Ｐゴシック" panose="020B0600070205080204" pitchFamily="34" charset="-128"/>
              </a:defRPr>
            </a:lvl1pPr>
            <a:lvl2pPr marL="736600" indent="-282575" defTabSz="579438">
              <a:defRPr sz="2400">
                <a:solidFill>
                  <a:schemeClr val="tx1"/>
                </a:solidFill>
                <a:latin typeface="Arial" panose="020B0604020202020204" pitchFamily="34" charset="0"/>
                <a:ea typeface="ＭＳ Ｐゴシック" panose="020B0600070205080204" pitchFamily="34" charset="-128"/>
              </a:defRPr>
            </a:lvl2pPr>
            <a:lvl3pPr marL="1133475" indent="-225425" defTabSz="579438">
              <a:defRPr sz="2400">
                <a:solidFill>
                  <a:schemeClr val="tx1"/>
                </a:solidFill>
                <a:latin typeface="Arial" panose="020B0604020202020204" pitchFamily="34" charset="0"/>
                <a:ea typeface="ＭＳ Ｐゴシック" panose="020B0600070205080204" pitchFamily="34" charset="-128"/>
              </a:defRPr>
            </a:lvl3pPr>
            <a:lvl4pPr marL="1587500" indent="-225425" defTabSz="579438">
              <a:defRPr sz="2400">
                <a:solidFill>
                  <a:schemeClr val="tx1"/>
                </a:solidFill>
                <a:latin typeface="Arial" panose="020B0604020202020204" pitchFamily="34" charset="0"/>
                <a:ea typeface="ＭＳ Ｐゴシック" panose="020B0600070205080204" pitchFamily="34" charset="-128"/>
              </a:defRPr>
            </a:lvl4pPr>
            <a:lvl5pPr marL="2041525" indent="-225425" defTabSz="579438">
              <a:defRPr sz="2400">
                <a:solidFill>
                  <a:schemeClr val="tx1"/>
                </a:solidFill>
                <a:latin typeface="Arial" panose="020B0604020202020204" pitchFamily="34" charset="0"/>
                <a:ea typeface="ＭＳ Ｐゴシック" panose="020B0600070205080204" pitchFamily="34" charset="-128"/>
              </a:defRPr>
            </a:lvl5pPr>
            <a:lvl6pPr marL="24987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579438" rtl="0" eaLnBrk="1" fontAlgn="base" latinLnBrk="0" hangingPunct="0">
              <a:lnSpc>
                <a:spcPct val="100000"/>
              </a:lnSpc>
              <a:spcBef>
                <a:spcPct val="0"/>
              </a:spcBef>
              <a:spcAft>
                <a:spcPct val="0"/>
              </a:spcAft>
              <a:buClrTx/>
              <a:buSzTx/>
              <a:buFontTx/>
              <a:buNone/>
              <a:tabLst/>
              <a:defRPr/>
            </a:pPr>
            <a:fld id="{F2B461D7-AD02-49E7-ABFC-64553AD5695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Avenir Heavy"/>
                <a:cs typeface="Avenir Heavy"/>
                <a:sym typeface="Avenir Heavy"/>
              </a:rPr>
              <a:pPr marL="0" marR="0" lvl="0" indent="0" algn="r" defTabSz="579438" rtl="0" eaLnBrk="1" fontAlgn="base" latinLnBrk="0" hangingPunct="0">
                <a:lnSpc>
                  <a:spcPct val="100000"/>
                </a:lnSpc>
                <a:spcBef>
                  <a:spcPct val="0"/>
                </a:spcBef>
                <a:spcAft>
                  <a:spcPct val="0"/>
                </a:spcAft>
                <a:buClrTx/>
                <a:buSzTx/>
                <a:buFontTx/>
                <a:buNone/>
                <a:tabLst/>
                <a:defRPr/>
              </a:pPr>
              <a:t>96</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Avenir Heavy"/>
              <a:cs typeface="Avenir Heavy"/>
              <a:sym typeface="Avenir Heav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0a6a20413_0_0:notes"/>
          <p:cNvSpPr txBox="1">
            <a:spLocks noGrp="1"/>
          </p:cNvSpPr>
          <p:nvPr>
            <p:ph type="body" idx="1"/>
          </p:nvPr>
        </p:nvSpPr>
        <p:spPr>
          <a:xfrm>
            <a:off x="668060" y="4661002"/>
            <a:ext cx="5344575" cy="4415701"/>
          </a:xfrm>
          <a:prstGeom prst="rect">
            <a:avLst/>
          </a:prstGeom>
          <a:noFill/>
          <a:ln>
            <a:noFill/>
          </a:ln>
        </p:spPr>
        <p:txBody>
          <a:bodyPr spcFirstLastPara="1" wrap="square" lIns="90748" tIns="90748" rIns="90748" bIns="90748" anchor="t" anchorCtr="0">
            <a:noAutofit/>
          </a:bodyPr>
          <a:lstStyle/>
          <a:p>
            <a:pPr algn="l" rtl="0">
              <a:lnSpc>
                <a:spcPct val="100000"/>
              </a:lnSpc>
              <a:buSzPts val="1100"/>
            </a:pPr>
            <a:endParaRPr/>
          </a:p>
        </p:txBody>
      </p:sp>
      <p:sp>
        <p:nvSpPr>
          <p:cNvPr id="266" name="Google Shape;266;g60a6a20413_0_0:notes"/>
          <p:cNvSpPr>
            <a:spLocks noGrp="1" noRot="1" noChangeAspect="1"/>
          </p:cNvSpPr>
          <p:nvPr>
            <p:ph type="sldImg" idx="2"/>
          </p:nvPr>
        </p:nvSpPr>
        <p:spPr>
          <a:xfrm>
            <a:off x="887413" y="735013"/>
            <a:ext cx="4906962" cy="3681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f9953e7f_0_17:notes"/>
          <p:cNvSpPr txBox="1">
            <a:spLocks noGrp="1"/>
          </p:cNvSpPr>
          <p:nvPr>
            <p:ph type="body" idx="1"/>
          </p:nvPr>
        </p:nvSpPr>
        <p:spPr>
          <a:xfrm>
            <a:off x="674200" y="4689500"/>
            <a:ext cx="53937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61f9953e7f_0_17:notes"/>
          <p:cNvSpPr>
            <a:spLocks noGrp="1" noRot="1" noChangeAspect="1"/>
          </p:cNvSpPr>
          <p:nvPr>
            <p:ph type="sldImg" idx="2"/>
          </p:nvPr>
        </p:nvSpPr>
        <p:spPr>
          <a:xfrm>
            <a:off x="903288" y="739775"/>
            <a:ext cx="4935537"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xfrm>
            <a:off x="3781075" y="10172923"/>
            <a:ext cx="2893884" cy="536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1" tIns="45361" rIns="90721" bIns="45361"/>
          <a:lstStyle>
            <a:lvl1pPr>
              <a:defRPr sz="2400">
                <a:solidFill>
                  <a:schemeClr val="tx1"/>
                </a:solidFill>
                <a:latin typeface="Arial" panose="020B0604020202020204" pitchFamily="34" charset="0"/>
                <a:ea typeface="ＭＳ Ｐゴシック" panose="020B0600070205080204" pitchFamily="34" charset="-128"/>
              </a:defRPr>
            </a:lvl1pPr>
            <a:lvl2pPr marL="737113" indent="-283504">
              <a:defRPr sz="2400">
                <a:solidFill>
                  <a:schemeClr val="tx1"/>
                </a:solidFill>
                <a:latin typeface="Arial" panose="020B0604020202020204" pitchFamily="34" charset="0"/>
                <a:ea typeface="ＭＳ Ｐゴシック" panose="020B0600070205080204" pitchFamily="34" charset="-128"/>
              </a:defRPr>
            </a:lvl2pPr>
            <a:lvl3pPr marL="1134018" indent="-226803">
              <a:defRPr sz="2400">
                <a:solidFill>
                  <a:schemeClr val="tx1"/>
                </a:solidFill>
                <a:latin typeface="Arial" panose="020B0604020202020204" pitchFamily="34" charset="0"/>
                <a:ea typeface="ＭＳ Ｐゴシック" panose="020B0600070205080204" pitchFamily="34" charset="-128"/>
              </a:defRPr>
            </a:lvl3pPr>
            <a:lvl4pPr marL="1587625" indent="-226803">
              <a:defRPr sz="2400">
                <a:solidFill>
                  <a:schemeClr val="tx1"/>
                </a:solidFill>
                <a:latin typeface="Arial" panose="020B0604020202020204" pitchFamily="34" charset="0"/>
                <a:ea typeface="ＭＳ Ｐゴシック" panose="020B0600070205080204" pitchFamily="34" charset="-128"/>
              </a:defRPr>
            </a:lvl4pPr>
            <a:lvl5pPr marL="2041232" indent="-226803">
              <a:defRPr sz="2400">
                <a:solidFill>
                  <a:schemeClr val="tx1"/>
                </a:solidFill>
                <a:latin typeface="Arial" panose="020B0604020202020204" pitchFamily="34" charset="0"/>
                <a:ea typeface="ＭＳ Ｐゴシック" panose="020B0600070205080204" pitchFamily="34" charset="-128"/>
              </a:defRPr>
            </a:lvl5pPr>
            <a:lvl6pPr marL="2494839"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48446"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2053"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55660"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583930" rtl="0" eaLnBrk="1" fontAlgn="auto" latinLnBrk="0" hangingPunct="0">
              <a:lnSpc>
                <a:spcPct val="100000"/>
              </a:lnSpc>
              <a:spcBef>
                <a:spcPts val="0"/>
              </a:spcBef>
              <a:spcAft>
                <a:spcPts val="0"/>
              </a:spcAft>
              <a:buClrTx/>
              <a:buSzTx/>
              <a:buFontTx/>
              <a:buNone/>
              <a:tabLst/>
              <a:defRPr/>
            </a:pPr>
            <a:fld id="{821E9856-0C7E-47FF-B58C-AB4D5AA9106A}" type="slidenum">
              <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rPr>
              <a:pPr marL="0" marR="0" lvl="0" indent="0" algn="l" defTabSz="583930" rtl="0" eaLnBrk="1" fontAlgn="auto" latinLnBrk="0" hangingPunct="0">
                <a:lnSpc>
                  <a:spcPct val="100000"/>
                </a:lnSpc>
                <a:spcBef>
                  <a:spcPts val="0"/>
                </a:spcBef>
                <a:spcAft>
                  <a:spcPts val="0"/>
                </a:spcAft>
                <a:buClrTx/>
                <a:buSzTx/>
                <a:buFontTx/>
                <a:buNone/>
                <a:tabLst/>
                <a:defRPr/>
              </a:pPr>
              <a:t>109</a:t>
            </a:fld>
            <a:endPar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endParaRPr>
          </a:p>
        </p:txBody>
      </p:sp>
    </p:spTree>
    <p:extLst>
      <p:ext uri="{BB962C8B-B14F-4D97-AF65-F5344CB8AC3E}">
        <p14:creationId xmlns:p14="http://schemas.microsoft.com/office/powerpoint/2010/main" val="64641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1"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lvl1pPr>
              <a:defRPr sz="2400">
                <a:solidFill>
                  <a:schemeClr val="tx1"/>
                </a:solidFill>
                <a:latin typeface="Arial" panose="020B0604020202020204" pitchFamily="34" charset="0"/>
                <a:ea typeface="ＭＳ Ｐゴシック" panose="020B0600070205080204" pitchFamily="34" charset="-128"/>
              </a:defRPr>
            </a:lvl1pPr>
            <a:lvl2pPr marL="736486" indent="-282532">
              <a:defRPr sz="2400">
                <a:solidFill>
                  <a:schemeClr val="tx1"/>
                </a:solidFill>
                <a:latin typeface="Arial" panose="020B0604020202020204" pitchFamily="34" charset="0"/>
                <a:ea typeface="ＭＳ Ｐゴシック" panose="020B0600070205080204" pitchFamily="34" charset="-128"/>
              </a:defRPr>
            </a:lvl2pPr>
            <a:lvl3pPr marL="1133300" indent="-225390">
              <a:defRPr sz="2400">
                <a:solidFill>
                  <a:schemeClr val="tx1"/>
                </a:solidFill>
                <a:latin typeface="Arial" panose="020B0604020202020204" pitchFamily="34" charset="0"/>
                <a:ea typeface="ＭＳ Ｐゴシック" panose="020B0600070205080204" pitchFamily="34" charset="-128"/>
              </a:defRPr>
            </a:lvl3pPr>
            <a:lvl4pPr marL="1587256" indent="-225390">
              <a:defRPr sz="2400">
                <a:solidFill>
                  <a:schemeClr val="tx1"/>
                </a:solidFill>
                <a:latin typeface="Arial" panose="020B0604020202020204" pitchFamily="34" charset="0"/>
                <a:ea typeface="ＭＳ Ｐゴシック" panose="020B0600070205080204" pitchFamily="34" charset="-128"/>
              </a:defRPr>
            </a:lvl4pPr>
            <a:lvl5pPr marL="2041211" indent="-225390">
              <a:defRPr sz="2400">
                <a:solidFill>
                  <a:schemeClr val="tx1"/>
                </a:solidFill>
                <a:latin typeface="Arial" panose="020B0604020202020204" pitchFamily="34" charset="0"/>
                <a:ea typeface="ＭＳ Ｐゴシック" panose="020B0600070205080204" pitchFamily="34" charset="-128"/>
              </a:defRPr>
            </a:lvl5pPr>
            <a:lvl6pPr marL="249834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47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259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972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259"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259"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FD9BA-9A31-4940-9720-8E901E0B2DB3}"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Avenir Heavy"/>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sym typeface="Avenir Heavy"/>
            </a:endParaRPr>
          </a:p>
        </p:txBody>
      </p:sp>
    </p:spTree>
    <p:extLst>
      <p:ext uri="{BB962C8B-B14F-4D97-AF65-F5344CB8AC3E}">
        <p14:creationId xmlns:p14="http://schemas.microsoft.com/office/powerpoint/2010/main" val="264230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60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95C1DF51-0388-4F1C-A635-04BB8F38E007}"/>
              </a:ext>
            </a:extLst>
          </p:cNvPr>
          <p:cNvSpPr>
            <a:spLocks noGrp="1" noRot="1" noChangeAspect="1" noChangeArrowheads="1" noTextEdit="1"/>
          </p:cNvSpPr>
          <p:nvPr>
            <p:ph type="sldImg"/>
          </p:nvPr>
        </p:nvSpPr>
        <p:spPr>
          <a:ln/>
        </p:spPr>
      </p:sp>
      <p:sp>
        <p:nvSpPr>
          <p:cNvPr id="179203" name="Notes Placeholder 2">
            <a:extLst>
              <a:ext uri="{FF2B5EF4-FFF2-40B4-BE49-F238E27FC236}">
                <a16:creationId xmlns:a16="http://schemas.microsoft.com/office/drawing/2014/main" id="{A34FFD12-C2D6-4626-89DD-F238DB7E5E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ea typeface="ＭＳ Ｐゴシック" panose="020B0600070205080204" pitchFamily="34" charset="-128"/>
              </a:rPr>
              <a:t>How prevalent is FGM?</a:t>
            </a:r>
          </a:p>
          <a:p>
            <a:r>
              <a:rPr lang="en-GB" altLang="en-US">
                <a:latin typeface="Arial" panose="020B0604020202020204" pitchFamily="34" charset="0"/>
                <a:ea typeface="ＭＳ Ｐゴシック" panose="020B0600070205080204" pitchFamily="34" charset="-128"/>
              </a:rPr>
              <a:t>FGM is usually carried out on girls between infancy and age 15, with the majority of cases occurring between the ages of 5 and 8 years (HM Government, 2011). Because of the hidden nature of the crime, it is difficult to estimate FGM's prevalence, but a study based on 2001 census data in England and Wales estimated that 23,000 girls under the age of 15 could be at risk of FGM each year; and nearly 66,000 women are living with its consequences (Dorkenoo et al, 2007). FGM could be even more prevalent than these figures suggest due to population growth and immigration from practising countries since 2001 (HM Government, 2011).</a:t>
            </a:r>
          </a:p>
          <a:p>
            <a:endParaRPr lang="en-GB" altLang="en-US">
              <a:latin typeface="Arial" panose="020B0604020202020204" pitchFamily="34" charset="0"/>
              <a:ea typeface="ＭＳ Ｐゴシック" panose="020B0600070205080204" pitchFamily="34" charset="-128"/>
            </a:endParaRPr>
          </a:p>
        </p:txBody>
      </p:sp>
      <p:sp>
        <p:nvSpPr>
          <p:cNvPr id="179204" name="Slide Number Placeholder 3">
            <a:extLst>
              <a:ext uri="{FF2B5EF4-FFF2-40B4-BE49-F238E27FC236}">
                <a16:creationId xmlns:a16="http://schemas.microsoft.com/office/drawing/2014/main" id="{CFD7DD14-E024-4046-A01C-B7C6C0E303C0}"/>
              </a:ext>
            </a:extLst>
          </p:cNvPr>
          <p:cNvSpPr>
            <a:spLocks noGrp="1"/>
          </p:cNvSpPr>
          <p:nvPr>
            <p:ph type="sldNum" sz="quarter" idx="5"/>
          </p:nvPr>
        </p:nvSpPr>
        <p:spPr>
          <a:xfrm>
            <a:off x="3781425" y="10172700"/>
            <a:ext cx="2892425"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79438">
              <a:defRPr sz="2400">
                <a:solidFill>
                  <a:schemeClr val="tx1"/>
                </a:solidFill>
                <a:latin typeface="Arial" panose="020B0604020202020204" pitchFamily="34" charset="0"/>
                <a:ea typeface="ＭＳ Ｐゴシック" panose="020B0600070205080204" pitchFamily="34" charset="-128"/>
              </a:defRPr>
            </a:lvl1pPr>
            <a:lvl2pPr marL="736600" indent="-282575" defTabSz="579438">
              <a:defRPr sz="2400">
                <a:solidFill>
                  <a:schemeClr val="tx1"/>
                </a:solidFill>
                <a:latin typeface="Arial" panose="020B0604020202020204" pitchFamily="34" charset="0"/>
                <a:ea typeface="ＭＳ Ｐゴシック" panose="020B0600070205080204" pitchFamily="34" charset="-128"/>
              </a:defRPr>
            </a:lvl2pPr>
            <a:lvl3pPr marL="1133475" indent="-225425" defTabSz="579438">
              <a:defRPr sz="2400">
                <a:solidFill>
                  <a:schemeClr val="tx1"/>
                </a:solidFill>
                <a:latin typeface="Arial" panose="020B0604020202020204" pitchFamily="34" charset="0"/>
                <a:ea typeface="ＭＳ Ｐゴシック" panose="020B0600070205080204" pitchFamily="34" charset="-128"/>
              </a:defRPr>
            </a:lvl3pPr>
            <a:lvl4pPr marL="1587500" indent="-225425" defTabSz="579438">
              <a:defRPr sz="2400">
                <a:solidFill>
                  <a:schemeClr val="tx1"/>
                </a:solidFill>
                <a:latin typeface="Arial" panose="020B0604020202020204" pitchFamily="34" charset="0"/>
                <a:ea typeface="ＭＳ Ｐゴシック" panose="020B0600070205080204" pitchFamily="34" charset="-128"/>
              </a:defRPr>
            </a:lvl4pPr>
            <a:lvl5pPr marL="2041525" indent="-225425" defTabSz="579438">
              <a:defRPr sz="2400">
                <a:solidFill>
                  <a:schemeClr val="tx1"/>
                </a:solidFill>
                <a:latin typeface="Arial" panose="020B0604020202020204" pitchFamily="34" charset="0"/>
                <a:ea typeface="ＭＳ Ｐゴシック" panose="020B0600070205080204" pitchFamily="34" charset="-128"/>
              </a:defRPr>
            </a:lvl5pPr>
            <a:lvl6pPr marL="24987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579438" rtl="0" eaLnBrk="1" fontAlgn="base" latinLnBrk="0" hangingPunct="0">
              <a:lnSpc>
                <a:spcPct val="100000"/>
              </a:lnSpc>
              <a:spcBef>
                <a:spcPct val="0"/>
              </a:spcBef>
              <a:spcAft>
                <a:spcPct val="0"/>
              </a:spcAft>
              <a:buClrTx/>
              <a:buSzTx/>
              <a:buFontTx/>
              <a:buNone/>
              <a:tabLst/>
              <a:defRPr/>
            </a:pPr>
            <a:fld id="{CEE35A59-C10D-4B54-AA43-29778B4DFA4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sym typeface="Avenir Heavy"/>
              </a:rPr>
              <a:pPr marL="0" marR="0" lvl="0" indent="0" algn="l" defTabSz="579438" rtl="0" eaLnBrk="1" fontAlgn="base" latinLnBrk="0" hangingPunct="0">
                <a:lnSpc>
                  <a:spcPct val="100000"/>
                </a:lnSpc>
                <a:spcBef>
                  <a:spcPct val="0"/>
                </a:spcBef>
                <a:spcAft>
                  <a:spcPct val="0"/>
                </a:spcAft>
                <a:buClrTx/>
                <a:buSzTx/>
                <a:buFontTx/>
                <a:buNone/>
                <a:tabLst/>
                <a:defRPr/>
              </a:pPr>
              <a:t>60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sym typeface="Avenir Heav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Remind staff that, today, you’re going to be focusing more on the lower end of this continuum</a:t>
            </a:r>
          </a:p>
          <a:p>
            <a:r>
              <a:rPr lang="en-GB" dirty="0"/>
              <a:t>Click to bring up the examples on the slide</a:t>
            </a:r>
          </a:p>
          <a:p>
            <a:r>
              <a:rPr lang="en-GB" dirty="0"/>
              <a:t>These ‘small’ behaviours contribute to the 'bigger', more violent issues, as you’ve already touched on</a:t>
            </a:r>
          </a:p>
          <a:p>
            <a:r>
              <a:rPr lang="en-GB" dirty="0"/>
              <a:t>The things at the lower level of the pyramid can and do happen in schools across the country, and staff have probably seen them too</a:t>
            </a:r>
          </a:p>
          <a:p>
            <a:r>
              <a:rPr lang="en-GB" dirty="0"/>
              <a:t>These behaviours normalise a culture where women are treated like objects or where we control and police their sexuality. This low-level harassment and sexism contribute to a culture where the behaviours at the top of the pyramid become accepted</a:t>
            </a:r>
          </a:p>
          <a:p>
            <a:r>
              <a:rPr lang="en-GB" dirty="0"/>
              <a:t>By dealing with the issues at the lower levels of the pyramid, we can help stop escalation to the higher levels of the pyramid. That’s why it’s so important that our school challenges sexual harassment and violence at all levels of the continuum</a:t>
            </a:r>
          </a:p>
          <a:p>
            <a:r>
              <a:rPr lang="en-GB" dirty="0"/>
              <a:t>Note the categorisation in this pyramid differs from the categorisation in Keeping Children Safe in Education in some places. The pyramid is being used here to illustrate the escalation of behaviours rather than as a reflection of statutory guidance</a:t>
            </a:r>
          </a:p>
          <a:p>
            <a:r>
              <a:rPr lang="en-GB" dirty="0"/>
              <a:t>Emphasise that staff should assume sexual harassment is happening in your school, even if there are no specific reports of it – as Ofsted recommended in its review of sexual abuse in schools and colleges</a:t>
            </a:r>
          </a:p>
          <a:p>
            <a:endParaRPr lang="en-GB" dirty="0"/>
          </a:p>
          <a:p>
            <a:r>
              <a:rPr lang="en-GB" dirty="0"/>
              <a:t>Sources</a:t>
            </a:r>
          </a:p>
          <a:p>
            <a:r>
              <a:rPr lang="en-GB" dirty="0"/>
              <a:t>Bold Voices, https://www.boldvoices.co.uk/</a:t>
            </a:r>
          </a:p>
          <a:p>
            <a:r>
              <a:rPr lang="en-GB" dirty="0" err="1"/>
              <a:t>EqualiTeach</a:t>
            </a:r>
            <a:r>
              <a:rPr lang="en-GB" dirty="0"/>
              <a:t>, https://equaliteach.co.uk/</a:t>
            </a:r>
          </a:p>
          <a:p>
            <a:r>
              <a:rPr lang="en-GB" dirty="0"/>
              <a:t>GOV.UK – Ofsted, Review of sexual abuse in schools and colleges. https://www.gov.uk/government/publications/review-of-sexual-abuse-in-schools-and-colleges/review-of-sexual-abuse-in-schools-and-colleges</a:t>
            </a:r>
          </a:p>
          <a:p>
            <a:endParaRPr lang="en-GB" dirty="0"/>
          </a:p>
        </p:txBody>
      </p:sp>
    </p:spTree>
    <p:extLst>
      <p:ext uri="{BB962C8B-B14F-4D97-AF65-F5344CB8AC3E}">
        <p14:creationId xmlns:p14="http://schemas.microsoft.com/office/powerpoint/2010/main" val="254665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79683" y="4715283"/>
            <a:ext cx="5437799" cy="4466520"/>
          </a:xfrm>
          <a:prstGeom prst="rect">
            <a:avLst/>
          </a:prstGeom>
        </p:spPr>
        <p:txBody>
          <a:bodyPr/>
          <a:lstStyle/>
          <a:p>
            <a:endParaRPr/>
          </a:p>
        </p:txBody>
      </p:sp>
      <p:sp>
        <p:nvSpPr>
          <p:cNvPr id="475" name="TextShape 2"/>
          <p:cNvSpPr txBox="1"/>
          <p:nvPr/>
        </p:nvSpPr>
        <p:spPr>
          <a:xfrm>
            <a:off x="3850560" y="9428763"/>
            <a:ext cx="2945160" cy="496080"/>
          </a:xfrm>
          <a:prstGeom prst="rect">
            <a:avLst/>
          </a:prstGeom>
          <a:noFill/>
          <a:ln>
            <a:noFill/>
          </a:ln>
        </p:spPr>
        <p:txBody>
          <a:bodyPr lIns="91397" tIns="45699" rIns="91397" bIns="45699" anchor="b"/>
          <a:lstStyle/>
          <a:p>
            <a:pPr marL="0" marR="0" lvl="0" indent="0" algn="r" defTabSz="913978" rtl="0" eaLnBrk="1" fontAlgn="auto" latinLnBrk="0" hangingPunct="1">
              <a:lnSpc>
                <a:spcPct val="100000"/>
              </a:lnSpc>
              <a:spcBef>
                <a:spcPts val="0"/>
              </a:spcBef>
              <a:spcAft>
                <a:spcPts val="0"/>
              </a:spcAft>
              <a:buClrTx/>
              <a:buSzTx/>
              <a:buFontTx/>
              <a:buNone/>
              <a:tabLst/>
              <a:defRPr/>
            </a:pPr>
            <a:fld id="{72F6EF83-B81D-4806-ACDA-586D45E062F7}" type="slidenum">
              <a:rPr kumimoji="0" lang="en-GB" sz="1200" b="0" i="0" u="none" strike="noStrike" kern="1200" cap="none" spc="0" normalizeH="0" baseline="0" noProof="0">
                <a:ln>
                  <a:noFill/>
                </a:ln>
                <a:solidFill>
                  <a:srgbClr val="000000"/>
                </a:solidFill>
                <a:effectLst/>
                <a:uLnTx/>
                <a:uFillTx/>
                <a:latin typeface="Arial"/>
                <a:sym typeface="Avenir Heavy"/>
              </a:rPr>
              <a:pPr marL="0" marR="0" lvl="0" indent="0" algn="r" defTabSz="913978" rtl="0" eaLnBrk="1" fontAlgn="auto" latinLnBrk="0" hangingPunct="1">
                <a:lnSpc>
                  <a:spcPct val="100000"/>
                </a:lnSpc>
                <a:spcBef>
                  <a:spcPts val="0"/>
                </a:spcBef>
                <a:spcAft>
                  <a:spcPts val="0"/>
                </a:spcAft>
                <a:buClrTx/>
                <a:buSzTx/>
                <a:buFontTx/>
                <a:buNone/>
                <a:tabLst/>
                <a:defRPr/>
              </a:pPr>
              <a:t>81</a:t>
            </a:fld>
            <a:endParaRPr kumimoji="0" sz="1800" b="0" i="0" u="none" strike="noStrike" kern="1200" cap="none" spc="0" normalizeH="0" baseline="0" noProof="0">
              <a:ln>
                <a:noFill/>
              </a:ln>
              <a:solidFill>
                <a:prstClr val="black"/>
              </a:solidFill>
              <a:effectLst/>
              <a:uLnTx/>
              <a:uFillTx/>
              <a:latin typeface="Arial"/>
              <a:sym typeface="Avenir Heavy"/>
            </a:endParaRPr>
          </a:p>
        </p:txBody>
      </p:sp>
    </p:spTree>
    <p:extLst>
      <p:ext uri="{BB962C8B-B14F-4D97-AF65-F5344CB8AC3E}">
        <p14:creationId xmlns:p14="http://schemas.microsoft.com/office/powerpoint/2010/main" val="68506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770019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2450140268"/>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a:lstStyle/>
          <a:p>
            <a:endParaRPr/>
          </a:p>
        </p:txBody>
      </p:sp>
      <p:sp>
        <p:nvSpPr>
          <p:cNvPr id="108" name="PlaceHolder 2"/>
          <p:cNvSpPr>
            <a:spLocks noGrp="1"/>
          </p:cNvSpPr>
          <p:nvPr>
            <p:ph type="body"/>
          </p:nvPr>
        </p:nvSpPr>
        <p:spPr>
          <a:xfrm>
            <a:off x="457200" y="1604520"/>
            <a:ext cx="4015800" cy="1896840"/>
          </a:xfrm>
          <a:prstGeom prst="rect">
            <a:avLst/>
          </a:prstGeom>
        </p:spPr>
        <p:txBody>
          <a:bodyPr/>
          <a:lstStyle/>
          <a:p>
            <a:endParaRPr/>
          </a:p>
        </p:txBody>
      </p:sp>
      <p:sp>
        <p:nvSpPr>
          <p:cNvPr id="109" name="PlaceHolder 3"/>
          <p:cNvSpPr>
            <a:spLocks noGrp="1"/>
          </p:cNvSpPr>
          <p:nvPr>
            <p:ph type="body"/>
          </p:nvPr>
        </p:nvSpPr>
        <p:spPr>
          <a:xfrm>
            <a:off x="4674240" y="1604520"/>
            <a:ext cx="4015800" cy="1896840"/>
          </a:xfrm>
          <a:prstGeom prst="rect">
            <a:avLst/>
          </a:prstGeom>
        </p:spPr>
        <p:txBody>
          <a:bodyPr/>
          <a:lstStyle/>
          <a:p>
            <a:endParaRPr/>
          </a:p>
        </p:txBody>
      </p:sp>
      <p:sp>
        <p:nvSpPr>
          <p:cNvPr id="110" name="PlaceHolder 4"/>
          <p:cNvSpPr>
            <a:spLocks noGrp="1"/>
          </p:cNvSpPr>
          <p:nvPr>
            <p:ph type="body"/>
          </p:nvPr>
        </p:nvSpPr>
        <p:spPr>
          <a:xfrm>
            <a:off x="4674240" y="3682080"/>
            <a:ext cx="4015800" cy="1896840"/>
          </a:xfrm>
          <a:prstGeom prst="rect">
            <a:avLst/>
          </a:prstGeom>
        </p:spPr>
        <p:txBody>
          <a:bodyPr/>
          <a:lstStyle/>
          <a:p>
            <a:endParaRPr/>
          </a:p>
        </p:txBody>
      </p:sp>
      <p:sp>
        <p:nvSpPr>
          <p:cNvPr id="111" name="PlaceHolder 5"/>
          <p:cNvSpPr>
            <a:spLocks noGrp="1"/>
          </p:cNvSpPr>
          <p:nvPr>
            <p:ph type="body"/>
          </p:nvPr>
        </p:nvSpPr>
        <p:spPr>
          <a:xfrm>
            <a:off x="457200" y="3682080"/>
            <a:ext cx="4015800" cy="1896840"/>
          </a:xfrm>
          <a:prstGeom prst="rect">
            <a:avLst/>
          </a:prstGeom>
        </p:spPr>
        <p:txBody>
          <a:bodyPr/>
          <a:lstStyle/>
          <a:p>
            <a:endParaRPr/>
          </a:p>
        </p:txBody>
      </p:sp>
    </p:spTree>
    <p:extLst>
      <p:ext uri="{BB962C8B-B14F-4D97-AF65-F5344CB8AC3E}">
        <p14:creationId xmlns:p14="http://schemas.microsoft.com/office/powerpoint/2010/main" val="1416303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1246557-2CBF-4D66-9300-195BCAB76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4"/>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D53F4E8-C558-4A47-B22C-31FE37A66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4"/>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PlaceHolder 1"/>
          <p:cNvSpPr>
            <a:spLocks noGrp="1"/>
          </p:cNvSpPr>
          <p:nvPr>
            <p:ph type="title"/>
          </p:nvPr>
        </p:nvSpPr>
        <p:spPr>
          <a:xfrm>
            <a:off x="457200" y="273600"/>
            <a:ext cx="8229240" cy="1144800"/>
          </a:xfrm>
          <a:prstGeom prst="rect">
            <a:avLst/>
          </a:prstGeom>
        </p:spPr>
        <p:txBody>
          <a:bodyPr/>
          <a:lstStyle/>
          <a:p>
            <a:endParaRPr/>
          </a:p>
        </p:txBody>
      </p:sp>
      <p:sp>
        <p:nvSpPr>
          <p:cNvPr id="113" name="PlaceHolder 2"/>
          <p:cNvSpPr>
            <a:spLocks noGrp="1"/>
          </p:cNvSpPr>
          <p:nvPr>
            <p:ph type="body"/>
          </p:nvPr>
        </p:nvSpPr>
        <p:spPr>
          <a:xfrm>
            <a:off x="457200" y="1604520"/>
            <a:ext cx="8229240" cy="3977280"/>
          </a:xfrm>
          <a:prstGeom prst="rect">
            <a:avLst/>
          </a:prstGeom>
        </p:spPr>
        <p:txBody>
          <a:bodyPr/>
          <a:lstStyle/>
          <a:p>
            <a:endParaRPr/>
          </a:p>
        </p:txBody>
      </p:sp>
      <p:sp>
        <p:nvSpPr>
          <p:cNvPr id="114" name="PlaceHolder 3"/>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4152420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8151015C-79AB-451D-914E-3CD328E13F01}"/>
              </a:ext>
            </a:extLst>
          </p:cNvPr>
          <p:cNvSpPr>
            <a:spLocks noGrp="1"/>
          </p:cNvSpPr>
          <p:nvPr>
            <p:ph type="sldNum" sz="quarter" idx="10"/>
          </p:nvPr>
        </p:nvSpPr>
        <p:spPr/>
        <p:txBody>
          <a:bodyPr/>
          <a:lstStyle>
            <a:lvl1pPr>
              <a:defRPr/>
            </a:lvl1pPr>
          </a:lstStyle>
          <a:p>
            <a:pPr>
              <a:defRPr/>
            </a:pPr>
            <a:fld id="{ED7040B2-FA29-4E79-A825-5EEC8C3A505F}" type="slidenum">
              <a:rPr lang="en-US" altLang="en-US"/>
              <a:pPr>
                <a:defRPr/>
              </a:pPr>
              <a:t>‹#›</a:t>
            </a:fld>
            <a:endParaRPr lang="en-US" altLang="en-US"/>
          </a:p>
        </p:txBody>
      </p:sp>
    </p:spTree>
    <p:extLst>
      <p:ext uri="{BB962C8B-B14F-4D97-AF65-F5344CB8AC3E}">
        <p14:creationId xmlns:p14="http://schemas.microsoft.com/office/powerpoint/2010/main" val="164931878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4532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294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274475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3701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530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71371"/>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5B0518-DC43-42F6-9739-B927136EBD68}"/>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0E183FD7-DC95-4C56-A314-0AD4B1AB890C}" type="slidenum">
              <a:rPr/>
              <a:pPr>
                <a:defRPr/>
              </a:pPr>
              <a:t>‹#›</a:t>
            </a:fld>
            <a:endParaRPr/>
          </a:p>
        </p:txBody>
      </p:sp>
    </p:spTree>
    <p:extLst>
      <p:ext uri="{BB962C8B-B14F-4D97-AF65-F5344CB8AC3E}">
        <p14:creationId xmlns:p14="http://schemas.microsoft.com/office/powerpoint/2010/main" val="41271028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241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4B137C1-FA3E-4C95-980F-6DA176788627}"/>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925E02E3-70EC-4DD7-83D2-3C19521298FD}" type="slidenum">
              <a:rPr/>
              <a:pPr>
                <a:defRPr/>
              </a:pPr>
              <a:t>‹#›</a:t>
            </a:fld>
            <a:endParaRPr/>
          </a:p>
        </p:txBody>
      </p:sp>
    </p:spTree>
    <p:extLst>
      <p:ext uri="{BB962C8B-B14F-4D97-AF65-F5344CB8AC3E}">
        <p14:creationId xmlns:p14="http://schemas.microsoft.com/office/powerpoint/2010/main" val="136372123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B4FE0DB6-F0B1-499D-8F7A-5D80B399B187}"/>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D6ABEA3A-DE99-4DFC-A800-2A759EAE2247}" type="slidenum">
              <a:rPr/>
              <a:pPr>
                <a:defRPr/>
              </a:pPr>
              <a:t>‹#›</a:t>
            </a:fld>
            <a:endParaRPr/>
          </a:p>
        </p:txBody>
      </p:sp>
    </p:spTree>
    <p:extLst>
      <p:ext uri="{BB962C8B-B14F-4D97-AF65-F5344CB8AC3E}">
        <p14:creationId xmlns:p14="http://schemas.microsoft.com/office/powerpoint/2010/main" val="3290927587"/>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58F601C2-DF47-4EDA-83E5-43DAAA2B1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074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3">
              <a:defRPr/>
            </a:pPr>
            <a:r>
              <a:rPr lang="en-GB" sz="1000">
                <a:solidFill>
                  <a:srgbClr val="000000"/>
                </a:solidFill>
                <a:latin typeface="Lucida Sans Unicode"/>
              </a:rPr>
              <a:t>18/10/16</a:t>
            </a:r>
            <a:endParaRPr lang="en-GB"/>
          </a:p>
        </p:txBody>
      </p:sp>
      <p:sp>
        <p:nvSpPr>
          <p:cNvPr id="3" name="Footer Placeholder 2"/>
          <p:cNvSpPr>
            <a:spLocks noGrp="1"/>
          </p:cNvSpPr>
          <p:nvPr>
            <p:ph type="ftr" sz="quarter" idx="11"/>
          </p:nvPr>
        </p:nvSpPr>
        <p:spPr/>
        <p:txBody>
          <a:bodyPr/>
          <a:lstStyle/>
          <a:p>
            <a:pPr defTabSz="914353">
              <a:defRPr/>
            </a:pPr>
            <a:endParaRPr lang="en-GB"/>
          </a:p>
        </p:txBody>
      </p:sp>
      <p:sp>
        <p:nvSpPr>
          <p:cNvPr id="4" name="Slide Number Placeholder 3"/>
          <p:cNvSpPr>
            <a:spLocks noGrp="1"/>
          </p:cNvSpPr>
          <p:nvPr>
            <p:ph type="sldNum" sz="quarter" idx="12"/>
          </p:nvPr>
        </p:nvSpPr>
        <p:spPr>
          <a:xfrm>
            <a:off x="6420286" y="9252375"/>
            <a:ext cx="270908" cy="256480"/>
          </a:xfrm>
        </p:spPr>
        <p:txBody>
          <a:bodyPr/>
          <a:lstStyle/>
          <a:p>
            <a:pPr algn="r" hangingPunct="1">
              <a:defRPr/>
            </a:pPr>
            <a:fld id="{B81022BA-D974-47DD-8DB6-EC6B8BC5B7B4}" type="slidenum">
              <a:rPr lang="en-GB" sz="1000" smtClean="0">
                <a:latin typeface="Lucida Sans Unicode"/>
              </a:rPr>
              <a:pPr algn="r" hangingPunct="1">
                <a:defRPr/>
              </a:pPr>
              <a:t>‹#›</a:t>
            </a:fld>
            <a:endParaRPr lang="en-GB"/>
          </a:p>
        </p:txBody>
      </p:sp>
    </p:spTree>
    <p:extLst>
      <p:ext uri="{BB962C8B-B14F-4D97-AF65-F5344CB8AC3E}">
        <p14:creationId xmlns:p14="http://schemas.microsoft.com/office/powerpoint/2010/main" val="11461234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A2A98B8-CEAC-4F54-BB3F-60B60D64AE55}"/>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B756A179-FF9C-468D-AAD0-55F680FBE175}" type="slidenum">
              <a:rPr/>
              <a:pPr>
                <a:defRPr/>
              </a:pPr>
              <a:t>‹#›</a:t>
            </a:fld>
            <a:endParaRPr/>
          </a:p>
        </p:txBody>
      </p:sp>
    </p:spTree>
    <p:extLst>
      <p:ext uri="{BB962C8B-B14F-4D97-AF65-F5344CB8AC3E}">
        <p14:creationId xmlns:p14="http://schemas.microsoft.com/office/powerpoint/2010/main" val="172633068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931468A9-C6B8-40FF-AF30-66506966F017}"/>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61628F55-089E-4373-B9F1-1B39EAE31036}" type="slidenum">
              <a:rPr/>
              <a:pPr>
                <a:defRPr/>
              </a:pPr>
              <a:t>‹#›</a:t>
            </a:fld>
            <a:endParaRPr/>
          </a:p>
        </p:txBody>
      </p:sp>
    </p:spTree>
    <p:extLst>
      <p:ext uri="{BB962C8B-B14F-4D97-AF65-F5344CB8AC3E}">
        <p14:creationId xmlns:p14="http://schemas.microsoft.com/office/powerpoint/2010/main" val="35130525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30D45F9-9805-4D7F-B11C-316E82BE2564}"/>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2DCF01A3-02DC-4094-A6B8-2E52A6CA88A9}" type="slidenum">
              <a:rPr/>
              <a:pPr>
                <a:defRPr/>
              </a:pPr>
              <a:t>‹#›</a:t>
            </a:fld>
            <a:endParaRPr/>
          </a:p>
        </p:txBody>
      </p:sp>
    </p:spTree>
    <p:extLst>
      <p:ext uri="{BB962C8B-B14F-4D97-AF65-F5344CB8AC3E}">
        <p14:creationId xmlns:p14="http://schemas.microsoft.com/office/powerpoint/2010/main" val="1679631789"/>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A1D430D4-BC5F-418F-B3B6-DA8C7E90A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7476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A7558-852D-4DFC-9737-F0756AEF70BE}"/>
              </a:ext>
            </a:extLst>
          </p:cNvPr>
          <p:cNvSpPr>
            <a:spLocks noGrp="1"/>
          </p:cNvSpPr>
          <p:nvPr>
            <p:ph type="dt" sz="half" idx="10"/>
          </p:nvPr>
        </p:nvSpPr>
        <p:spPr>
          <a:xfrm>
            <a:off x="0" y="0"/>
            <a:ext cx="0" cy="0"/>
          </a:xfrm>
        </p:spPr>
        <p:txBody>
          <a:bodyPr/>
          <a:lstStyle>
            <a:lvl1pPr defTabSz="914306" hangingPunct="1">
              <a:defRPr sz="1000">
                <a:solidFill>
                  <a:srgbClr val="000000"/>
                </a:solidFill>
                <a:latin typeface="Lucida Sans Unicode"/>
              </a:defRPr>
            </a:lvl1pPr>
          </a:lstStyle>
          <a:p>
            <a:pPr>
              <a:defRPr/>
            </a:pPr>
            <a:r>
              <a:rPr lang="en-GB"/>
              <a:t>18/10/16</a:t>
            </a:r>
            <a:endParaRPr lang="en-GB" sz="1800">
              <a:solidFill>
                <a:schemeClr val="tx1"/>
              </a:solidFill>
              <a:latin typeface="Arial" panose="020B0604020202020204" pitchFamily="34" charset="0"/>
            </a:endParaRPr>
          </a:p>
        </p:txBody>
      </p:sp>
      <p:sp>
        <p:nvSpPr>
          <p:cNvPr id="3" name="Footer Placeholder 2">
            <a:extLst>
              <a:ext uri="{FF2B5EF4-FFF2-40B4-BE49-F238E27FC236}">
                <a16:creationId xmlns:a16="http://schemas.microsoft.com/office/drawing/2014/main" id="{E713D003-9511-4D4E-8A65-174CD3B59EA7}"/>
              </a:ext>
            </a:extLst>
          </p:cNvPr>
          <p:cNvSpPr>
            <a:spLocks noGrp="1"/>
          </p:cNvSpPr>
          <p:nvPr>
            <p:ph type="ftr" sz="quarter" idx="11"/>
          </p:nvPr>
        </p:nvSpPr>
        <p:spPr>
          <a:xfrm>
            <a:off x="0" y="0"/>
            <a:ext cx="0" cy="0"/>
          </a:xfrm>
        </p:spPr>
        <p:txBody>
          <a:bodyPr/>
          <a:lstStyle>
            <a:lvl1pPr defTabSz="914306" hangingPunct="1">
              <a:defRPr sz="1800"/>
            </a:lvl1pPr>
          </a:lstStyle>
          <a:p>
            <a:pPr>
              <a:defRPr/>
            </a:pPr>
            <a:endParaRPr lang="en-GB"/>
          </a:p>
        </p:txBody>
      </p:sp>
      <p:sp>
        <p:nvSpPr>
          <p:cNvPr id="4" name="Slide Number Placeholder 3">
            <a:extLst>
              <a:ext uri="{FF2B5EF4-FFF2-40B4-BE49-F238E27FC236}">
                <a16:creationId xmlns:a16="http://schemas.microsoft.com/office/drawing/2014/main" id="{FF852AC4-FA8C-40EF-8475-88EF43C5A5C7}"/>
              </a:ext>
            </a:extLst>
          </p:cNvPr>
          <p:cNvSpPr>
            <a:spLocks noGrp="1"/>
          </p:cNvSpPr>
          <p:nvPr>
            <p:ph type="sldNum" sz="quarter" idx="12"/>
          </p:nvPr>
        </p:nvSpPr>
        <p:spPr>
          <a:xfrm>
            <a:off x="6420405" y="9251951"/>
            <a:ext cx="270908" cy="256480"/>
          </a:xfrm>
        </p:spPr>
        <p:txBody>
          <a:bodyPr/>
          <a:lstStyle>
            <a:lvl1pPr algn="r" hangingPunct="1">
              <a:defRPr sz="1000">
                <a:latin typeface="Lucida Sans Unicode"/>
              </a:defRPr>
            </a:lvl1pPr>
          </a:lstStyle>
          <a:p>
            <a:pPr>
              <a:defRPr/>
            </a:pPr>
            <a:fld id="{8CADAF49-F2DC-46B9-A5BA-A5EFABD268AD}" type="slidenum">
              <a:rPr lang="en-GB"/>
              <a:pPr>
                <a:defRPr/>
              </a:pPr>
              <a:t>‹#›</a:t>
            </a:fld>
            <a:endParaRPr lang="en-GB" sz="1266">
              <a:latin typeface="Helvetica Light"/>
            </a:endParaRPr>
          </a:p>
        </p:txBody>
      </p:sp>
    </p:spTree>
    <p:extLst>
      <p:ext uri="{BB962C8B-B14F-4D97-AF65-F5344CB8AC3E}">
        <p14:creationId xmlns:p14="http://schemas.microsoft.com/office/powerpoint/2010/main" val="26769017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3"/>
            <a:ext cx="2730392"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6CD7591-EFF1-4159-91E4-E3E07DC136E5}"/>
              </a:ext>
            </a:extLst>
          </p:cNvPr>
          <p:cNvSpPr>
            <a:spLocks noGrp="1"/>
          </p:cNvSpPr>
          <p:nvPr>
            <p:ph type="sldNum" sz="quarter" idx="10"/>
          </p:nvPr>
        </p:nvSpPr>
        <p:spPr/>
        <p:txBody>
          <a:bodyPr/>
          <a:lstStyle>
            <a:lvl1pPr>
              <a:defRPr smtClean="0"/>
            </a:lvl1pPr>
          </a:lstStyle>
          <a:p>
            <a:pPr>
              <a:defRPr/>
            </a:pPr>
            <a:fld id="{EAE8DD68-07FF-4ABE-A31E-55099978209C}" type="slidenum">
              <a:rPr lang="en-US" altLang="en-US"/>
              <a:pPr>
                <a:defRPr/>
              </a:pPr>
              <a:t>‹#›</a:t>
            </a:fld>
            <a:endParaRPr lang="en-US" altLang="en-US"/>
          </a:p>
        </p:txBody>
      </p:sp>
    </p:spTree>
    <p:extLst>
      <p:ext uri="{BB962C8B-B14F-4D97-AF65-F5344CB8AC3E}">
        <p14:creationId xmlns:p14="http://schemas.microsoft.com/office/powerpoint/2010/main" val="4476112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1"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7" indent="0" algn="ctr">
              <a:buNone/>
              <a:defRPr sz="1200"/>
            </a:lvl8pPr>
            <a:lvl9pPr marL="274304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08571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B247C188-98D9-4CFD-8431-A463353B1F9B}"/>
              </a:ext>
            </a:extLst>
          </p:cNvPr>
          <p:cNvSpPr>
            <a:spLocks noGrp="1"/>
          </p:cNvSpPr>
          <p:nvPr>
            <p:ph type="sldNum" sz="quarter" idx="10"/>
          </p:nvPr>
        </p:nvSpPr>
        <p:spPr/>
        <p:txBody>
          <a:bodyPr/>
          <a:lstStyle>
            <a:lvl1pPr>
              <a:defRPr smtClean="0"/>
            </a:lvl1pPr>
          </a:lstStyle>
          <a:p>
            <a:pPr>
              <a:defRPr/>
            </a:pPr>
            <a:fld id="{5C6562CC-9C34-442A-B00A-C2EF373FDBD3}" type="slidenum">
              <a:rPr lang="en-US" altLang="en-US"/>
              <a:pPr>
                <a:defRPr/>
              </a:pPr>
              <a:t>‹#›</a:t>
            </a:fld>
            <a:endParaRPr lang="en-US" altLang="en-US"/>
          </a:p>
        </p:txBody>
      </p:sp>
    </p:spTree>
    <p:extLst>
      <p:ext uri="{BB962C8B-B14F-4D97-AF65-F5344CB8AC3E}">
        <p14:creationId xmlns:p14="http://schemas.microsoft.com/office/powerpoint/2010/main" val="171546889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3110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3516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7966074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1900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32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70182"/>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34" name="Google Shape;34;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405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30300" y="4050833"/>
            <a:ext cx="5825202"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750"/>
              </a:spcBef>
              <a:spcAft>
                <a:spcPts val="0"/>
              </a:spcAft>
              <a:buSzPts val="1440"/>
              <a:buNone/>
              <a:defRPr>
                <a:solidFill>
                  <a:srgbClr val="7F7F7F"/>
                </a:solidFill>
              </a:defRPr>
            </a:lvl1pPr>
            <a:lvl2pPr lvl="1" algn="ctr">
              <a:lnSpc>
                <a:spcPct val="100000"/>
              </a:lnSpc>
              <a:spcBef>
                <a:spcPts val="750"/>
              </a:spcBef>
              <a:spcAft>
                <a:spcPts val="0"/>
              </a:spcAft>
              <a:buSzPts val="1280"/>
              <a:buNone/>
              <a:defRPr>
                <a:solidFill>
                  <a:srgbClr val="888888"/>
                </a:solidFill>
              </a:defRPr>
            </a:lvl2pPr>
            <a:lvl3pPr lvl="2" algn="ctr">
              <a:lnSpc>
                <a:spcPct val="100000"/>
              </a:lnSpc>
              <a:spcBef>
                <a:spcPts val="750"/>
              </a:spcBef>
              <a:spcAft>
                <a:spcPts val="0"/>
              </a:spcAft>
              <a:buSzPts val="1120"/>
              <a:buNone/>
              <a:defRPr>
                <a:solidFill>
                  <a:srgbClr val="888888"/>
                </a:solidFill>
              </a:defRPr>
            </a:lvl3pPr>
            <a:lvl4pPr lvl="3" algn="ctr">
              <a:lnSpc>
                <a:spcPct val="100000"/>
              </a:lnSpc>
              <a:spcBef>
                <a:spcPts val="750"/>
              </a:spcBef>
              <a:spcAft>
                <a:spcPts val="0"/>
              </a:spcAft>
              <a:buSzPts val="960"/>
              <a:buNone/>
              <a:defRPr>
                <a:solidFill>
                  <a:srgbClr val="888888"/>
                </a:solidFill>
              </a:defRPr>
            </a:lvl4pPr>
            <a:lvl5pPr lvl="4" algn="ctr">
              <a:lnSpc>
                <a:spcPct val="100000"/>
              </a:lnSpc>
              <a:spcBef>
                <a:spcPts val="750"/>
              </a:spcBef>
              <a:spcAft>
                <a:spcPts val="0"/>
              </a:spcAft>
              <a:buSzPts val="960"/>
              <a:buNone/>
              <a:defRPr>
                <a:solidFill>
                  <a:srgbClr val="888888"/>
                </a:solidFill>
              </a:defRPr>
            </a:lvl5pPr>
            <a:lvl6pPr lvl="5" algn="ctr">
              <a:lnSpc>
                <a:spcPct val="100000"/>
              </a:lnSpc>
              <a:spcBef>
                <a:spcPts val="750"/>
              </a:spcBef>
              <a:spcAft>
                <a:spcPts val="0"/>
              </a:spcAft>
              <a:buSzPts val="960"/>
              <a:buNone/>
              <a:defRPr>
                <a:solidFill>
                  <a:srgbClr val="888888"/>
                </a:solidFill>
              </a:defRPr>
            </a:lvl6pPr>
            <a:lvl7pPr lvl="6" algn="ctr">
              <a:lnSpc>
                <a:spcPct val="100000"/>
              </a:lnSpc>
              <a:spcBef>
                <a:spcPts val="750"/>
              </a:spcBef>
              <a:spcAft>
                <a:spcPts val="0"/>
              </a:spcAft>
              <a:buSzPts val="960"/>
              <a:buNone/>
              <a:defRPr>
                <a:solidFill>
                  <a:srgbClr val="888888"/>
                </a:solidFill>
              </a:defRPr>
            </a:lvl7pPr>
            <a:lvl8pPr lvl="7" algn="ctr">
              <a:lnSpc>
                <a:spcPct val="100000"/>
              </a:lnSpc>
              <a:spcBef>
                <a:spcPts val="750"/>
              </a:spcBef>
              <a:spcAft>
                <a:spcPts val="0"/>
              </a:spcAft>
              <a:buSzPts val="960"/>
              <a:buNone/>
              <a:defRPr>
                <a:solidFill>
                  <a:srgbClr val="888888"/>
                </a:solidFill>
              </a:defRPr>
            </a:lvl8pPr>
            <a:lvl9pPr lvl="8" algn="ctr">
              <a:lnSpc>
                <a:spcPct val="100000"/>
              </a:lnSpc>
              <a:spcBef>
                <a:spcPts val="75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5403852" y="6041364"/>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508002" y="6041364"/>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6442999" y="6041364"/>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9563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2"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wrap="square" lIns="91425" tIns="45700" rIns="91425" bIns="45700" anchor="b" anchorCtr="0">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7"/>
            <a:ext cx="3139218" cy="3304117"/>
          </a:xfrm>
          <a:prstGeom prst="rect">
            <a:avLst/>
          </a:prstGeom>
          <a:noFill/>
          <a:ln>
            <a:noFill/>
          </a:ln>
        </p:spPr>
        <p:txBody>
          <a:bodyPr spcFirstLastPara="1" wrap="square" lIns="91425" tIns="45700" rIns="91425" bIns="45700" anchor="t" anchorCtr="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9" y="2160983"/>
            <a:ext cx="3139213" cy="576262"/>
          </a:xfrm>
          <a:prstGeom prst="rect">
            <a:avLst/>
          </a:prstGeom>
          <a:noFill/>
          <a:ln>
            <a:noFill/>
          </a:ln>
        </p:spPr>
        <p:txBody>
          <a:bodyPr spcFirstLastPara="1" wrap="square" lIns="91425" tIns="45700" rIns="91425" bIns="45700" anchor="b" anchorCtr="0">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9" y="2737247"/>
            <a:ext cx="3139213" cy="3304117"/>
          </a:xfrm>
          <a:prstGeom prst="rect">
            <a:avLst/>
          </a:prstGeom>
          <a:noFill/>
          <a:ln>
            <a:noFill/>
          </a:ln>
        </p:spPr>
        <p:txBody>
          <a:bodyPr spcFirstLastPara="1" wrap="square" lIns="91425" tIns="45700" rIns="91425" bIns="45700" anchor="t" anchorCtr="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5" name="Google Shape;45;p3"/>
          <p:cNvSpPr txBox="1">
            <a:spLocks noGrp="1"/>
          </p:cNvSpPr>
          <p:nvPr>
            <p:ph type="dt" idx="10"/>
          </p:nvPr>
        </p:nvSpPr>
        <p:spPr>
          <a:xfrm>
            <a:off x="5403852" y="6041364"/>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2" y="6041364"/>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2999" y="6041364"/>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64277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14621688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239062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26535204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293168813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68832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57907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5" indent="0">
              <a:buNone/>
              <a:defRPr sz="1350">
                <a:solidFill>
                  <a:schemeClr val="tx1">
                    <a:tint val="75000"/>
                  </a:schemeClr>
                </a:solidFill>
              </a:defRPr>
            </a:lvl3pPr>
            <a:lvl4pPr marL="1028647" indent="0">
              <a:buNone/>
              <a:defRPr sz="1200">
                <a:solidFill>
                  <a:schemeClr val="tx1">
                    <a:tint val="75000"/>
                  </a:schemeClr>
                </a:solidFill>
              </a:defRPr>
            </a:lvl4pPr>
            <a:lvl5pPr marL="1371530" indent="0">
              <a:buNone/>
              <a:defRPr sz="1200">
                <a:solidFill>
                  <a:schemeClr val="tx1">
                    <a:tint val="75000"/>
                  </a:schemeClr>
                </a:solidFill>
              </a:defRPr>
            </a:lvl5pPr>
            <a:lvl6pPr marL="1714412" indent="0">
              <a:buNone/>
              <a:defRPr sz="1200">
                <a:solidFill>
                  <a:schemeClr val="tx1">
                    <a:tint val="75000"/>
                  </a:schemeClr>
                </a:solidFill>
              </a:defRPr>
            </a:lvl6pPr>
            <a:lvl7pPr marL="2057295" indent="0">
              <a:buNone/>
              <a:defRPr sz="1200">
                <a:solidFill>
                  <a:schemeClr val="tx1">
                    <a:tint val="75000"/>
                  </a:schemeClr>
                </a:solidFill>
              </a:defRPr>
            </a:lvl7pPr>
            <a:lvl8pPr marL="2400177" indent="0">
              <a:buNone/>
              <a:defRPr sz="1200">
                <a:solidFill>
                  <a:schemeClr val="tx1">
                    <a:tint val="75000"/>
                  </a:schemeClr>
                </a:solidFill>
              </a:defRPr>
            </a:lvl8pPr>
            <a:lvl9pPr marL="274306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96747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870793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23213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8465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4482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5" indent="0">
              <a:buNone/>
              <a:defRPr sz="900"/>
            </a:lvl3pPr>
            <a:lvl4pPr marL="1028647" indent="0">
              <a:buNone/>
              <a:defRPr sz="750"/>
            </a:lvl4pPr>
            <a:lvl5pPr marL="1371530" indent="0">
              <a:buNone/>
              <a:defRPr sz="750"/>
            </a:lvl5pPr>
            <a:lvl6pPr marL="1714412" indent="0">
              <a:buNone/>
              <a:defRPr sz="750"/>
            </a:lvl6pPr>
            <a:lvl7pPr marL="2057295" indent="0">
              <a:buNone/>
              <a:defRPr sz="750"/>
            </a:lvl7pPr>
            <a:lvl8pPr marL="2400177" indent="0">
              <a:buNone/>
              <a:defRPr sz="750"/>
            </a:lvl8pPr>
            <a:lvl9pPr marL="274306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339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solidFill>
              </a:defRPr>
            </a:lvl1pPr>
            <a:lvl2pPr marL="342881" indent="0">
              <a:buNone/>
              <a:defRPr sz="1500">
                <a:solidFill>
                  <a:schemeClr val="tx1">
                    <a:tint val="75000"/>
                  </a:schemeClr>
                </a:solidFill>
              </a:defRPr>
            </a:lvl2pPr>
            <a:lvl3pPr marL="685762" indent="0">
              <a:buNone/>
              <a:defRPr sz="1350">
                <a:solidFill>
                  <a:schemeClr val="tx1">
                    <a:tint val="75000"/>
                  </a:schemeClr>
                </a:solidFill>
              </a:defRPr>
            </a:lvl3pPr>
            <a:lvl4pPr marL="1028643" indent="0">
              <a:buNone/>
              <a:defRPr sz="1200">
                <a:solidFill>
                  <a:schemeClr val="tx1">
                    <a:tint val="75000"/>
                  </a:schemeClr>
                </a:solidFill>
              </a:defRPr>
            </a:lvl4pPr>
            <a:lvl5pPr marL="1371524" indent="0">
              <a:buNone/>
              <a:defRPr sz="1200">
                <a:solidFill>
                  <a:schemeClr val="tx1">
                    <a:tint val="75000"/>
                  </a:schemeClr>
                </a:solidFill>
              </a:defRPr>
            </a:lvl5pPr>
            <a:lvl6pPr marL="1714405" indent="0">
              <a:buNone/>
              <a:defRPr sz="1200">
                <a:solidFill>
                  <a:schemeClr val="tx1">
                    <a:tint val="75000"/>
                  </a:schemeClr>
                </a:solidFill>
              </a:defRPr>
            </a:lvl6pPr>
            <a:lvl7pPr marL="2057285" indent="0">
              <a:buNone/>
              <a:defRPr sz="1200">
                <a:solidFill>
                  <a:schemeClr val="tx1">
                    <a:tint val="75000"/>
                  </a:schemeClr>
                </a:solidFill>
              </a:defRPr>
            </a:lvl7pPr>
            <a:lvl8pPr marL="2400167" indent="0">
              <a:buNone/>
              <a:defRPr sz="1200">
                <a:solidFill>
                  <a:schemeClr val="tx1">
                    <a:tint val="75000"/>
                  </a:schemeClr>
                </a:solidFill>
              </a:defRPr>
            </a:lvl8pPr>
            <a:lvl9pPr marL="2743048"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7A17EB-5C53-4604-AA57-69B4B06C9B48}"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105418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82" indent="0">
              <a:buNone/>
              <a:defRPr sz="2100"/>
            </a:lvl2pPr>
            <a:lvl3pPr marL="685765" indent="0">
              <a:buNone/>
              <a:defRPr sz="1800"/>
            </a:lvl3pPr>
            <a:lvl4pPr marL="1028647"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5" indent="0">
              <a:buNone/>
              <a:defRPr sz="900"/>
            </a:lvl3pPr>
            <a:lvl4pPr marL="1028647" indent="0">
              <a:buNone/>
              <a:defRPr sz="750"/>
            </a:lvl4pPr>
            <a:lvl5pPr marL="1371530" indent="0">
              <a:buNone/>
              <a:defRPr sz="750"/>
            </a:lvl5pPr>
            <a:lvl6pPr marL="1714412" indent="0">
              <a:buNone/>
              <a:defRPr sz="750"/>
            </a:lvl6pPr>
            <a:lvl7pPr marL="2057295" indent="0">
              <a:buNone/>
              <a:defRPr sz="750"/>
            </a:lvl7pPr>
            <a:lvl8pPr marL="2400177" indent="0">
              <a:buNone/>
              <a:defRPr sz="750"/>
            </a:lvl8pPr>
            <a:lvl9pPr marL="274306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802405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81461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958646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1" y="1149350"/>
            <a:ext cx="78105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666751" y="3536950"/>
            <a:ext cx="781050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4860920"/>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1575" y="-19049"/>
            <a:ext cx="6800850" cy="604834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6" y="4756150"/>
            <a:ext cx="866775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238126" y="5721350"/>
            <a:ext cx="866775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0247153"/>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1" y="2266951"/>
            <a:ext cx="78105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1359654"/>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981326" y="552451"/>
            <a:ext cx="6472238" cy="5753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7" y="476250"/>
            <a:ext cx="3833812" cy="2774950"/>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7" y="3263900"/>
            <a:ext cx="3833812" cy="28638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7333885"/>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5812849"/>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892152"/>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110038" y="1574801"/>
            <a:ext cx="5229225"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3" y="1574801"/>
            <a:ext cx="3833812" cy="4648200"/>
          </a:xfrm>
          <a:prstGeom prst="rect">
            <a:avLst/>
          </a:prstGeom>
        </p:spPr>
        <p:txBody>
          <a:bodyPr/>
          <a:lstStyle>
            <a:lvl1pPr marL="209518" indent="-209518">
              <a:spcBef>
                <a:spcPts val="1687"/>
              </a:spcBef>
              <a:defRPr sz="1425"/>
            </a:lvl1pPr>
            <a:lvl2pPr marL="419038" indent="-209518">
              <a:spcBef>
                <a:spcPts val="1687"/>
              </a:spcBef>
              <a:defRPr sz="1425"/>
            </a:lvl2pPr>
            <a:lvl3pPr marL="628556" indent="-209518">
              <a:spcBef>
                <a:spcPts val="1687"/>
              </a:spcBef>
              <a:defRPr sz="1425"/>
            </a:lvl3pPr>
            <a:lvl4pPr marL="838075" indent="-209518">
              <a:spcBef>
                <a:spcPts val="1687"/>
              </a:spcBef>
              <a:defRPr sz="1425"/>
            </a:lvl4pPr>
            <a:lvl5pPr marL="1047594" indent="-209518">
              <a:spcBef>
                <a:spcPts val="1687"/>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051859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A17EB-5C53-4604-AA57-69B4B06C9B48}"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8839695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4" y="889001"/>
            <a:ext cx="7877175" cy="508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0977711"/>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880502" y="3517900"/>
            <a:ext cx="3148754"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5734050" y="565151"/>
            <a:ext cx="3124200" cy="2777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14300" y="565150"/>
            <a:ext cx="6450806"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2511023"/>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5351" y="4476751"/>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14"/>
          </p:nvPr>
        </p:nvSpPr>
        <p:spPr>
          <a:xfrm>
            <a:off x="895351" y="3055056"/>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1292195"/>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
            <a:ext cx="9144000" cy="8132233"/>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8818231"/>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1473021"/>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62" indent="0" algn="ctr">
              <a:buNone/>
              <a:defRPr sz="1125"/>
            </a:lvl2pPr>
            <a:lvl3pPr marL="514324" indent="0" algn="ctr">
              <a:buNone/>
              <a:defRPr sz="1013"/>
            </a:lvl3pPr>
            <a:lvl4pPr marL="771486" indent="0" algn="ctr">
              <a:buNone/>
              <a:defRPr sz="900"/>
            </a:lvl4pPr>
            <a:lvl5pPr marL="1028647" indent="0" algn="ctr">
              <a:buNone/>
              <a:defRPr sz="900"/>
            </a:lvl5pPr>
            <a:lvl6pPr marL="1285809" indent="0" algn="ctr">
              <a:buNone/>
              <a:defRPr sz="900"/>
            </a:lvl6pPr>
            <a:lvl7pPr marL="1542971" indent="0" algn="ctr">
              <a:buNone/>
              <a:defRPr sz="900"/>
            </a:lvl7pPr>
            <a:lvl8pPr marL="1800133" indent="0" algn="ctr">
              <a:buNone/>
              <a:defRPr sz="900"/>
            </a:lvl8pPr>
            <a:lvl9pPr marL="2057295"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57894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689593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623888" y="4589467"/>
            <a:ext cx="7886700" cy="1500187"/>
          </a:xfrm>
        </p:spPr>
        <p:txBody>
          <a:bodyPr/>
          <a:lstStyle>
            <a:lvl1pPr marL="0" indent="0">
              <a:buNone/>
              <a:defRPr sz="1350">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6" indent="0">
              <a:buNone/>
              <a:defRPr sz="900">
                <a:solidFill>
                  <a:schemeClr val="tx1">
                    <a:tint val="75000"/>
                  </a:schemeClr>
                </a:solidFill>
              </a:defRPr>
            </a:lvl4pPr>
            <a:lvl5pPr marL="1028647" indent="0">
              <a:buNone/>
              <a:defRPr sz="900">
                <a:solidFill>
                  <a:schemeClr val="tx1">
                    <a:tint val="75000"/>
                  </a:schemeClr>
                </a:solidFill>
              </a:defRPr>
            </a:lvl5pPr>
            <a:lvl6pPr marL="1285809" indent="0">
              <a:buNone/>
              <a:defRPr sz="900">
                <a:solidFill>
                  <a:schemeClr val="tx1">
                    <a:tint val="75000"/>
                  </a:schemeClr>
                </a:solidFill>
              </a:defRPr>
            </a:lvl6pPr>
            <a:lvl7pPr marL="1542971" indent="0">
              <a:buNone/>
              <a:defRPr sz="900">
                <a:solidFill>
                  <a:schemeClr val="tx1">
                    <a:tint val="75000"/>
                  </a:schemeClr>
                </a:solidFill>
              </a:defRPr>
            </a:lvl7pPr>
            <a:lvl8pPr marL="1800133" indent="0">
              <a:buNone/>
              <a:defRPr sz="900">
                <a:solidFill>
                  <a:schemeClr val="tx1">
                    <a:tint val="75000"/>
                  </a:schemeClr>
                </a:solidFill>
              </a:defRPr>
            </a:lvl8pPr>
            <a:lvl9pPr marL="2057295"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697844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03128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62" indent="0">
              <a:buNone/>
              <a:defRPr sz="1125" b="1"/>
            </a:lvl2pPr>
            <a:lvl3pPr marL="514324" indent="0">
              <a:buNone/>
              <a:defRPr sz="1013" b="1"/>
            </a:lvl3pPr>
            <a:lvl4pPr marL="771486" indent="0">
              <a:buNone/>
              <a:defRPr sz="900" b="1"/>
            </a:lvl4pPr>
            <a:lvl5pPr marL="1028647" indent="0">
              <a:buNone/>
              <a:defRPr sz="900" b="1"/>
            </a:lvl5pPr>
            <a:lvl6pPr marL="1285809" indent="0">
              <a:buNone/>
              <a:defRPr sz="900" b="1"/>
            </a:lvl6pPr>
            <a:lvl7pPr marL="1542971" indent="0">
              <a:buNone/>
              <a:defRPr sz="900" b="1"/>
            </a:lvl7pPr>
            <a:lvl8pPr marL="1800133" indent="0">
              <a:buNone/>
              <a:defRPr sz="900" b="1"/>
            </a:lvl8pPr>
            <a:lvl9pPr marL="2057295"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62" indent="0">
              <a:buNone/>
              <a:defRPr sz="1125" b="1"/>
            </a:lvl2pPr>
            <a:lvl3pPr marL="514324" indent="0">
              <a:buNone/>
              <a:defRPr sz="1013" b="1"/>
            </a:lvl3pPr>
            <a:lvl4pPr marL="771486" indent="0">
              <a:buNone/>
              <a:defRPr sz="900" b="1"/>
            </a:lvl4pPr>
            <a:lvl5pPr marL="1028647" indent="0">
              <a:buNone/>
              <a:defRPr sz="900" b="1"/>
            </a:lvl5pPr>
            <a:lvl6pPr marL="1285809" indent="0">
              <a:buNone/>
              <a:defRPr sz="900" b="1"/>
            </a:lvl6pPr>
            <a:lvl7pPr marL="1542971" indent="0">
              <a:buNone/>
              <a:defRPr sz="900" b="1"/>
            </a:lvl7pPr>
            <a:lvl8pPr marL="1800133" indent="0">
              <a:buNone/>
              <a:defRPr sz="900" b="1"/>
            </a:lvl8pPr>
            <a:lvl9pPr marL="2057295"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5409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1800" b="1"/>
            </a:lvl1pPr>
            <a:lvl2pPr marL="342881"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7" indent="0">
              <a:buNone/>
              <a:defRPr sz="1200" b="1"/>
            </a:lvl8pPr>
            <a:lvl9pPr marL="2743048" indent="0">
              <a:buNone/>
              <a:defRPr sz="1200" b="1"/>
            </a:lvl9pPr>
          </a:lstStyle>
          <a:p>
            <a:pPr lvl="0"/>
            <a:r>
              <a:rPr lang="en-US"/>
              <a:t>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81"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7" indent="0">
              <a:buNone/>
              <a:defRPr sz="1200" b="1"/>
            </a:lvl8pPr>
            <a:lvl9pPr marL="2743048"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A17EB-5C53-4604-AA57-69B4B06C9B48}"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9938750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320326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33338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29"/>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2" indent="0">
              <a:buNone/>
              <a:defRPr sz="788"/>
            </a:lvl2pPr>
            <a:lvl3pPr marL="514324" indent="0">
              <a:buNone/>
              <a:defRPr sz="675"/>
            </a:lvl3pPr>
            <a:lvl4pPr marL="771486" indent="0">
              <a:buNone/>
              <a:defRPr sz="563"/>
            </a:lvl4pPr>
            <a:lvl5pPr marL="1028647" indent="0">
              <a:buNone/>
              <a:defRPr sz="563"/>
            </a:lvl5pPr>
            <a:lvl6pPr marL="1285809" indent="0">
              <a:buNone/>
              <a:defRPr sz="563"/>
            </a:lvl6pPr>
            <a:lvl7pPr marL="1542971" indent="0">
              <a:buNone/>
              <a:defRPr sz="563"/>
            </a:lvl7pPr>
            <a:lvl8pPr marL="1800133" indent="0">
              <a:buNone/>
              <a:defRPr sz="563"/>
            </a:lvl8pPr>
            <a:lvl9pPr marL="205729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253806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29"/>
            <a:ext cx="4629150" cy="4873625"/>
          </a:xfrm>
        </p:spPr>
        <p:txBody>
          <a:bodyPr/>
          <a:lstStyle>
            <a:lvl1pPr marL="0" indent="0">
              <a:buNone/>
              <a:defRPr sz="1800"/>
            </a:lvl1pPr>
            <a:lvl2pPr marL="257162" indent="0">
              <a:buNone/>
              <a:defRPr sz="1575"/>
            </a:lvl2pPr>
            <a:lvl3pPr marL="514324" indent="0">
              <a:buNone/>
              <a:defRPr sz="1350"/>
            </a:lvl3pPr>
            <a:lvl4pPr marL="771486" indent="0">
              <a:buNone/>
              <a:defRPr sz="1125"/>
            </a:lvl4pPr>
            <a:lvl5pPr marL="1028647" indent="0">
              <a:buNone/>
              <a:defRPr sz="1125"/>
            </a:lvl5pPr>
            <a:lvl6pPr marL="1285809" indent="0">
              <a:buNone/>
              <a:defRPr sz="1125"/>
            </a:lvl6pPr>
            <a:lvl7pPr marL="1542971" indent="0">
              <a:buNone/>
              <a:defRPr sz="1125"/>
            </a:lvl7pPr>
            <a:lvl8pPr marL="1800133" indent="0">
              <a:buNone/>
              <a:defRPr sz="1125"/>
            </a:lvl8pPr>
            <a:lvl9pPr marL="2057295" indent="0">
              <a:buNone/>
              <a:defRPr sz="1125"/>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2" indent="0">
              <a:buNone/>
              <a:defRPr sz="788"/>
            </a:lvl2pPr>
            <a:lvl3pPr marL="514324" indent="0">
              <a:buNone/>
              <a:defRPr sz="675"/>
            </a:lvl3pPr>
            <a:lvl4pPr marL="771486" indent="0">
              <a:buNone/>
              <a:defRPr sz="563"/>
            </a:lvl4pPr>
            <a:lvl5pPr marL="1028647" indent="0">
              <a:buNone/>
              <a:defRPr sz="563"/>
            </a:lvl5pPr>
            <a:lvl6pPr marL="1285809" indent="0">
              <a:buNone/>
              <a:defRPr sz="563"/>
            </a:lvl6pPr>
            <a:lvl7pPr marL="1542971" indent="0">
              <a:buNone/>
              <a:defRPr sz="563"/>
            </a:lvl7pPr>
            <a:lvl8pPr marL="1800133" indent="0">
              <a:buNone/>
              <a:defRPr sz="563"/>
            </a:lvl8pPr>
            <a:lvl9pPr marL="205729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14300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61701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583457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5B0518-DC43-42F6-9739-B927136EBD68}"/>
              </a:ext>
            </a:extLst>
          </p:cNvPr>
          <p:cNvSpPr>
            <a:spLocks noGrp="1"/>
          </p:cNvSpPr>
          <p:nvPr>
            <p:ph type="sldNum" sz="quarter" idx="10"/>
          </p:nvPr>
        </p:nvSpPr>
        <p:spPr/>
        <p:txBody>
          <a:bodyPr/>
          <a:lstStyle>
            <a:lvl1pPr defTabSz="914400" eaLnBrk="0" fontAlgn="base">
              <a:spcBef>
                <a:spcPct val="0"/>
              </a:spcBef>
              <a:spcAft>
                <a:spcPct val="0"/>
              </a:spcAft>
              <a:defRPr kern="1200"/>
            </a:lvl1pPr>
          </a:lstStyle>
          <a:p>
            <a:pPr>
              <a:defRPr/>
            </a:pPr>
            <a:fld id="{0E183FD7-DC95-4C56-A314-0AD4B1AB890C}" type="slidenum">
              <a:rPr/>
              <a:pPr>
                <a:defRPr/>
              </a:pPr>
              <a:t>‹#›</a:t>
            </a:fld>
            <a:endParaRPr/>
          </a:p>
        </p:txBody>
      </p:sp>
    </p:spTree>
    <p:extLst>
      <p:ext uri="{BB962C8B-B14F-4D97-AF65-F5344CB8AC3E}">
        <p14:creationId xmlns:p14="http://schemas.microsoft.com/office/powerpoint/2010/main" val="2995670658"/>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4B137C1-FA3E-4C95-980F-6DA176788627}"/>
              </a:ext>
            </a:extLst>
          </p:cNvPr>
          <p:cNvSpPr>
            <a:spLocks noGrp="1"/>
          </p:cNvSpPr>
          <p:nvPr>
            <p:ph type="sldNum" sz="quarter" idx="10"/>
          </p:nvPr>
        </p:nvSpPr>
        <p:spPr/>
        <p:txBody>
          <a:bodyPr/>
          <a:lstStyle>
            <a:lvl1pPr defTabSz="914400" eaLnBrk="0" fontAlgn="base">
              <a:spcBef>
                <a:spcPct val="0"/>
              </a:spcBef>
              <a:spcAft>
                <a:spcPct val="0"/>
              </a:spcAft>
              <a:defRPr kern="1200"/>
            </a:lvl1pPr>
          </a:lstStyle>
          <a:p>
            <a:pPr>
              <a:defRPr/>
            </a:pPr>
            <a:fld id="{925E02E3-70EC-4DD7-83D2-3C19521298FD}" type="slidenum">
              <a:rPr/>
              <a:pPr>
                <a:defRPr/>
              </a:pPr>
              <a:t>‹#›</a:t>
            </a:fld>
            <a:endParaRPr/>
          </a:p>
        </p:txBody>
      </p:sp>
    </p:spTree>
    <p:extLst>
      <p:ext uri="{BB962C8B-B14F-4D97-AF65-F5344CB8AC3E}">
        <p14:creationId xmlns:p14="http://schemas.microsoft.com/office/powerpoint/2010/main" val="3744243975"/>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49"/>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B4FE0DB6-F0B1-499D-8F7A-5D80B399B187}"/>
              </a:ext>
            </a:extLst>
          </p:cNvPr>
          <p:cNvSpPr>
            <a:spLocks noGrp="1"/>
          </p:cNvSpPr>
          <p:nvPr>
            <p:ph type="sldNum" sz="quarter" idx="10"/>
          </p:nvPr>
        </p:nvSpPr>
        <p:spPr/>
        <p:txBody>
          <a:bodyPr/>
          <a:lstStyle>
            <a:lvl1pPr defTabSz="914400" eaLnBrk="0" fontAlgn="base">
              <a:spcBef>
                <a:spcPct val="0"/>
              </a:spcBef>
              <a:spcAft>
                <a:spcPct val="0"/>
              </a:spcAft>
              <a:defRPr kern="1200"/>
            </a:lvl1pPr>
          </a:lstStyle>
          <a:p>
            <a:pPr>
              <a:defRPr/>
            </a:pPr>
            <a:fld id="{D6ABEA3A-DE99-4DFC-A800-2A759EAE2247}" type="slidenum">
              <a:rPr/>
              <a:pPr>
                <a:defRPr/>
              </a:pPr>
              <a:t>‹#›</a:t>
            </a:fld>
            <a:endParaRPr/>
          </a:p>
        </p:txBody>
      </p:sp>
    </p:spTree>
    <p:extLst>
      <p:ext uri="{BB962C8B-B14F-4D97-AF65-F5344CB8AC3E}">
        <p14:creationId xmlns:p14="http://schemas.microsoft.com/office/powerpoint/2010/main" val="391455401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58F601C2-DF47-4EDA-83E5-43DAAA2B1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95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A17EB-5C53-4604-AA57-69B4B06C9B48}"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35770176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Lucida Sans Unicode"/>
              </a:rPr>
              <a:t>18/10/16</a:t>
            </a:r>
            <a:endParaRPr kumimoji="0" lang="en-GB" sz="1800" b="0" i="0" u="none" strike="noStrike" kern="1200" cap="none" spc="0" normalizeH="0" baseline="0" noProof="0">
              <a:ln>
                <a:noFill/>
              </a:ln>
              <a:solidFill>
                <a:srgbClr val="314764"/>
              </a:solidFill>
              <a:effectLst/>
              <a:uLnTx/>
              <a:uFillTx/>
              <a:latin typeface="Avenir Heavy"/>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14764"/>
              </a:solidFill>
              <a:effectLst/>
              <a:uLnTx/>
              <a:uFillTx/>
              <a:latin typeface="Avenir Heavy"/>
            </a:endParaRPr>
          </a:p>
        </p:txBody>
      </p:sp>
      <p:sp>
        <p:nvSpPr>
          <p:cNvPr id="4" name="Slide Number Placeholder 3"/>
          <p:cNvSpPr>
            <a:spLocks noGrp="1"/>
          </p:cNvSpPr>
          <p:nvPr>
            <p:ph type="sldNum" sz="quarter" idx="12"/>
          </p:nvPr>
        </p:nvSpPr>
        <p:spPr/>
        <p:txBody>
          <a:bodyPr/>
          <a:lstStyle/>
          <a:p>
            <a:pPr marL="0" marR="0" lvl="0" indent="0" algn="r" defTabSz="410751" rtl="0" eaLnBrk="1" fontAlgn="auto" latinLnBrk="0" hangingPunct="1">
              <a:lnSpc>
                <a:spcPct val="100000"/>
              </a:lnSpc>
              <a:spcBef>
                <a:spcPts val="0"/>
              </a:spcBef>
              <a:spcAft>
                <a:spcPts val="0"/>
              </a:spcAft>
              <a:buClrTx/>
              <a:buSzTx/>
              <a:buFontTx/>
              <a:buNone/>
              <a:tabLst/>
              <a:defRPr/>
            </a:pPr>
            <a:fld id="{B81022BA-D974-47DD-8DB6-EC6B8BC5B7B4}" type="slidenum">
              <a:rPr kumimoji="0" lang="en-GB" sz="1000" b="0" i="0" u="none" strike="noStrike" kern="0" cap="none" spc="0" normalizeH="0" baseline="0" noProof="0" smtClean="0">
                <a:ln>
                  <a:noFill/>
                </a:ln>
                <a:solidFill>
                  <a:srgbClr val="000000"/>
                </a:solidFill>
                <a:effectLst/>
                <a:uLnTx/>
                <a:uFillTx/>
                <a:latin typeface="Lucida Sans Unicode"/>
                <a:sym typeface="Helvetica Light"/>
              </a:rPr>
              <a:pPr marL="0" marR="0" lvl="0" indent="0" algn="r" defTabSz="410751" rtl="0" eaLnBrk="1" fontAlgn="auto" latinLnBrk="0" hangingPunct="1">
                <a:lnSpc>
                  <a:spcPct val="100000"/>
                </a:lnSpc>
                <a:spcBef>
                  <a:spcPts val="0"/>
                </a:spcBef>
                <a:spcAft>
                  <a:spcPts val="0"/>
                </a:spcAft>
                <a:buClrTx/>
                <a:buSzTx/>
                <a:buFontTx/>
                <a:buNone/>
                <a:tabLst/>
                <a:defRPr/>
              </a:pPr>
              <a:t>‹#›</a:t>
            </a:fld>
            <a:endParaRPr kumimoji="0" lang="en-GB" sz="1266" b="0" i="0" u="none" strike="noStrike" kern="0" cap="none" spc="0" normalizeH="0" baseline="0" noProof="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26891625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8"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1543531032"/>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2557599239"/>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8"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3442982458"/>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6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A17EB-5C53-4604-AA57-69B4B06C9B48}"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362723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1"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7" indent="0">
              <a:buNone/>
              <a:defRPr sz="750"/>
            </a:lvl8pPr>
            <a:lvl9pPr marL="274304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7A17EB-5C53-4604-AA57-69B4B06C9B48}"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06795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81" indent="0">
              <a:buNone/>
              <a:defRPr sz="2100"/>
            </a:lvl2pPr>
            <a:lvl3pPr marL="685762" indent="0">
              <a:buNone/>
              <a:defRPr sz="1800"/>
            </a:lvl3pPr>
            <a:lvl4pPr marL="1028643" indent="0">
              <a:buNone/>
              <a:defRPr sz="1500"/>
            </a:lvl4pPr>
            <a:lvl5pPr marL="1371524" indent="0">
              <a:buNone/>
              <a:defRPr sz="1500"/>
            </a:lvl5pPr>
            <a:lvl6pPr marL="1714405" indent="0">
              <a:buNone/>
              <a:defRPr sz="1500"/>
            </a:lvl6pPr>
            <a:lvl7pPr marL="2057285" indent="0">
              <a:buNone/>
              <a:defRPr sz="1500"/>
            </a:lvl7pPr>
            <a:lvl8pPr marL="2400167" indent="0">
              <a:buNone/>
              <a:defRPr sz="1500"/>
            </a:lvl8pPr>
            <a:lvl9pPr marL="274304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1"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7" indent="0">
              <a:buNone/>
              <a:defRPr sz="750"/>
            </a:lvl8pPr>
            <a:lvl9pPr marL="274304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7A17EB-5C53-4604-AA57-69B4B06C9B48}"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19831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47771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2712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r>
              <a:rPr lang="en-US"/>
              <a:t>‹#›</a:t>
            </a:r>
            <a:endParaRPr lang="en-GB" dirty="0"/>
          </a:p>
        </p:txBody>
      </p:sp>
      <p:sp>
        <p:nvSpPr>
          <p:cNvPr id="4" name="Footer Placeholder 3"/>
          <p:cNvSpPr>
            <a:spLocks noGrp="1"/>
          </p:cNvSpPr>
          <p:nvPr>
            <p:ph type="ftr" sz="quarter" idx="11"/>
          </p:nvPr>
        </p:nvSpPr>
        <p:spPr/>
        <p:txBody>
          <a:bodyPr/>
          <a:lstStyle/>
          <a:p>
            <a:r>
              <a:rPr lang="en-GB"/>
              <a:t>IM Safeguarding Ltd</a:t>
            </a:r>
            <a:endParaRPr lang="en-GB" dirty="0"/>
          </a:p>
        </p:txBody>
      </p:sp>
      <p:sp>
        <p:nvSpPr>
          <p:cNvPr id="5" name="Content Placeholder 2"/>
          <p:cNvSpPr>
            <a:spLocks noGrp="1"/>
          </p:cNvSpPr>
          <p:nvPr>
            <p:ph idx="1"/>
          </p:nvPr>
        </p:nvSpPr>
        <p:spPr>
          <a:xfrm>
            <a:off x="457200" y="1600203"/>
            <a:ext cx="8229600" cy="4525963"/>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p:cNvGrpSpPr/>
          <p:nvPr userDrawn="1"/>
        </p:nvGrpSpPr>
        <p:grpSpPr>
          <a:xfrm>
            <a:off x="7452321" y="169200"/>
            <a:ext cx="1536951" cy="1315584"/>
            <a:chOff x="7452320" y="169200"/>
            <a:chExt cx="1536951" cy="1315584"/>
          </a:xfrm>
        </p:grpSpPr>
        <p:sp>
          <p:nvSpPr>
            <p:cNvPr id="7" name="Freeform 6"/>
            <p:cNvSpPr/>
            <p:nvPr userDrawn="1"/>
          </p:nvSpPr>
          <p:spPr>
            <a:xfrm>
              <a:off x="7452320" y="169200"/>
              <a:ext cx="1536951" cy="1315584"/>
            </a:xfrm>
            <a:custGeom>
              <a:avLst/>
              <a:gdLst>
                <a:gd name="connsiteX0" fmla="*/ 0 w 593725"/>
                <a:gd name="connsiteY0" fmla="*/ 0 h 600075"/>
                <a:gd name="connsiteX1" fmla="*/ 495300 w 593725"/>
                <a:gd name="connsiteY1" fmla="*/ 104775 h 600075"/>
                <a:gd name="connsiteX2" fmla="*/ 590550 w 593725"/>
                <a:gd name="connsiteY2" fmla="*/ 600075 h 600075"/>
                <a:gd name="connsiteX0" fmla="*/ 0 w 622883"/>
                <a:gd name="connsiteY0" fmla="*/ 19229 h 619304"/>
                <a:gd name="connsiteX1" fmla="*/ 524458 w 622883"/>
                <a:gd name="connsiteY1" fmla="*/ 100012 h 619304"/>
                <a:gd name="connsiteX2" fmla="*/ 590550 w 622883"/>
                <a:gd name="connsiteY2" fmla="*/ 619304 h 619304"/>
                <a:gd name="connsiteX0" fmla="*/ 0 w 627293"/>
                <a:gd name="connsiteY0" fmla="*/ 19229 h 619304"/>
                <a:gd name="connsiteX1" fmla="*/ 524458 w 627293"/>
                <a:gd name="connsiteY1" fmla="*/ 100012 h 619304"/>
                <a:gd name="connsiteX2" fmla="*/ 617009 w 627293"/>
                <a:gd name="connsiteY2" fmla="*/ 619304 h 619304"/>
                <a:gd name="connsiteX0" fmla="*/ 0 w 658143"/>
                <a:gd name="connsiteY0" fmla="*/ 50002 h 650077"/>
                <a:gd name="connsiteX1" fmla="*/ 555308 w 658143"/>
                <a:gd name="connsiteY1" fmla="*/ 100012 h 650077"/>
                <a:gd name="connsiteX2" fmla="*/ 617009 w 658143"/>
                <a:gd name="connsiteY2" fmla="*/ 650077 h 650077"/>
                <a:gd name="connsiteX0" fmla="*/ 0 w 676280"/>
                <a:gd name="connsiteY0" fmla="*/ 50002 h 650077"/>
                <a:gd name="connsiteX1" fmla="*/ 555308 w 676280"/>
                <a:gd name="connsiteY1" fmla="*/ 100012 h 650077"/>
                <a:gd name="connsiteX2" fmla="*/ 617009 w 676280"/>
                <a:gd name="connsiteY2" fmla="*/ 650077 h 650077"/>
                <a:gd name="connsiteX0" fmla="*/ 0 w 676280"/>
                <a:gd name="connsiteY0" fmla="*/ 41861 h 641936"/>
                <a:gd name="connsiteX1" fmla="*/ 555308 w 676280"/>
                <a:gd name="connsiteY1" fmla="*/ 91871 h 641936"/>
                <a:gd name="connsiteX2" fmla="*/ 617009 w 676280"/>
                <a:gd name="connsiteY2" fmla="*/ 641936 h 641936"/>
                <a:gd name="connsiteX0" fmla="*/ 0 w 676280"/>
                <a:gd name="connsiteY0" fmla="*/ 45932 h 646007"/>
                <a:gd name="connsiteX1" fmla="*/ 555308 w 676280"/>
                <a:gd name="connsiteY1" fmla="*/ 95942 h 646007"/>
                <a:gd name="connsiteX2" fmla="*/ 617009 w 676280"/>
                <a:gd name="connsiteY2" fmla="*/ 646007 h 646007"/>
                <a:gd name="connsiteX0" fmla="*/ 0 w 676280"/>
                <a:gd name="connsiteY0" fmla="*/ 62214 h 662289"/>
                <a:gd name="connsiteX1" fmla="*/ 555308 w 676280"/>
                <a:gd name="connsiteY1" fmla="*/ 112224 h 662289"/>
                <a:gd name="connsiteX2" fmla="*/ 617009 w 676280"/>
                <a:gd name="connsiteY2" fmla="*/ 662289 h 662289"/>
                <a:gd name="connsiteX0" fmla="*/ 0 w 676280"/>
                <a:gd name="connsiteY0" fmla="*/ 58143 h 658218"/>
                <a:gd name="connsiteX1" fmla="*/ 555308 w 676280"/>
                <a:gd name="connsiteY1" fmla="*/ 108153 h 658218"/>
                <a:gd name="connsiteX2" fmla="*/ 617009 w 676280"/>
                <a:gd name="connsiteY2" fmla="*/ 658218 h 658218"/>
                <a:gd name="connsiteX0" fmla="*/ 0 w 650888"/>
                <a:gd name="connsiteY0" fmla="*/ 58143 h 658218"/>
                <a:gd name="connsiteX1" fmla="*/ 555308 w 650888"/>
                <a:gd name="connsiteY1" fmla="*/ 108153 h 658218"/>
                <a:gd name="connsiteX2" fmla="*/ 617009 w 650888"/>
                <a:gd name="connsiteY2" fmla="*/ 658218 h 658218"/>
                <a:gd name="connsiteX0" fmla="*/ 0 w 650888"/>
                <a:gd name="connsiteY0" fmla="*/ 58143 h 662065"/>
                <a:gd name="connsiteX1" fmla="*/ 555308 w 650888"/>
                <a:gd name="connsiteY1" fmla="*/ 108153 h 662065"/>
                <a:gd name="connsiteX2" fmla="*/ 647859 w 650888"/>
                <a:gd name="connsiteY2" fmla="*/ 662065 h 662065"/>
                <a:gd name="connsiteX0" fmla="*/ 0 w 650888"/>
                <a:gd name="connsiteY0" fmla="*/ 58143 h 662065"/>
                <a:gd name="connsiteX1" fmla="*/ 555308 w 650888"/>
                <a:gd name="connsiteY1" fmla="*/ 108153 h 662065"/>
                <a:gd name="connsiteX2" fmla="*/ 647859 w 650888"/>
                <a:gd name="connsiteY2" fmla="*/ 662065 h 662065"/>
                <a:gd name="connsiteX0" fmla="*/ 0 w 686064"/>
                <a:gd name="connsiteY0" fmla="*/ 58143 h 662065"/>
                <a:gd name="connsiteX1" fmla="*/ 555308 w 686064"/>
                <a:gd name="connsiteY1" fmla="*/ 108153 h 662065"/>
                <a:gd name="connsiteX2" fmla="*/ 647859 w 686064"/>
                <a:gd name="connsiteY2" fmla="*/ 662065 h 662065"/>
                <a:gd name="connsiteX0" fmla="*/ 0 w 649446"/>
                <a:gd name="connsiteY0" fmla="*/ 58143 h 662065"/>
                <a:gd name="connsiteX1" fmla="*/ 555308 w 649446"/>
                <a:gd name="connsiteY1" fmla="*/ 108153 h 662065"/>
                <a:gd name="connsiteX2" fmla="*/ 647859 w 649446"/>
                <a:gd name="connsiteY2" fmla="*/ 662065 h 662065"/>
                <a:gd name="connsiteX0" fmla="*/ 0 w 674084"/>
                <a:gd name="connsiteY0" fmla="*/ 58143 h 662065"/>
                <a:gd name="connsiteX1" fmla="*/ 555308 w 674084"/>
                <a:gd name="connsiteY1" fmla="*/ 108153 h 662065"/>
                <a:gd name="connsiteX2" fmla="*/ 647859 w 674084"/>
                <a:gd name="connsiteY2" fmla="*/ 662065 h 662065"/>
                <a:gd name="connsiteX0" fmla="*/ 0 w 674084"/>
                <a:gd name="connsiteY0" fmla="*/ 50304 h 654226"/>
                <a:gd name="connsiteX1" fmla="*/ 154252 w 674084"/>
                <a:gd name="connsiteY1" fmla="*/ 31075 h 654226"/>
                <a:gd name="connsiteX2" fmla="*/ 555308 w 674084"/>
                <a:gd name="connsiteY2" fmla="*/ 100314 h 654226"/>
                <a:gd name="connsiteX3" fmla="*/ 647859 w 674084"/>
                <a:gd name="connsiteY3" fmla="*/ 654226 h 654226"/>
                <a:gd name="connsiteX0" fmla="*/ 0 w 674084"/>
                <a:gd name="connsiteY0" fmla="*/ 0 h 679225"/>
                <a:gd name="connsiteX1" fmla="*/ 154252 w 674084"/>
                <a:gd name="connsiteY1" fmla="*/ 56074 h 679225"/>
                <a:gd name="connsiteX2" fmla="*/ 555308 w 674084"/>
                <a:gd name="connsiteY2" fmla="*/ 125313 h 679225"/>
                <a:gd name="connsiteX3" fmla="*/ 647859 w 674084"/>
                <a:gd name="connsiteY3" fmla="*/ 679225 h 679225"/>
                <a:gd name="connsiteX0" fmla="*/ 0 w 674084"/>
                <a:gd name="connsiteY0" fmla="*/ 0 h 679225"/>
                <a:gd name="connsiteX1" fmla="*/ 555308 w 674084"/>
                <a:gd name="connsiteY1" fmla="*/ 125313 h 679225"/>
                <a:gd name="connsiteX2" fmla="*/ 647859 w 674084"/>
                <a:gd name="connsiteY2" fmla="*/ 679225 h 679225"/>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9345 h 632497"/>
                <a:gd name="connsiteX1" fmla="*/ 555308 w 674084"/>
                <a:gd name="connsiteY1" fmla="*/ 113204 h 632497"/>
                <a:gd name="connsiteX2" fmla="*/ 647859 w 674084"/>
                <a:gd name="connsiteY2" fmla="*/ 632497 h 632497"/>
                <a:gd name="connsiteX0" fmla="*/ 0 w 649446"/>
                <a:gd name="connsiteY0" fmla="*/ 9345 h 632497"/>
                <a:gd name="connsiteX1" fmla="*/ 555308 w 649446"/>
                <a:gd name="connsiteY1" fmla="*/ 113204 h 632497"/>
                <a:gd name="connsiteX2" fmla="*/ 647859 w 649446"/>
                <a:gd name="connsiteY2" fmla="*/ 632497 h 632497"/>
                <a:gd name="connsiteX0" fmla="*/ 0 w 649446"/>
                <a:gd name="connsiteY0" fmla="*/ 43965 h 667117"/>
                <a:gd name="connsiteX1" fmla="*/ 555308 w 649446"/>
                <a:gd name="connsiteY1" fmla="*/ 113204 h 667117"/>
                <a:gd name="connsiteX2" fmla="*/ 647859 w 649446"/>
                <a:gd name="connsiteY2" fmla="*/ 667117 h 667117"/>
                <a:gd name="connsiteX0" fmla="*/ 0 w 649446"/>
                <a:gd name="connsiteY0" fmla="*/ 9345 h 632497"/>
                <a:gd name="connsiteX1" fmla="*/ 555308 w 649446"/>
                <a:gd name="connsiteY1" fmla="*/ 113204 h 632497"/>
                <a:gd name="connsiteX2" fmla="*/ 647859 w 649446"/>
                <a:gd name="connsiteY2" fmla="*/ 632497 h 632497"/>
                <a:gd name="connsiteX0" fmla="*/ 0 w 658477"/>
                <a:gd name="connsiteY0" fmla="*/ 9345 h 632497"/>
                <a:gd name="connsiteX1" fmla="*/ 555308 w 658477"/>
                <a:gd name="connsiteY1" fmla="*/ 113204 h 632497"/>
                <a:gd name="connsiteX2" fmla="*/ 647859 w 658477"/>
                <a:gd name="connsiteY2" fmla="*/ 632497 h 632497"/>
              </a:gdLst>
              <a:ahLst/>
              <a:cxnLst>
                <a:cxn ang="0">
                  <a:pos x="connsiteX0" y="connsiteY0"/>
                </a:cxn>
                <a:cxn ang="0">
                  <a:pos x="connsiteX1" y="connsiteY1"/>
                </a:cxn>
                <a:cxn ang="0">
                  <a:pos x="connsiteX2" y="connsiteY2"/>
                </a:cxn>
              </a:cxnLst>
              <a:rect l="l" t="t" r="r" b="b"/>
              <a:pathLst>
                <a:path w="658477" h="632497">
                  <a:moveTo>
                    <a:pt x="0" y="9345"/>
                  </a:moveTo>
                  <a:cubicBezTo>
                    <a:pt x="159622" y="10575"/>
                    <a:pt x="447331" y="0"/>
                    <a:pt x="555308" y="113204"/>
                  </a:cubicBezTo>
                  <a:cubicBezTo>
                    <a:pt x="658477" y="223010"/>
                    <a:pt x="649446" y="435529"/>
                    <a:pt x="647859" y="632497"/>
                  </a:cubicBezTo>
                </a:path>
              </a:pathLst>
            </a:custGeom>
            <a:ln w="38100">
              <a:solidFill>
                <a:srgbClr val="AB003A">
                  <a:alpha val="50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8" name="Freeform 7"/>
            <p:cNvSpPr/>
            <p:nvPr userDrawn="1"/>
          </p:nvSpPr>
          <p:spPr>
            <a:xfrm>
              <a:off x="7740352" y="332656"/>
              <a:ext cx="1080120" cy="864096"/>
            </a:xfrm>
            <a:custGeom>
              <a:avLst/>
              <a:gdLst>
                <a:gd name="connsiteX0" fmla="*/ 0 w 593725"/>
                <a:gd name="connsiteY0" fmla="*/ 0 h 600075"/>
                <a:gd name="connsiteX1" fmla="*/ 495300 w 593725"/>
                <a:gd name="connsiteY1" fmla="*/ 104775 h 600075"/>
                <a:gd name="connsiteX2" fmla="*/ 590550 w 593725"/>
                <a:gd name="connsiteY2" fmla="*/ 600075 h 600075"/>
              </a:gdLst>
              <a:ahLst/>
              <a:cxnLst>
                <a:cxn ang="0">
                  <a:pos x="connsiteX0" y="connsiteY0"/>
                </a:cxn>
                <a:cxn ang="0">
                  <a:pos x="connsiteX1" y="connsiteY1"/>
                </a:cxn>
                <a:cxn ang="0">
                  <a:pos x="connsiteX2" y="connsiteY2"/>
                </a:cxn>
              </a:cxnLst>
              <a:rect l="l" t="t" r="r" b="b"/>
              <a:pathLst>
                <a:path w="593725" h="600075">
                  <a:moveTo>
                    <a:pt x="0" y="0"/>
                  </a:moveTo>
                  <a:cubicBezTo>
                    <a:pt x="198437" y="2381"/>
                    <a:pt x="396875" y="4763"/>
                    <a:pt x="495300" y="104775"/>
                  </a:cubicBezTo>
                  <a:cubicBezTo>
                    <a:pt x="593725" y="204788"/>
                    <a:pt x="592137" y="402431"/>
                    <a:pt x="590550" y="600075"/>
                  </a:cubicBezTo>
                </a:path>
              </a:pathLst>
            </a:custGeom>
            <a:ln w="28575">
              <a:solidFill>
                <a:srgbClr val="AB003A">
                  <a:alpha val="50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spTree>
    <p:extLst>
      <p:ext uri="{BB962C8B-B14F-4D97-AF65-F5344CB8AC3E}">
        <p14:creationId xmlns:p14="http://schemas.microsoft.com/office/powerpoint/2010/main" val="2412505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147692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4918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78844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923083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1371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1244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118455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9" y="416005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3770748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4668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60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8988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34" name="Google Shape;34;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3037">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30300" y="4050833"/>
            <a:ext cx="5825202"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562"/>
              </a:spcBef>
              <a:spcAft>
                <a:spcPts val="0"/>
              </a:spcAft>
              <a:buSzPts val="1440"/>
              <a:buNone/>
              <a:defRPr>
                <a:solidFill>
                  <a:srgbClr val="7F7F7F"/>
                </a:solidFill>
              </a:defRPr>
            </a:lvl1pPr>
            <a:lvl2pPr lvl="1" algn="ctr">
              <a:lnSpc>
                <a:spcPct val="100000"/>
              </a:lnSpc>
              <a:spcBef>
                <a:spcPts val="562"/>
              </a:spcBef>
              <a:spcAft>
                <a:spcPts val="0"/>
              </a:spcAft>
              <a:buSzPts val="1280"/>
              <a:buNone/>
              <a:defRPr>
                <a:solidFill>
                  <a:srgbClr val="888888"/>
                </a:solidFill>
              </a:defRPr>
            </a:lvl2pPr>
            <a:lvl3pPr lvl="2" algn="ctr">
              <a:lnSpc>
                <a:spcPct val="100000"/>
              </a:lnSpc>
              <a:spcBef>
                <a:spcPts val="562"/>
              </a:spcBef>
              <a:spcAft>
                <a:spcPts val="0"/>
              </a:spcAft>
              <a:buSzPts val="1120"/>
              <a:buNone/>
              <a:defRPr>
                <a:solidFill>
                  <a:srgbClr val="888888"/>
                </a:solidFill>
              </a:defRPr>
            </a:lvl3pPr>
            <a:lvl4pPr lvl="3" algn="ctr">
              <a:lnSpc>
                <a:spcPct val="100000"/>
              </a:lnSpc>
              <a:spcBef>
                <a:spcPts val="562"/>
              </a:spcBef>
              <a:spcAft>
                <a:spcPts val="0"/>
              </a:spcAft>
              <a:buSzPts val="960"/>
              <a:buNone/>
              <a:defRPr>
                <a:solidFill>
                  <a:srgbClr val="888888"/>
                </a:solidFill>
              </a:defRPr>
            </a:lvl4pPr>
            <a:lvl5pPr lvl="4" algn="ctr">
              <a:lnSpc>
                <a:spcPct val="100000"/>
              </a:lnSpc>
              <a:spcBef>
                <a:spcPts val="562"/>
              </a:spcBef>
              <a:spcAft>
                <a:spcPts val="0"/>
              </a:spcAft>
              <a:buSzPts val="960"/>
              <a:buNone/>
              <a:defRPr>
                <a:solidFill>
                  <a:srgbClr val="888888"/>
                </a:solidFill>
              </a:defRPr>
            </a:lvl5pPr>
            <a:lvl6pPr lvl="5" algn="ctr">
              <a:lnSpc>
                <a:spcPct val="100000"/>
              </a:lnSpc>
              <a:spcBef>
                <a:spcPts val="562"/>
              </a:spcBef>
              <a:spcAft>
                <a:spcPts val="0"/>
              </a:spcAft>
              <a:buSzPts val="960"/>
              <a:buNone/>
              <a:defRPr>
                <a:solidFill>
                  <a:srgbClr val="888888"/>
                </a:solidFill>
              </a:defRPr>
            </a:lvl6pPr>
            <a:lvl7pPr lvl="6" algn="ctr">
              <a:lnSpc>
                <a:spcPct val="100000"/>
              </a:lnSpc>
              <a:spcBef>
                <a:spcPts val="562"/>
              </a:spcBef>
              <a:spcAft>
                <a:spcPts val="0"/>
              </a:spcAft>
              <a:buSzPts val="960"/>
              <a:buNone/>
              <a:defRPr>
                <a:solidFill>
                  <a:srgbClr val="888888"/>
                </a:solidFill>
              </a:defRPr>
            </a:lvl7pPr>
            <a:lvl8pPr lvl="7" algn="ctr">
              <a:lnSpc>
                <a:spcPct val="100000"/>
              </a:lnSpc>
              <a:spcBef>
                <a:spcPts val="562"/>
              </a:spcBef>
              <a:spcAft>
                <a:spcPts val="0"/>
              </a:spcAft>
              <a:buSzPts val="960"/>
              <a:buNone/>
              <a:defRPr>
                <a:solidFill>
                  <a:srgbClr val="888888"/>
                </a:solidFill>
              </a:defRPr>
            </a:lvl8pPr>
            <a:lvl9pPr lvl="8" algn="ctr">
              <a:lnSpc>
                <a:spcPct val="100000"/>
              </a:lnSpc>
              <a:spcBef>
                <a:spcPts val="562"/>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66700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3"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10" y="2160983"/>
            <a:ext cx="3139218"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2" name="Google Shape;42;p3"/>
          <p:cNvSpPr txBox="1">
            <a:spLocks noGrp="1"/>
          </p:cNvSpPr>
          <p:nvPr>
            <p:ph type="body" idx="2"/>
          </p:nvPr>
        </p:nvSpPr>
        <p:spPr>
          <a:xfrm>
            <a:off x="506810" y="2737249"/>
            <a:ext cx="3139218"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3" name="Google Shape;43;p3"/>
          <p:cNvSpPr txBox="1">
            <a:spLocks noGrp="1"/>
          </p:cNvSpPr>
          <p:nvPr>
            <p:ph type="body" idx="3"/>
          </p:nvPr>
        </p:nvSpPr>
        <p:spPr>
          <a:xfrm>
            <a:off x="3816290" y="2160983"/>
            <a:ext cx="3139213"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4" name="Google Shape;44;p3"/>
          <p:cNvSpPr txBox="1">
            <a:spLocks noGrp="1"/>
          </p:cNvSpPr>
          <p:nvPr>
            <p:ph type="body" idx="4"/>
          </p:nvPr>
        </p:nvSpPr>
        <p:spPr>
          <a:xfrm>
            <a:off x="3816290" y="2737249"/>
            <a:ext cx="3139213"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5" name="Google Shape;45;p3"/>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77493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8650500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72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5047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F2F8A4F-9BE7-4410-A096-5985E93E3BF3}"/>
              </a:ext>
            </a:extLst>
          </p:cNvPr>
          <p:cNvSpPr>
            <a:spLocks noGrp="1"/>
          </p:cNvSpPr>
          <p:nvPr>
            <p:ph type="sldNum" sz="quarter" idx="10"/>
          </p:nvPr>
        </p:nvSpPr>
        <p:spPr/>
        <p:txBody>
          <a:bodyPr/>
          <a:lstStyle>
            <a:lvl1pPr>
              <a:defRPr/>
            </a:lvl1pPr>
          </a:lstStyle>
          <a:p>
            <a:pPr>
              <a:defRPr/>
            </a:pPr>
            <a:fld id="{E2ACEA25-2C73-4EFF-B99C-2189558193B1}" type="slidenum">
              <a:rPr lang="en-US" altLang="en-US"/>
              <a:pPr>
                <a:defRPr/>
              </a:pPr>
              <a:t>‹#›</a:t>
            </a:fld>
            <a:endParaRPr lang="en-US" altLang="en-US"/>
          </a:p>
        </p:txBody>
      </p:sp>
    </p:spTree>
    <p:extLst>
      <p:ext uri="{BB962C8B-B14F-4D97-AF65-F5344CB8AC3E}">
        <p14:creationId xmlns:p14="http://schemas.microsoft.com/office/powerpoint/2010/main" val="20215070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506559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A4BF870-8539-42B9-A192-D6010B64FE72}"/>
              </a:ext>
            </a:extLst>
          </p:cNvPr>
          <p:cNvSpPr>
            <a:spLocks noGrp="1"/>
          </p:cNvSpPr>
          <p:nvPr>
            <p:ph type="sldNum" sz="quarter" idx="10"/>
          </p:nvPr>
        </p:nvSpPr>
        <p:spPr/>
        <p:txBody>
          <a:bodyPr/>
          <a:lstStyle>
            <a:lvl1pPr>
              <a:defRPr/>
            </a:lvl1pPr>
          </a:lstStyle>
          <a:p>
            <a:pPr>
              <a:defRPr/>
            </a:pPr>
            <a:fld id="{2D1C5914-6D0F-4912-BFDA-216843EB87D2}" type="slidenum">
              <a:rPr lang="en-US" altLang="en-US"/>
              <a:pPr>
                <a:defRPr/>
              </a:pPr>
              <a:t>‹#›</a:t>
            </a:fld>
            <a:endParaRPr lang="en-US" altLang="en-US"/>
          </a:p>
        </p:txBody>
      </p:sp>
    </p:spTree>
    <p:extLst>
      <p:ext uri="{BB962C8B-B14F-4D97-AF65-F5344CB8AC3E}">
        <p14:creationId xmlns:p14="http://schemas.microsoft.com/office/powerpoint/2010/main" val="217819476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ABB7266-FC38-4F6F-9C33-E3A0718984C8}"/>
              </a:ext>
            </a:extLst>
          </p:cNvPr>
          <p:cNvSpPr>
            <a:spLocks noGrp="1"/>
          </p:cNvSpPr>
          <p:nvPr>
            <p:ph type="sldNum" sz="quarter" idx="10"/>
          </p:nvPr>
        </p:nvSpPr>
        <p:spPr>
          <a:ln/>
        </p:spPr>
        <p:txBody>
          <a:bodyPr/>
          <a:lstStyle>
            <a:lvl1pPr>
              <a:defRPr/>
            </a:lvl1pPr>
          </a:lstStyle>
          <a:p>
            <a:pPr>
              <a:defRPr/>
            </a:pPr>
            <a:fld id="{6C9AB6E3-FAA7-460B-A7B0-8D8B32BE5C50}" type="slidenum">
              <a:rPr lang="en-US" altLang="en-US"/>
              <a:pPr>
                <a:defRPr/>
              </a:pPr>
              <a:t>‹#›</a:t>
            </a:fld>
            <a:endParaRPr lang="en-US" altLang="en-US"/>
          </a:p>
        </p:txBody>
      </p:sp>
    </p:spTree>
    <p:extLst>
      <p:ext uri="{BB962C8B-B14F-4D97-AF65-F5344CB8AC3E}">
        <p14:creationId xmlns:p14="http://schemas.microsoft.com/office/powerpoint/2010/main" val="185844482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52970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36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3"/>
            <a:ext cx="2730392"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E26B628-F368-4933-A63C-5020B304EBB5}"/>
              </a:ext>
            </a:extLst>
          </p:cNvPr>
          <p:cNvSpPr>
            <a:spLocks noGrp="1"/>
          </p:cNvSpPr>
          <p:nvPr>
            <p:ph type="sldNum" sz="quarter" idx="10"/>
          </p:nvPr>
        </p:nvSpPr>
        <p:spPr/>
        <p:txBody>
          <a:bodyPr/>
          <a:lstStyle>
            <a:lvl1pPr>
              <a:defRPr/>
            </a:lvl1pPr>
          </a:lstStyle>
          <a:p>
            <a:fld id="{F9DA0B05-4732-4AA0-A0C2-99E600BC1B95}" type="slidenum">
              <a:rPr lang="en-US" altLang="en-US"/>
              <a:pPr/>
              <a:t>‹#›</a:t>
            </a:fld>
            <a:endParaRPr lang="en-US" altLang="en-US"/>
          </a:p>
        </p:txBody>
      </p:sp>
    </p:spTree>
    <p:extLst>
      <p:ext uri="{BB962C8B-B14F-4D97-AF65-F5344CB8AC3E}">
        <p14:creationId xmlns:p14="http://schemas.microsoft.com/office/powerpoint/2010/main" val="280369070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73441720-F0E8-4BD6-8D5D-79495DE701BC}"/>
              </a:ext>
            </a:extLst>
          </p:cNvPr>
          <p:cNvSpPr>
            <a:spLocks noGrp="1"/>
          </p:cNvSpPr>
          <p:nvPr>
            <p:ph type="sldNum" sz="quarter" idx="10"/>
          </p:nvPr>
        </p:nvSpPr>
        <p:spPr/>
        <p:txBody>
          <a:bodyPr/>
          <a:lstStyle>
            <a:lvl1pPr>
              <a:defRPr/>
            </a:lvl1pPr>
          </a:lstStyle>
          <a:p>
            <a:fld id="{FD955054-1881-4489-9F0E-DA9BE214D27F}" type="slidenum">
              <a:rPr lang="en-US" altLang="en-US"/>
              <a:pPr/>
              <a:t>‹#›</a:t>
            </a:fld>
            <a:endParaRPr lang="en-US" altLang="en-US"/>
          </a:p>
        </p:txBody>
      </p:sp>
    </p:spTree>
    <p:extLst>
      <p:ext uri="{BB962C8B-B14F-4D97-AF65-F5344CB8AC3E}">
        <p14:creationId xmlns:p14="http://schemas.microsoft.com/office/powerpoint/2010/main" val="248913496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1029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4573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65" indent="0" algn="ctr">
              <a:buNone/>
              <a:defRPr sz="1500"/>
            </a:lvl2pPr>
            <a:lvl3pPr marL="685730" indent="0" algn="ctr">
              <a:buNone/>
              <a:defRPr sz="1350"/>
            </a:lvl3pPr>
            <a:lvl4pPr marL="1028595" indent="0" algn="ctr">
              <a:buNone/>
              <a:defRPr sz="1200"/>
            </a:lvl4pPr>
            <a:lvl5pPr marL="1371460" indent="0" algn="ctr">
              <a:buNone/>
              <a:defRPr sz="1200"/>
            </a:lvl5pPr>
            <a:lvl6pPr marL="1714324" indent="0" algn="ctr">
              <a:buNone/>
              <a:defRPr sz="1200"/>
            </a:lvl6pPr>
            <a:lvl7pPr marL="2057190" indent="0" algn="ctr">
              <a:buNone/>
              <a:defRPr sz="1200"/>
            </a:lvl7pPr>
            <a:lvl8pPr marL="2400054" indent="0" algn="ctr">
              <a:buNone/>
              <a:defRPr sz="1200"/>
            </a:lvl8pPr>
            <a:lvl9pPr marL="274292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1832C4-8037-434D-AEBA-0BEE903D5D8C}" type="datetimeFigureOut">
              <a:rPr lang="en-GB" smtClean="0">
                <a:solidFill>
                  <a:prstClr val="black">
                    <a:tint val="75000"/>
                  </a:prstClr>
                </a:solidFill>
              </a:rPr>
              <a:pPr/>
              <a:t>30/08/2023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F205A0-5E93-4D15-9AEB-065A3033CB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189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41555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8634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65" indent="0">
              <a:buNone/>
              <a:defRPr sz="1500">
                <a:solidFill>
                  <a:schemeClr val="tx1">
                    <a:tint val="75000"/>
                  </a:schemeClr>
                </a:solidFill>
              </a:defRPr>
            </a:lvl2pPr>
            <a:lvl3pPr marL="685730" indent="0">
              <a:buNone/>
              <a:defRPr sz="1350">
                <a:solidFill>
                  <a:schemeClr val="tx1">
                    <a:tint val="75000"/>
                  </a:schemeClr>
                </a:solidFill>
              </a:defRPr>
            </a:lvl3pPr>
            <a:lvl4pPr marL="1028595" indent="0">
              <a:buNone/>
              <a:defRPr sz="1200">
                <a:solidFill>
                  <a:schemeClr val="tx1">
                    <a:tint val="75000"/>
                  </a:schemeClr>
                </a:solidFill>
              </a:defRPr>
            </a:lvl4pPr>
            <a:lvl5pPr marL="1371460" indent="0">
              <a:buNone/>
              <a:defRPr sz="1200">
                <a:solidFill>
                  <a:schemeClr val="tx1">
                    <a:tint val="75000"/>
                  </a:schemeClr>
                </a:solidFill>
              </a:defRPr>
            </a:lvl5pPr>
            <a:lvl6pPr marL="1714324" indent="0">
              <a:buNone/>
              <a:defRPr sz="1200">
                <a:solidFill>
                  <a:schemeClr val="tx1">
                    <a:tint val="75000"/>
                  </a:schemeClr>
                </a:solidFill>
              </a:defRPr>
            </a:lvl6pPr>
            <a:lvl7pPr marL="2057190" indent="0">
              <a:buNone/>
              <a:defRPr sz="1200">
                <a:solidFill>
                  <a:schemeClr val="tx1">
                    <a:tint val="75000"/>
                  </a:schemeClr>
                </a:solidFill>
              </a:defRPr>
            </a:lvl7pPr>
            <a:lvl8pPr marL="2400054" indent="0">
              <a:buNone/>
              <a:defRPr sz="1200">
                <a:solidFill>
                  <a:schemeClr val="tx1">
                    <a:tint val="75000"/>
                  </a:schemeClr>
                </a:solidFill>
              </a:defRPr>
            </a:lvl8pPr>
            <a:lvl9pPr marL="274292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2164992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4184199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65" indent="0">
              <a:buNone/>
              <a:defRPr sz="1500" b="1"/>
            </a:lvl2pPr>
            <a:lvl3pPr marL="685730" indent="0">
              <a:buNone/>
              <a:defRPr sz="1350" b="1"/>
            </a:lvl3pPr>
            <a:lvl4pPr marL="1028595" indent="0">
              <a:buNone/>
              <a:defRPr sz="1200" b="1"/>
            </a:lvl4pPr>
            <a:lvl5pPr marL="1371460" indent="0">
              <a:buNone/>
              <a:defRPr sz="1200" b="1"/>
            </a:lvl5pPr>
            <a:lvl6pPr marL="1714324" indent="0">
              <a:buNone/>
              <a:defRPr sz="1200" b="1"/>
            </a:lvl6pPr>
            <a:lvl7pPr marL="2057190" indent="0">
              <a:buNone/>
              <a:defRPr sz="1200" b="1"/>
            </a:lvl7pPr>
            <a:lvl8pPr marL="2400054" indent="0">
              <a:buNone/>
              <a:defRPr sz="1200" b="1"/>
            </a:lvl8pPr>
            <a:lvl9pPr marL="274292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65" indent="0">
              <a:buNone/>
              <a:defRPr sz="1500" b="1"/>
            </a:lvl2pPr>
            <a:lvl3pPr marL="685730" indent="0">
              <a:buNone/>
              <a:defRPr sz="1350" b="1"/>
            </a:lvl3pPr>
            <a:lvl4pPr marL="1028595" indent="0">
              <a:buNone/>
              <a:defRPr sz="1200" b="1"/>
            </a:lvl4pPr>
            <a:lvl5pPr marL="1371460" indent="0">
              <a:buNone/>
              <a:defRPr sz="1200" b="1"/>
            </a:lvl5pPr>
            <a:lvl6pPr marL="1714324" indent="0">
              <a:buNone/>
              <a:defRPr sz="1200" b="1"/>
            </a:lvl6pPr>
            <a:lvl7pPr marL="2057190" indent="0">
              <a:buNone/>
              <a:defRPr sz="1200" b="1"/>
            </a:lvl7pPr>
            <a:lvl8pPr marL="2400054" indent="0">
              <a:buNone/>
              <a:defRPr sz="1200" b="1"/>
            </a:lvl8pPr>
            <a:lvl9pPr marL="274292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491139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1832C4-8037-434D-AEBA-0BEE903D5D8C}" type="datetimeFigureOut">
              <a:rPr lang="en-GB" smtClean="0">
                <a:solidFill>
                  <a:prstClr val="black">
                    <a:tint val="75000"/>
                  </a:prstClr>
                </a:solidFill>
              </a:rPr>
              <a:pPr/>
              <a:t>30/08/2023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4F205A0-5E93-4D15-9AEB-065A3033CB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6716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2891851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65" indent="0">
              <a:buNone/>
              <a:defRPr sz="1050"/>
            </a:lvl2pPr>
            <a:lvl3pPr marL="685730" indent="0">
              <a:buNone/>
              <a:defRPr sz="900"/>
            </a:lvl3pPr>
            <a:lvl4pPr marL="1028595" indent="0">
              <a:buNone/>
              <a:defRPr sz="750"/>
            </a:lvl4pPr>
            <a:lvl5pPr marL="1371460" indent="0">
              <a:buNone/>
              <a:defRPr sz="750"/>
            </a:lvl5pPr>
            <a:lvl6pPr marL="1714324" indent="0">
              <a:buNone/>
              <a:defRPr sz="750"/>
            </a:lvl6pPr>
            <a:lvl7pPr marL="2057190" indent="0">
              <a:buNone/>
              <a:defRPr sz="750"/>
            </a:lvl7pPr>
            <a:lvl8pPr marL="2400054" indent="0">
              <a:buNone/>
              <a:defRPr sz="750"/>
            </a:lvl8pPr>
            <a:lvl9pPr marL="274292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859777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65" indent="0">
              <a:buNone/>
              <a:defRPr sz="2100"/>
            </a:lvl2pPr>
            <a:lvl3pPr marL="685730" indent="0">
              <a:buNone/>
              <a:defRPr sz="1800"/>
            </a:lvl3pPr>
            <a:lvl4pPr marL="1028595" indent="0">
              <a:buNone/>
              <a:defRPr sz="1500"/>
            </a:lvl4pPr>
            <a:lvl5pPr marL="1371460" indent="0">
              <a:buNone/>
              <a:defRPr sz="1500"/>
            </a:lvl5pPr>
            <a:lvl6pPr marL="1714324" indent="0">
              <a:buNone/>
              <a:defRPr sz="1500"/>
            </a:lvl6pPr>
            <a:lvl7pPr marL="2057190" indent="0">
              <a:buNone/>
              <a:defRPr sz="1500"/>
            </a:lvl7pPr>
            <a:lvl8pPr marL="2400054" indent="0">
              <a:buNone/>
              <a:defRPr sz="1500"/>
            </a:lvl8pPr>
            <a:lvl9pPr marL="274292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65" indent="0">
              <a:buNone/>
              <a:defRPr sz="1050"/>
            </a:lvl2pPr>
            <a:lvl3pPr marL="685730" indent="0">
              <a:buNone/>
              <a:defRPr sz="900"/>
            </a:lvl3pPr>
            <a:lvl4pPr marL="1028595" indent="0">
              <a:buNone/>
              <a:defRPr sz="750"/>
            </a:lvl4pPr>
            <a:lvl5pPr marL="1371460" indent="0">
              <a:buNone/>
              <a:defRPr sz="750"/>
            </a:lvl5pPr>
            <a:lvl6pPr marL="1714324" indent="0">
              <a:buNone/>
              <a:defRPr sz="750"/>
            </a:lvl6pPr>
            <a:lvl7pPr marL="2057190" indent="0">
              <a:buNone/>
              <a:defRPr sz="750"/>
            </a:lvl7pPr>
            <a:lvl8pPr marL="2400054" indent="0">
              <a:buNone/>
              <a:defRPr sz="750"/>
            </a:lvl8pPr>
            <a:lvl9pPr marL="274292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3538853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665143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41063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34EE86D-4963-4F37-84BE-EC49E2253E3D}"/>
              </a:ext>
            </a:extLst>
          </p:cNvPr>
          <p:cNvSpPr>
            <a:spLocks noGrp="1"/>
          </p:cNvSpPr>
          <p:nvPr>
            <p:ph type="sldNum" sz="quarter" idx="10"/>
          </p:nvPr>
        </p:nvSpPr>
        <p:spPr/>
        <p:txBody>
          <a:bodyPr/>
          <a:lstStyle>
            <a:lvl1pPr eaLnBrk="0">
              <a:defRPr smtClean="0"/>
            </a:lvl1pPr>
          </a:lstStyle>
          <a:p>
            <a:pPr>
              <a:defRPr/>
            </a:pPr>
            <a:fld id="{1B27E7F9-9252-4E9D-9E34-DF1639979D4B}" type="slidenum">
              <a:rPr lang="en-US" altLang="en-US"/>
              <a:pPr>
                <a:defRPr/>
              </a:pPr>
              <a:t>‹#›</a:t>
            </a:fld>
            <a:endParaRPr lang="en-US" altLang="en-US"/>
          </a:p>
        </p:txBody>
      </p:sp>
    </p:spTree>
    <p:extLst>
      <p:ext uri="{BB962C8B-B14F-4D97-AF65-F5344CB8AC3E}">
        <p14:creationId xmlns:p14="http://schemas.microsoft.com/office/powerpoint/2010/main" val="34395916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1"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wrap="square" lIns="91425" tIns="45700" rIns="91425" bIns="45700" anchor="b" anchorCtr="0">
            <a:noAutofit/>
          </a:bodyPr>
          <a:lstStyle>
            <a:lvl1pPr marL="342898" lvl="0" indent="-171450" algn="l">
              <a:lnSpc>
                <a:spcPct val="100000"/>
              </a:lnSpc>
              <a:spcBef>
                <a:spcPts val="750"/>
              </a:spcBef>
              <a:spcAft>
                <a:spcPts val="0"/>
              </a:spcAft>
              <a:buSzPts val="1920"/>
              <a:buNone/>
              <a:defRPr sz="1800" b="0"/>
            </a:lvl1pPr>
            <a:lvl2pPr marL="685797" lvl="1" indent="-171450" algn="l">
              <a:lnSpc>
                <a:spcPct val="100000"/>
              </a:lnSpc>
              <a:spcBef>
                <a:spcPts val="750"/>
              </a:spcBef>
              <a:spcAft>
                <a:spcPts val="0"/>
              </a:spcAft>
              <a:buSzPts val="1600"/>
              <a:buNone/>
              <a:defRPr sz="1500" b="1"/>
            </a:lvl2pPr>
            <a:lvl3pPr marL="1028696" lvl="2" indent="-171450" algn="l">
              <a:lnSpc>
                <a:spcPct val="100000"/>
              </a:lnSpc>
              <a:spcBef>
                <a:spcPts val="750"/>
              </a:spcBef>
              <a:spcAft>
                <a:spcPts val="0"/>
              </a:spcAft>
              <a:buSzPts val="1440"/>
              <a:buNone/>
              <a:defRPr sz="1350" b="1"/>
            </a:lvl3pPr>
            <a:lvl4pPr marL="1371594" lvl="3" indent="-171450" algn="l">
              <a:lnSpc>
                <a:spcPct val="100000"/>
              </a:lnSpc>
              <a:spcBef>
                <a:spcPts val="750"/>
              </a:spcBef>
              <a:spcAft>
                <a:spcPts val="0"/>
              </a:spcAft>
              <a:buSzPts val="1280"/>
              <a:buNone/>
              <a:defRPr sz="1200" b="1"/>
            </a:lvl4pPr>
            <a:lvl5pPr marL="1714492" lvl="4" indent="-171450" algn="l">
              <a:lnSpc>
                <a:spcPct val="100000"/>
              </a:lnSpc>
              <a:spcBef>
                <a:spcPts val="750"/>
              </a:spcBef>
              <a:spcAft>
                <a:spcPts val="0"/>
              </a:spcAft>
              <a:buSzPts val="1280"/>
              <a:buNone/>
              <a:defRPr sz="1200" b="1"/>
            </a:lvl5pPr>
            <a:lvl6pPr marL="2057391" lvl="5" indent="-171450" algn="l">
              <a:lnSpc>
                <a:spcPct val="100000"/>
              </a:lnSpc>
              <a:spcBef>
                <a:spcPts val="750"/>
              </a:spcBef>
              <a:spcAft>
                <a:spcPts val="0"/>
              </a:spcAft>
              <a:buSzPts val="1280"/>
              <a:buNone/>
              <a:defRPr sz="1200" b="1"/>
            </a:lvl6pPr>
            <a:lvl7pPr marL="2400290" lvl="6" indent="-171450" algn="l">
              <a:lnSpc>
                <a:spcPct val="100000"/>
              </a:lnSpc>
              <a:spcBef>
                <a:spcPts val="750"/>
              </a:spcBef>
              <a:spcAft>
                <a:spcPts val="0"/>
              </a:spcAft>
              <a:buSzPts val="1280"/>
              <a:buNone/>
              <a:defRPr sz="1200" b="1"/>
            </a:lvl7pPr>
            <a:lvl8pPr marL="2743188" lvl="7" indent="-171450" algn="l">
              <a:lnSpc>
                <a:spcPct val="100000"/>
              </a:lnSpc>
              <a:spcBef>
                <a:spcPts val="750"/>
              </a:spcBef>
              <a:spcAft>
                <a:spcPts val="0"/>
              </a:spcAft>
              <a:buSzPts val="1280"/>
              <a:buNone/>
              <a:defRPr sz="1200" b="1"/>
            </a:lvl8pPr>
            <a:lvl9pPr marL="3086087" lvl="8" indent="-171450"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6"/>
            <a:ext cx="3139218" cy="3304117"/>
          </a:xfrm>
          <a:prstGeom prst="rect">
            <a:avLst/>
          </a:prstGeom>
          <a:noFill/>
          <a:ln>
            <a:noFill/>
          </a:ln>
        </p:spPr>
        <p:txBody>
          <a:bodyPr spcFirstLastPara="1" wrap="square" lIns="91425" tIns="45700" rIns="91425" bIns="45700" anchor="t" anchorCtr="0">
            <a:noAutofit/>
          </a:bodyPr>
          <a:lstStyle>
            <a:lvl1pPr marL="342898" lvl="0" indent="-240029" algn="l">
              <a:lnSpc>
                <a:spcPct val="100000"/>
              </a:lnSpc>
              <a:spcBef>
                <a:spcPts val="750"/>
              </a:spcBef>
              <a:spcAft>
                <a:spcPts val="0"/>
              </a:spcAft>
              <a:buSzPts val="1440"/>
              <a:buChar char="►"/>
              <a:defRPr/>
            </a:lvl1pPr>
            <a:lvl2pPr marL="685797" lvl="1" indent="-240029" algn="l">
              <a:lnSpc>
                <a:spcPct val="100000"/>
              </a:lnSpc>
              <a:spcBef>
                <a:spcPts val="750"/>
              </a:spcBef>
              <a:spcAft>
                <a:spcPts val="0"/>
              </a:spcAft>
              <a:buSzPts val="1440"/>
              <a:buChar char="►"/>
              <a:defRPr/>
            </a:lvl2pPr>
            <a:lvl3pPr marL="1028696" lvl="2" indent="-240028" algn="l">
              <a:lnSpc>
                <a:spcPct val="100000"/>
              </a:lnSpc>
              <a:spcBef>
                <a:spcPts val="750"/>
              </a:spcBef>
              <a:spcAft>
                <a:spcPts val="0"/>
              </a:spcAft>
              <a:buSzPts val="1440"/>
              <a:buChar char="►"/>
              <a:defRPr/>
            </a:lvl3pPr>
            <a:lvl4pPr marL="1371594" lvl="3" indent="-240028" algn="l">
              <a:lnSpc>
                <a:spcPct val="100000"/>
              </a:lnSpc>
              <a:spcBef>
                <a:spcPts val="750"/>
              </a:spcBef>
              <a:spcAft>
                <a:spcPts val="0"/>
              </a:spcAft>
              <a:buSzPts val="1440"/>
              <a:buChar char="►"/>
              <a:defRPr/>
            </a:lvl4pPr>
            <a:lvl5pPr marL="1714492" lvl="4" indent="-240028" algn="l">
              <a:lnSpc>
                <a:spcPct val="100000"/>
              </a:lnSpc>
              <a:spcBef>
                <a:spcPts val="750"/>
              </a:spcBef>
              <a:spcAft>
                <a:spcPts val="0"/>
              </a:spcAft>
              <a:buSzPts val="1440"/>
              <a:buChar char="►"/>
              <a:defRPr/>
            </a:lvl5pPr>
            <a:lvl6pPr marL="2057391" lvl="5" indent="-240028" algn="l">
              <a:lnSpc>
                <a:spcPct val="100000"/>
              </a:lnSpc>
              <a:spcBef>
                <a:spcPts val="750"/>
              </a:spcBef>
              <a:spcAft>
                <a:spcPts val="0"/>
              </a:spcAft>
              <a:buSzPts val="1440"/>
              <a:buChar char="►"/>
              <a:defRPr/>
            </a:lvl6pPr>
            <a:lvl7pPr marL="2400290" lvl="6" indent="-240028" algn="l">
              <a:lnSpc>
                <a:spcPct val="100000"/>
              </a:lnSpc>
              <a:spcBef>
                <a:spcPts val="750"/>
              </a:spcBef>
              <a:spcAft>
                <a:spcPts val="0"/>
              </a:spcAft>
              <a:buSzPts val="1440"/>
              <a:buChar char="►"/>
              <a:defRPr/>
            </a:lvl7pPr>
            <a:lvl8pPr marL="2743188" lvl="7" indent="-240029" algn="l">
              <a:lnSpc>
                <a:spcPct val="100000"/>
              </a:lnSpc>
              <a:spcBef>
                <a:spcPts val="750"/>
              </a:spcBef>
              <a:spcAft>
                <a:spcPts val="0"/>
              </a:spcAft>
              <a:buSzPts val="1440"/>
              <a:buChar char="►"/>
              <a:defRPr/>
            </a:lvl8pPr>
            <a:lvl9pPr marL="3086087" lvl="8" indent="-240029"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8" y="2160983"/>
            <a:ext cx="3139213" cy="576262"/>
          </a:xfrm>
          <a:prstGeom prst="rect">
            <a:avLst/>
          </a:prstGeom>
          <a:noFill/>
          <a:ln>
            <a:noFill/>
          </a:ln>
        </p:spPr>
        <p:txBody>
          <a:bodyPr spcFirstLastPara="1" wrap="square" lIns="91425" tIns="45700" rIns="91425" bIns="45700" anchor="b" anchorCtr="0">
            <a:noAutofit/>
          </a:bodyPr>
          <a:lstStyle>
            <a:lvl1pPr marL="342898" lvl="0" indent="-171450" algn="l">
              <a:lnSpc>
                <a:spcPct val="100000"/>
              </a:lnSpc>
              <a:spcBef>
                <a:spcPts val="750"/>
              </a:spcBef>
              <a:spcAft>
                <a:spcPts val="0"/>
              </a:spcAft>
              <a:buSzPts val="1920"/>
              <a:buNone/>
              <a:defRPr sz="1800" b="0"/>
            </a:lvl1pPr>
            <a:lvl2pPr marL="685797" lvl="1" indent="-171450" algn="l">
              <a:lnSpc>
                <a:spcPct val="100000"/>
              </a:lnSpc>
              <a:spcBef>
                <a:spcPts val="750"/>
              </a:spcBef>
              <a:spcAft>
                <a:spcPts val="0"/>
              </a:spcAft>
              <a:buSzPts val="1600"/>
              <a:buNone/>
              <a:defRPr sz="1500" b="1"/>
            </a:lvl2pPr>
            <a:lvl3pPr marL="1028696" lvl="2" indent="-171450" algn="l">
              <a:lnSpc>
                <a:spcPct val="100000"/>
              </a:lnSpc>
              <a:spcBef>
                <a:spcPts val="750"/>
              </a:spcBef>
              <a:spcAft>
                <a:spcPts val="0"/>
              </a:spcAft>
              <a:buSzPts val="1440"/>
              <a:buNone/>
              <a:defRPr sz="1350" b="1"/>
            </a:lvl3pPr>
            <a:lvl4pPr marL="1371594" lvl="3" indent="-171450" algn="l">
              <a:lnSpc>
                <a:spcPct val="100000"/>
              </a:lnSpc>
              <a:spcBef>
                <a:spcPts val="750"/>
              </a:spcBef>
              <a:spcAft>
                <a:spcPts val="0"/>
              </a:spcAft>
              <a:buSzPts val="1280"/>
              <a:buNone/>
              <a:defRPr sz="1200" b="1"/>
            </a:lvl4pPr>
            <a:lvl5pPr marL="1714492" lvl="4" indent="-171450" algn="l">
              <a:lnSpc>
                <a:spcPct val="100000"/>
              </a:lnSpc>
              <a:spcBef>
                <a:spcPts val="750"/>
              </a:spcBef>
              <a:spcAft>
                <a:spcPts val="0"/>
              </a:spcAft>
              <a:buSzPts val="1280"/>
              <a:buNone/>
              <a:defRPr sz="1200" b="1"/>
            </a:lvl5pPr>
            <a:lvl6pPr marL="2057391" lvl="5" indent="-171450" algn="l">
              <a:lnSpc>
                <a:spcPct val="100000"/>
              </a:lnSpc>
              <a:spcBef>
                <a:spcPts val="750"/>
              </a:spcBef>
              <a:spcAft>
                <a:spcPts val="0"/>
              </a:spcAft>
              <a:buSzPts val="1280"/>
              <a:buNone/>
              <a:defRPr sz="1200" b="1"/>
            </a:lvl6pPr>
            <a:lvl7pPr marL="2400290" lvl="6" indent="-171450" algn="l">
              <a:lnSpc>
                <a:spcPct val="100000"/>
              </a:lnSpc>
              <a:spcBef>
                <a:spcPts val="750"/>
              </a:spcBef>
              <a:spcAft>
                <a:spcPts val="0"/>
              </a:spcAft>
              <a:buSzPts val="1280"/>
              <a:buNone/>
              <a:defRPr sz="1200" b="1"/>
            </a:lvl7pPr>
            <a:lvl8pPr marL="2743188" lvl="7" indent="-171450" algn="l">
              <a:lnSpc>
                <a:spcPct val="100000"/>
              </a:lnSpc>
              <a:spcBef>
                <a:spcPts val="750"/>
              </a:spcBef>
              <a:spcAft>
                <a:spcPts val="0"/>
              </a:spcAft>
              <a:buSzPts val="1280"/>
              <a:buNone/>
              <a:defRPr sz="1200" b="1"/>
            </a:lvl8pPr>
            <a:lvl9pPr marL="3086087" lvl="8" indent="-171450"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8" y="2737246"/>
            <a:ext cx="3139213" cy="3304117"/>
          </a:xfrm>
          <a:prstGeom prst="rect">
            <a:avLst/>
          </a:prstGeom>
          <a:noFill/>
          <a:ln>
            <a:noFill/>
          </a:ln>
        </p:spPr>
        <p:txBody>
          <a:bodyPr spcFirstLastPara="1" wrap="square" lIns="91425" tIns="45700" rIns="91425" bIns="45700" anchor="t" anchorCtr="0">
            <a:noAutofit/>
          </a:bodyPr>
          <a:lstStyle>
            <a:lvl1pPr marL="342898" lvl="0" indent="-240029" algn="l">
              <a:lnSpc>
                <a:spcPct val="100000"/>
              </a:lnSpc>
              <a:spcBef>
                <a:spcPts val="750"/>
              </a:spcBef>
              <a:spcAft>
                <a:spcPts val="0"/>
              </a:spcAft>
              <a:buSzPts val="1440"/>
              <a:buChar char="►"/>
              <a:defRPr/>
            </a:lvl1pPr>
            <a:lvl2pPr marL="685797" lvl="1" indent="-240029" algn="l">
              <a:lnSpc>
                <a:spcPct val="100000"/>
              </a:lnSpc>
              <a:spcBef>
                <a:spcPts val="750"/>
              </a:spcBef>
              <a:spcAft>
                <a:spcPts val="0"/>
              </a:spcAft>
              <a:buSzPts val="1440"/>
              <a:buChar char="►"/>
              <a:defRPr/>
            </a:lvl2pPr>
            <a:lvl3pPr marL="1028696" lvl="2" indent="-240028" algn="l">
              <a:lnSpc>
                <a:spcPct val="100000"/>
              </a:lnSpc>
              <a:spcBef>
                <a:spcPts val="750"/>
              </a:spcBef>
              <a:spcAft>
                <a:spcPts val="0"/>
              </a:spcAft>
              <a:buSzPts val="1440"/>
              <a:buChar char="►"/>
              <a:defRPr/>
            </a:lvl3pPr>
            <a:lvl4pPr marL="1371594" lvl="3" indent="-240028" algn="l">
              <a:lnSpc>
                <a:spcPct val="100000"/>
              </a:lnSpc>
              <a:spcBef>
                <a:spcPts val="750"/>
              </a:spcBef>
              <a:spcAft>
                <a:spcPts val="0"/>
              </a:spcAft>
              <a:buSzPts val="1440"/>
              <a:buChar char="►"/>
              <a:defRPr/>
            </a:lvl4pPr>
            <a:lvl5pPr marL="1714492" lvl="4" indent="-240028" algn="l">
              <a:lnSpc>
                <a:spcPct val="100000"/>
              </a:lnSpc>
              <a:spcBef>
                <a:spcPts val="750"/>
              </a:spcBef>
              <a:spcAft>
                <a:spcPts val="0"/>
              </a:spcAft>
              <a:buSzPts val="1440"/>
              <a:buChar char="►"/>
              <a:defRPr/>
            </a:lvl5pPr>
            <a:lvl6pPr marL="2057391" lvl="5" indent="-240028" algn="l">
              <a:lnSpc>
                <a:spcPct val="100000"/>
              </a:lnSpc>
              <a:spcBef>
                <a:spcPts val="750"/>
              </a:spcBef>
              <a:spcAft>
                <a:spcPts val="0"/>
              </a:spcAft>
              <a:buSzPts val="1440"/>
              <a:buChar char="►"/>
              <a:defRPr/>
            </a:lvl6pPr>
            <a:lvl7pPr marL="2400290" lvl="6" indent="-240028" algn="l">
              <a:lnSpc>
                <a:spcPct val="100000"/>
              </a:lnSpc>
              <a:spcBef>
                <a:spcPts val="750"/>
              </a:spcBef>
              <a:spcAft>
                <a:spcPts val="0"/>
              </a:spcAft>
              <a:buSzPts val="1440"/>
              <a:buChar char="►"/>
              <a:defRPr/>
            </a:lvl7pPr>
            <a:lvl8pPr marL="2743188" lvl="7" indent="-240029" algn="l">
              <a:lnSpc>
                <a:spcPct val="100000"/>
              </a:lnSpc>
              <a:spcBef>
                <a:spcPts val="750"/>
              </a:spcBef>
              <a:spcAft>
                <a:spcPts val="0"/>
              </a:spcAft>
              <a:buSzPts val="1440"/>
              <a:buChar char="►"/>
              <a:defRPr/>
            </a:lvl8pPr>
            <a:lvl9pPr marL="3086087" lvl="8" indent="-240029" algn="l">
              <a:lnSpc>
                <a:spcPct val="100000"/>
              </a:lnSpc>
              <a:spcBef>
                <a:spcPts val="750"/>
              </a:spcBef>
              <a:spcAft>
                <a:spcPts val="0"/>
              </a:spcAft>
              <a:buSzPts val="1440"/>
              <a:buChar char="►"/>
              <a:defRPr/>
            </a:lvl9pPr>
          </a:lstStyle>
          <a:p>
            <a:endParaRPr/>
          </a:p>
        </p:txBody>
      </p:sp>
      <p:sp>
        <p:nvSpPr>
          <p:cNvPr id="45" name="Google Shape;45;p3"/>
          <p:cNvSpPr txBox="1">
            <a:spLocks noGrp="1"/>
          </p:cNvSpPr>
          <p:nvPr>
            <p:ph type="dt" idx="10"/>
          </p:nvPr>
        </p:nvSpPr>
        <p:spPr>
          <a:xfrm>
            <a:off x="5403851" y="6041363"/>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61665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38F18C7-D8B2-4229-B1DE-0667811D1ACB}"/>
              </a:ext>
            </a:extLst>
          </p:cNvPr>
          <p:cNvSpPr>
            <a:spLocks noGrp="1"/>
          </p:cNvSpPr>
          <p:nvPr>
            <p:ph type="sldNum" sz="quarter" idx="10"/>
          </p:nvPr>
        </p:nvSpPr>
        <p:spPr/>
        <p:txBody>
          <a:bodyPr/>
          <a:lstStyle>
            <a:lvl1pPr eaLnBrk="0">
              <a:defRPr smtClean="0"/>
            </a:lvl1pPr>
          </a:lstStyle>
          <a:p>
            <a:pPr>
              <a:defRPr/>
            </a:pPr>
            <a:fld id="{514D9555-6D32-4A94-B487-13F3C8E68C5D}" type="slidenum">
              <a:rPr lang="en-US" altLang="en-US"/>
              <a:pPr>
                <a:defRPr/>
              </a:pPr>
              <a:t>‹#›</a:t>
            </a:fld>
            <a:endParaRPr lang="en-US" altLang="en-US"/>
          </a:p>
        </p:txBody>
      </p:sp>
    </p:spTree>
    <p:extLst>
      <p:ext uri="{BB962C8B-B14F-4D97-AF65-F5344CB8AC3E}">
        <p14:creationId xmlns:p14="http://schemas.microsoft.com/office/powerpoint/2010/main" val="293558256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40C37C3-827C-4859-B7CA-C278ADB1BF21}"/>
              </a:ext>
            </a:extLst>
          </p:cNvPr>
          <p:cNvSpPr>
            <a:spLocks noGrp="1"/>
          </p:cNvSpPr>
          <p:nvPr>
            <p:ph type="sldNum" sz="quarter" idx="10"/>
          </p:nvPr>
        </p:nvSpPr>
        <p:spPr/>
        <p:txBody>
          <a:bodyPr/>
          <a:lstStyle>
            <a:lvl1pPr eaLnBrk="0">
              <a:defRPr smtClean="0"/>
            </a:lvl1pPr>
          </a:lstStyle>
          <a:p>
            <a:pPr>
              <a:defRPr/>
            </a:pPr>
            <a:fld id="{31DB1450-9370-4B10-87B1-A4515FA424BD}" type="slidenum">
              <a:rPr lang="en-US" altLang="en-US"/>
              <a:pPr>
                <a:defRPr/>
              </a:pPr>
              <a:t>‹#›</a:t>
            </a:fld>
            <a:endParaRPr lang="en-US" altLang="en-US"/>
          </a:p>
        </p:txBody>
      </p:sp>
    </p:spTree>
    <p:extLst>
      <p:ext uri="{BB962C8B-B14F-4D97-AF65-F5344CB8AC3E}">
        <p14:creationId xmlns:p14="http://schemas.microsoft.com/office/powerpoint/2010/main" val="72367921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DB838649-2E3D-475E-B90D-CAA150A59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301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A22C7FC5-5AFD-49BC-A455-DC763168A45D}"/>
              </a:ext>
            </a:extLst>
          </p:cNvPr>
          <p:cNvSpPr>
            <a:spLocks noGrp="1"/>
          </p:cNvSpPr>
          <p:nvPr>
            <p:ph type="sldNum" sz="quarter" idx="10"/>
          </p:nvPr>
        </p:nvSpPr>
        <p:spPr/>
        <p:txBody>
          <a:bodyPr/>
          <a:lstStyle>
            <a:lvl1pPr>
              <a:defRPr smtClean="0"/>
            </a:lvl1pPr>
          </a:lstStyle>
          <a:p>
            <a:pPr>
              <a:defRPr/>
            </a:pPr>
            <a:fld id="{311010B3-E761-4A41-A2D8-D825791DFBD9}" type="slidenum">
              <a:rPr lang="en-US" altLang="en-US"/>
              <a:pPr>
                <a:defRPr/>
              </a:pPr>
              <a:t>‹#›</a:t>
            </a:fld>
            <a:endParaRPr lang="en-US" altLang="en-US"/>
          </a:p>
        </p:txBody>
      </p:sp>
    </p:spTree>
    <p:extLst>
      <p:ext uri="{BB962C8B-B14F-4D97-AF65-F5344CB8AC3E}">
        <p14:creationId xmlns:p14="http://schemas.microsoft.com/office/powerpoint/2010/main" val="303973111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0393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70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0098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EFD74307-979A-455B-A62C-3F33568E65CD}"/>
              </a:ext>
            </a:extLst>
          </p:cNvPr>
          <p:cNvSpPr>
            <a:spLocks noGrp="1"/>
          </p:cNvSpPr>
          <p:nvPr>
            <p:ph type="sldNum" sz="quarter" idx="10"/>
          </p:nvPr>
        </p:nvSpPr>
        <p:spPr/>
        <p:txBody>
          <a:bodyPr/>
          <a:lstStyle>
            <a:lvl1pPr>
              <a:defRPr smtClean="0"/>
            </a:lvl1pPr>
          </a:lstStyle>
          <a:p>
            <a:pPr>
              <a:defRPr/>
            </a:pPr>
            <a:fld id="{765B8E16-D0DA-4809-ADD4-43B46D125060}" type="slidenum">
              <a:rPr lang="en-US" altLang="en-US"/>
              <a:pPr>
                <a:defRPr/>
              </a:pPr>
              <a:t>‹#›</a:t>
            </a:fld>
            <a:endParaRPr lang="en-US" altLang="en-US"/>
          </a:p>
        </p:txBody>
      </p:sp>
    </p:spTree>
    <p:extLst>
      <p:ext uri="{BB962C8B-B14F-4D97-AF65-F5344CB8AC3E}">
        <p14:creationId xmlns:p14="http://schemas.microsoft.com/office/powerpoint/2010/main" val="349977226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D9AFA5B-9ADF-4943-B40C-2F25ED034665}"/>
              </a:ext>
            </a:extLst>
          </p:cNvPr>
          <p:cNvSpPr>
            <a:spLocks noGrp="1"/>
          </p:cNvSpPr>
          <p:nvPr>
            <p:ph type="sldNum" sz="quarter" idx="10"/>
          </p:nvPr>
        </p:nvSpPr>
        <p:spPr>
          <a:ln/>
        </p:spPr>
        <p:txBody>
          <a:bodyPr/>
          <a:lstStyle>
            <a:lvl1pPr>
              <a:defRPr/>
            </a:lvl1pPr>
          </a:lstStyle>
          <a:p>
            <a:pPr>
              <a:defRPr/>
            </a:pPr>
            <a:fld id="{A6A94D48-7ADD-4929-A111-73EECCDD7F00}" type="slidenum">
              <a:rPr lang="en-US" altLang="en-US"/>
              <a:pPr>
                <a:defRPr/>
              </a:pPr>
              <a:t>‹#›</a:t>
            </a:fld>
            <a:endParaRPr lang="en-US" altLang="en-US"/>
          </a:p>
        </p:txBody>
      </p:sp>
    </p:spTree>
    <p:extLst>
      <p:ext uri="{BB962C8B-B14F-4D97-AF65-F5344CB8AC3E}">
        <p14:creationId xmlns:p14="http://schemas.microsoft.com/office/powerpoint/2010/main" val="203860888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77DDFE31-79D4-4CF9-903A-FC5CD7961E88}"/>
              </a:ext>
            </a:extLst>
          </p:cNvPr>
          <p:cNvSpPr>
            <a:spLocks noGrp="1"/>
          </p:cNvSpPr>
          <p:nvPr>
            <p:ph type="sldNum" sz="quarter" idx="10"/>
          </p:nvPr>
        </p:nvSpPr>
        <p:spPr/>
        <p:txBody>
          <a:bodyPr/>
          <a:lstStyle>
            <a:lvl1pPr>
              <a:defRPr smtClean="0"/>
            </a:lvl1pPr>
          </a:lstStyle>
          <a:p>
            <a:pPr>
              <a:defRPr/>
            </a:pPr>
            <a:fld id="{FB061232-A84C-44F0-AD9D-D377FF3378AD}" type="slidenum">
              <a:rPr lang="en-US" altLang="en-US"/>
              <a:pPr>
                <a:defRPr/>
              </a:pPr>
              <a:t>‹#›</a:t>
            </a:fld>
            <a:endParaRPr lang="en-US" altLang="en-US"/>
          </a:p>
        </p:txBody>
      </p:sp>
    </p:spTree>
    <p:extLst>
      <p:ext uri="{BB962C8B-B14F-4D97-AF65-F5344CB8AC3E}">
        <p14:creationId xmlns:p14="http://schemas.microsoft.com/office/powerpoint/2010/main" val="2422785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92141"/>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8E768F8-9B7D-4F97-B855-B978185D7B27}"/>
              </a:ext>
            </a:extLst>
          </p:cNvPr>
          <p:cNvSpPr>
            <a:spLocks noGrp="1"/>
          </p:cNvSpPr>
          <p:nvPr>
            <p:ph type="sldNum" sz="quarter" idx="10"/>
          </p:nvPr>
        </p:nvSpPr>
        <p:spPr>
          <a:ln/>
        </p:spPr>
        <p:txBody>
          <a:bodyPr/>
          <a:lstStyle>
            <a:lvl1pPr>
              <a:defRPr/>
            </a:lvl1pPr>
          </a:lstStyle>
          <a:p>
            <a:pPr>
              <a:defRPr/>
            </a:pPr>
            <a:fld id="{265FD048-E689-47D8-B2D3-67A3BD30C41B}" type="slidenum">
              <a:rPr lang="en-US" altLang="en-US"/>
              <a:pPr>
                <a:defRPr/>
              </a:pPr>
              <a:t>‹#›</a:t>
            </a:fld>
            <a:endParaRPr lang="en-US" altLang="en-US"/>
          </a:p>
        </p:txBody>
      </p:sp>
    </p:spTree>
    <p:extLst>
      <p:ext uri="{BB962C8B-B14F-4D97-AF65-F5344CB8AC3E}">
        <p14:creationId xmlns:p14="http://schemas.microsoft.com/office/powerpoint/2010/main" val="154564505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8186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pPr>
                <a:defRPr/>
              </a:pPr>
              <a:t>8/30/2023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pPr>
                <a:defRPr/>
              </a:pPr>
              <a:t>‹#›</a:t>
            </a:fld>
            <a:endParaRPr lang="en-GB"/>
          </a:p>
        </p:txBody>
      </p:sp>
    </p:spTree>
    <p:extLst>
      <p:ext uri="{BB962C8B-B14F-4D97-AF65-F5344CB8AC3E}">
        <p14:creationId xmlns:p14="http://schemas.microsoft.com/office/powerpoint/2010/main" val="3708316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pPr>
                <a:defRPr/>
              </a:pPr>
              <a:t>8/30/2023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pPr>
                <a:defRPr/>
              </a:pPr>
              <a:t>‹#›</a:t>
            </a:fld>
            <a:endParaRPr lang="en-GB"/>
          </a:p>
        </p:txBody>
      </p:sp>
    </p:spTree>
    <p:extLst>
      <p:ext uri="{BB962C8B-B14F-4D97-AF65-F5344CB8AC3E}">
        <p14:creationId xmlns:p14="http://schemas.microsoft.com/office/powerpoint/2010/main" val="1603274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pPr>
                <a:defRPr/>
              </a:pPr>
              <a:t>8/30/2023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pPr>
                <a:defRPr/>
              </a:pPr>
              <a:t>‹#›</a:t>
            </a:fld>
            <a:endParaRPr lang="en-GB"/>
          </a:p>
        </p:txBody>
      </p:sp>
    </p:spTree>
    <p:extLst>
      <p:ext uri="{BB962C8B-B14F-4D97-AF65-F5344CB8AC3E}">
        <p14:creationId xmlns:p14="http://schemas.microsoft.com/office/powerpoint/2010/main" val="2159622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pPr>
                <a:defRPr/>
              </a:pPr>
              <a:t>8/30/2023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pPr>
                <a:defRPr/>
              </a:pPr>
              <a:t>‹#›</a:t>
            </a:fld>
            <a:endParaRPr lang="en-GB"/>
          </a:p>
        </p:txBody>
      </p:sp>
    </p:spTree>
    <p:extLst>
      <p:ext uri="{BB962C8B-B14F-4D97-AF65-F5344CB8AC3E}">
        <p14:creationId xmlns:p14="http://schemas.microsoft.com/office/powerpoint/2010/main" val="1268719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pPr>
                <a:defRPr/>
              </a:pPr>
              <a:t>8/30/2023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pPr>
                <a:defRPr/>
              </a:pPr>
              <a:t>‹#›</a:t>
            </a:fld>
            <a:endParaRPr lang="en-GB"/>
          </a:p>
        </p:txBody>
      </p:sp>
    </p:spTree>
    <p:extLst>
      <p:ext uri="{BB962C8B-B14F-4D97-AF65-F5344CB8AC3E}">
        <p14:creationId xmlns:p14="http://schemas.microsoft.com/office/powerpoint/2010/main" val="3432805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pPr>
                <a:defRPr/>
              </a:pPr>
              <a:t>8/30/2023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pPr>
                <a:defRPr/>
              </a:pPr>
              <a:t>‹#›</a:t>
            </a:fld>
            <a:endParaRPr lang="en-GB"/>
          </a:p>
        </p:txBody>
      </p:sp>
    </p:spTree>
    <p:extLst>
      <p:ext uri="{BB962C8B-B14F-4D97-AF65-F5344CB8AC3E}">
        <p14:creationId xmlns:p14="http://schemas.microsoft.com/office/powerpoint/2010/main" val="3623726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pPr>
                <a:defRPr/>
              </a:pPr>
              <a:t>8/30/2023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pPr>
                <a:defRPr/>
              </a:pPr>
              <a:t>‹#›</a:t>
            </a:fld>
            <a:endParaRPr lang="en-GB"/>
          </a:p>
        </p:txBody>
      </p:sp>
    </p:spTree>
    <p:extLst>
      <p:ext uri="{BB962C8B-B14F-4D97-AF65-F5344CB8AC3E}">
        <p14:creationId xmlns:p14="http://schemas.microsoft.com/office/powerpoint/2010/main" val="13271639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pPr>
                <a:defRPr/>
              </a:pPr>
              <a:t>8/30/2023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pPr>
                <a:defRPr/>
              </a:pPr>
              <a:t>‹#›</a:t>
            </a:fld>
            <a:endParaRPr lang="en-GB"/>
          </a:p>
        </p:txBody>
      </p:sp>
    </p:spTree>
    <p:extLst>
      <p:ext uri="{BB962C8B-B14F-4D97-AF65-F5344CB8AC3E}">
        <p14:creationId xmlns:p14="http://schemas.microsoft.com/office/powerpoint/2010/main" val="235747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3428855266"/>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pPr>
                <a:defRPr/>
              </a:pPr>
              <a:t>8/30/2023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pPr>
                <a:defRPr/>
              </a:pPr>
              <a:t>‹#›</a:t>
            </a:fld>
            <a:endParaRPr lang="en-GB"/>
          </a:p>
        </p:txBody>
      </p:sp>
    </p:spTree>
    <p:extLst>
      <p:ext uri="{BB962C8B-B14F-4D97-AF65-F5344CB8AC3E}">
        <p14:creationId xmlns:p14="http://schemas.microsoft.com/office/powerpoint/2010/main" val="198780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pPr>
                <a:defRPr/>
              </a:pPr>
              <a:t>8/30/2023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pPr>
                <a:defRPr/>
              </a:pPr>
              <a:t>‹#›</a:t>
            </a:fld>
            <a:endParaRPr lang="en-GB"/>
          </a:p>
        </p:txBody>
      </p:sp>
    </p:spTree>
    <p:extLst>
      <p:ext uri="{BB962C8B-B14F-4D97-AF65-F5344CB8AC3E}">
        <p14:creationId xmlns:p14="http://schemas.microsoft.com/office/powerpoint/2010/main" val="1136402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pPr>
                <a:defRPr/>
              </a:pPr>
              <a:t>8/30/2023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pPr>
                <a:defRPr/>
              </a:pPr>
              <a:t>‹#›</a:t>
            </a:fld>
            <a:endParaRPr lang="en-GB"/>
          </a:p>
        </p:txBody>
      </p:sp>
    </p:spTree>
    <p:extLst>
      <p:ext uri="{BB962C8B-B14F-4D97-AF65-F5344CB8AC3E}">
        <p14:creationId xmlns:p14="http://schemas.microsoft.com/office/powerpoint/2010/main" val="294567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C63CEFC-8873-486E-8ABF-0A1D600F35EF}"/>
              </a:ext>
            </a:extLst>
          </p:cNvPr>
          <p:cNvSpPr>
            <a:spLocks noGrp="1"/>
          </p:cNvSpPr>
          <p:nvPr>
            <p:ph type="sldNum" sz="quarter" idx="10"/>
          </p:nvPr>
        </p:nvSpPr>
        <p:spPr/>
        <p:txBody>
          <a:bodyPr/>
          <a:lstStyle>
            <a:lvl1pPr>
              <a:defRPr smtClean="0"/>
            </a:lvl1pPr>
          </a:lstStyle>
          <a:p>
            <a:pPr>
              <a:defRPr/>
            </a:pPr>
            <a:fld id="{6FA0AB35-F2A9-4C60-BF61-65EEC6E085C5}" type="slidenum">
              <a:rPr lang="en-US" altLang="en-US"/>
              <a:pPr>
                <a:defRPr/>
              </a:pPr>
              <a:t>‹#›</a:t>
            </a:fld>
            <a:endParaRPr lang="en-US" altLang="en-US"/>
          </a:p>
        </p:txBody>
      </p:sp>
    </p:spTree>
    <p:extLst>
      <p:ext uri="{BB962C8B-B14F-4D97-AF65-F5344CB8AC3E}">
        <p14:creationId xmlns:p14="http://schemas.microsoft.com/office/powerpoint/2010/main" val="37753608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976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319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FC7D17C-78D3-4A64-B5A0-15253956381C}"/>
              </a:ext>
            </a:extLst>
          </p:cNvPr>
          <p:cNvSpPr>
            <a:spLocks noGrp="1"/>
          </p:cNvSpPr>
          <p:nvPr>
            <p:ph type="sldNum" sz="quarter" idx="10"/>
          </p:nvPr>
        </p:nvSpPr>
        <p:spPr/>
        <p:txBody>
          <a:bodyPr/>
          <a:lstStyle>
            <a:lvl1pPr eaLnBrk="0">
              <a:defRPr smtClean="0"/>
            </a:lvl1pPr>
          </a:lstStyle>
          <a:p>
            <a:pPr>
              <a:defRPr/>
            </a:pPr>
            <a:fld id="{9C3AD807-6428-4C61-A96B-A57E04DD6135}" type="slidenum">
              <a:rPr lang="en-US" altLang="en-US"/>
              <a:pPr>
                <a:defRPr/>
              </a:pPr>
              <a:t>‹#›</a:t>
            </a:fld>
            <a:endParaRPr lang="en-US" altLang="en-US"/>
          </a:p>
        </p:txBody>
      </p:sp>
    </p:spTree>
    <p:extLst>
      <p:ext uri="{BB962C8B-B14F-4D97-AF65-F5344CB8AC3E}">
        <p14:creationId xmlns:p14="http://schemas.microsoft.com/office/powerpoint/2010/main" val="55770347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40BE1455-487D-44AA-8C51-0ADB012A3835}"/>
              </a:ext>
            </a:extLst>
          </p:cNvPr>
          <p:cNvSpPr>
            <a:spLocks noGrp="1"/>
          </p:cNvSpPr>
          <p:nvPr>
            <p:ph type="sldNum" sz="quarter" idx="10"/>
          </p:nvPr>
        </p:nvSpPr>
        <p:spPr/>
        <p:txBody>
          <a:bodyPr/>
          <a:lstStyle>
            <a:lvl1pPr eaLnBrk="0">
              <a:defRPr smtClean="0"/>
            </a:lvl1pPr>
          </a:lstStyle>
          <a:p>
            <a:pPr>
              <a:defRPr/>
            </a:pPr>
            <a:fld id="{4DC399CA-EBC6-4232-871E-09A0CFCFB417}" type="slidenum">
              <a:rPr lang="en-US" altLang="en-US"/>
              <a:pPr>
                <a:defRPr/>
              </a:pPr>
              <a:t>‹#›</a:t>
            </a:fld>
            <a:endParaRPr lang="en-US" altLang="en-US"/>
          </a:p>
        </p:txBody>
      </p:sp>
    </p:spTree>
    <p:extLst>
      <p:ext uri="{BB962C8B-B14F-4D97-AF65-F5344CB8AC3E}">
        <p14:creationId xmlns:p14="http://schemas.microsoft.com/office/powerpoint/2010/main" val="14285358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10D884E9-B962-4224-BC37-AB4E05D97001}"/>
              </a:ext>
            </a:extLst>
          </p:cNvPr>
          <p:cNvSpPr>
            <a:spLocks noGrp="1"/>
          </p:cNvSpPr>
          <p:nvPr>
            <p:ph type="sldNum" sz="quarter" idx="10"/>
          </p:nvPr>
        </p:nvSpPr>
        <p:spPr/>
        <p:txBody>
          <a:bodyPr/>
          <a:lstStyle>
            <a:lvl1pPr eaLnBrk="0">
              <a:defRPr smtClean="0"/>
            </a:lvl1pPr>
          </a:lstStyle>
          <a:p>
            <a:pPr>
              <a:defRPr/>
            </a:pPr>
            <a:fld id="{79F04396-CBEF-4715-89C3-A6801D6273A1}" type="slidenum">
              <a:rPr lang="en-US" altLang="en-US"/>
              <a:pPr>
                <a:defRPr/>
              </a:pPr>
              <a:t>‹#›</a:t>
            </a:fld>
            <a:endParaRPr lang="en-US" altLang="en-US"/>
          </a:p>
        </p:txBody>
      </p:sp>
    </p:spTree>
    <p:extLst>
      <p:ext uri="{BB962C8B-B14F-4D97-AF65-F5344CB8AC3E}">
        <p14:creationId xmlns:p14="http://schemas.microsoft.com/office/powerpoint/2010/main" val="282724890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438DE276-5468-4B7C-A23C-696B0B7E3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55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234643686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1577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a:lstStyle/>
          <a:p>
            <a:endParaRPr/>
          </a:p>
        </p:txBody>
      </p:sp>
      <p:sp>
        <p:nvSpPr>
          <p:cNvPr id="84" name="PlaceHolder 2"/>
          <p:cNvSpPr>
            <a:spLocks noGrp="1"/>
          </p:cNvSpPr>
          <p:nvPr>
            <p:ph type="subTitle"/>
          </p:nvPr>
        </p:nvSpPr>
        <p:spPr>
          <a:xfrm>
            <a:off x="457200" y="1604520"/>
            <a:ext cx="8229240" cy="3977280"/>
          </a:xfrm>
          <a:prstGeom prst="rect">
            <a:avLst/>
          </a:prstGeom>
        </p:spPr>
        <p:txBody>
          <a:bodyPr anchor="ctr"/>
          <a:lstStyle/>
          <a:p>
            <a:endParaRPr/>
          </a:p>
        </p:txBody>
      </p:sp>
    </p:spTree>
    <p:extLst>
      <p:ext uri="{BB962C8B-B14F-4D97-AF65-F5344CB8AC3E}">
        <p14:creationId xmlns:p14="http://schemas.microsoft.com/office/powerpoint/2010/main" val="2945566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a:lstStyle/>
          <a:p>
            <a:endParaRPr/>
          </a:p>
        </p:txBody>
      </p:sp>
      <p:sp>
        <p:nvSpPr>
          <p:cNvPr id="86"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929657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a:lstStyle/>
          <a:p>
            <a:endParaRPr/>
          </a:p>
        </p:txBody>
      </p:sp>
      <p:sp>
        <p:nvSpPr>
          <p:cNvPr id="88" name="PlaceHolder 2"/>
          <p:cNvSpPr>
            <a:spLocks noGrp="1"/>
          </p:cNvSpPr>
          <p:nvPr>
            <p:ph type="body"/>
          </p:nvPr>
        </p:nvSpPr>
        <p:spPr>
          <a:xfrm>
            <a:off x="457200" y="1604520"/>
            <a:ext cx="4015800" cy="3977280"/>
          </a:xfrm>
          <a:prstGeom prst="rect">
            <a:avLst/>
          </a:prstGeom>
        </p:spPr>
        <p:txBody>
          <a:bodyPr/>
          <a:lstStyle/>
          <a:p>
            <a:endParaRPr/>
          </a:p>
        </p:txBody>
      </p:sp>
      <p:sp>
        <p:nvSpPr>
          <p:cNvPr id="89" name="PlaceHolder 3"/>
          <p:cNvSpPr>
            <a:spLocks noGrp="1"/>
          </p:cNvSpPr>
          <p:nvPr>
            <p:ph type="body"/>
          </p:nvPr>
        </p:nvSpPr>
        <p:spPr>
          <a:xfrm>
            <a:off x="4674240" y="1604520"/>
            <a:ext cx="4015800" cy="3977280"/>
          </a:xfrm>
          <a:prstGeom prst="rect">
            <a:avLst/>
          </a:prstGeom>
        </p:spPr>
        <p:txBody>
          <a:bodyPr/>
          <a:lstStyle/>
          <a:p>
            <a:endParaRPr/>
          </a:p>
        </p:txBody>
      </p:sp>
    </p:spTree>
    <p:extLst>
      <p:ext uri="{BB962C8B-B14F-4D97-AF65-F5344CB8AC3E}">
        <p14:creationId xmlns:p14="http://schemas.microsoft.com/office/powerpoint/2010/main" val="29827403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a:lstStyle/>
          <a:p>
            <a:endParaRPr/>
          </a:p>
        </p:txBody>
      </p:sp>
    </p:spTree>
    <p:extLst>
      <p:ext uri="{BB962C8B-B14F-4D97-AF65-F5344CB8AC3E}">
        <p14:creationId xmlns:p14="http://schemas.microsoft.com/office/powerpoint/2010/main" val="919673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7840"/>
          </a:xfrm>
          <a:prstGeom prst="rect">
            <a:avLst/>
          </a:prstGeom>
        </p:spPr>
        <p:txBody>
          <a:bodyPr anchor="ctr"/>
          <a:lstStyle/>
          <a:p>
            <a:endParaRPr/>
          </a:p>
        </p:txBody>
      </p:sp>
    </p:spTree>
    <p:extLst>
      <p:ext uri="{BB962C8B-B14F-4D97-AF65-F5344CB8AC3E}">
        <p14:creationId xmlns:p14="http://schemas.microsoft.com/office/powerpoint/2010/main" val="241918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a:lstStyle/>
          <a:p>
            <a:endParaRPr/>
          </a:p>
        </p:txBody>
      </p:sp>
      <p:sp>
        <p:nvSpPr>
          <p:cNvPr id="93" name="PlaceHolder 2"/>
          <p:cNvSpPr>
            <a:spLocks noGrp="1"/>
          </p:cNvSpPr>
          <p:nvPr>
            <p:ph type="body"/>
          </p:nvPr>
        </p:nvSpPr>
        <p:spPr>
          <a:xfrm>
            <a:off x="457200" y="1604520"/>
            <a:ext cx="4015800" cy="1896840"/>
          </a:xfrm>
          <a:prstGeom prst="rect">
            <a:avLst/>
          </a:prstGeom>
        </p:spPr>
        <p:txBody>
          <a:bodyPr/>
          <a:lstStyle/>
          <a:p>
            <a:endParaRPr/>
          </a:p>
        </p:txBody>
      </p:sp>
      <p:sp>
        <p:nvSpPr>
          <p:cNvPr id="94" name="PlaceHolder 3"/>
          <p:cNvSpPr>
            <a:spLocks noGrp="1"/>
          </p:cNvSpPr>
          <p:nvPr>
            <p:ph type="body"/>
          </p:nvPr>
        </p:nvSpPr>
        <p:spPr>
          <a:xfrm>
            <a:off x="457200" y="3682080"/>
            <a:ext cx="4015800" cy="1896840"/>
          </a:xfrm>
          <a:prstGeom prst="rect">
            <a:avLst/>
          </a:prstGeom>
        </p:spPr>
        <p:txBody>
          <a:bodyPr/>
          <a:lstStyle/>
          <a:p>
            <a:endParaRPr/>
          </a:p>
        </p:txBody>
      </p:sp>
      <p:sp>
        <p:nvSpPr>
          <p:cNvPr id="95" name="PlaceHolder 4"/>
          <p:cNvSpPr>
            <a:spLocks noGrp="1"/>
          </p:cNvSpPr>
          <p:nvPr>
            <p:ph type="body"/>
          </p:nvPr>
        </p:nvSpPr>
        <p:spPr>
          <a:xfrm>
            <a:off x="4674240" y="1604520"/>
            <a:ext cx="4015800" cy="3977280"/>
          </a:xfrm>
          <a:prstGeom prst="rect">
            <a:avLst/>
          </a:prstGeom>
        </p:spPr>
        <p:txBody>
          <a:bodyPr/>
          <a:lstStyle/>
          <a:p>
            <a:endParaRPr/>
          </a:p>
        </p:txBody>
      </p:sp>
    </p:spTree>
    <p:extLst>
      <p:ext uri="{BB962C8B-B14F-4D97-AF65-F5344CB8AC3E}">
        <p14:creationId xmlns:p14="http://schemas.microsoft.com/office/powerpoint/2010/main" val="8681969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a:lstStyle/>
          <a:p>
            <a:endParaRPr/>
          </a:p>
        </p:txBody>
      </p:sp>
      <p:sp>
        <p:nvSpPr>
          <p:cNvPr id="97" name="PlaceHolder 2"/>
          <p:cNvSpPr>
            <a:spLocks noGrp="1"/>
          </p:cNvSpPr>
          <p:nvPr>
            <p:ph type="body"/>
          </p:nvPr>
        </p:nvSpPr>
        <p:spPr>
          <a:xfrm>
            <a:off x="457200" y="1604520"/>
            <a:ext cx="4015800" cy="3977280"/>
          </a:xfrm>
          <a:prstGeom prst="rect">
            <a:avLst/>
          </a:prstGeom>
        </p:spPr>
        <p:txBody>
          <a:bodyPr/>
          <a:lstStyle/>
          <a:p>
            <a:endParaRPr/>
          </a:p>
        </p:txBody>
      </p:sp>
      <p:sp>
        <p:nvSpPr>
          <p:cNvPr id="98" name="PlaceHolder 3"/>
          <p:cNvSpPr>
            <a:spLocks noGrp="1"/>
          </p:cNvSpPr>
          <p:nvPr>
            <p:ph type="body"/>
          </p:nvPr>
        </p:nvSpPr>
        <p:spPr>
          <a:xfrm>
            <a:off x="4674240" y="1604520"/>
            <a:ext cx="4015800" cy="1896840"/>
          </a:xfrm>
          <a:prstGeom prst="rect">
            <a:avLst/>
          </a:prstGeom>
        </p:spPr>
        <p:txBody>
          <a:bodyPr/>
          <a:lstStyle/>
          <a:p>
            <a:endParaRPr/>
          </a:p>
        </p:txBody>
      </p:sp>
      <p:sp>
        <p:nvSpPr>
          <p:cNvPr id="99" name="PlaceHolder 4"/>
          <p:cNvSpPr>
            <a:spLocks noGrp="1"/>
          </p:cNvSpPr>
          <p:nvPr>
            <p:ph type="body"/>
          </p:nvPr>
        </p:nvSpPr>
        <p:spPr>
          <a:xfrm>
            <a:off x="4674240" y="3682080"/>
            <a:ext cx="4015800" cy="1896840"/>
          </a:xfrm>
          <a:prstGeom prst="rect">
            <a:avLst/>
          </a:prstGeom>
        </p:spPr>
        <p:txBody>
          <a:bodyPr/>
          <a:lstStyle/>
          <a:p>
            <a:endParaRPr/>
          </a:p>
        </p:txBody>
      </p:sp>
    </p:spTree>
    <p:extLst>
      <p:ext uri="{BB962C8B-B14F-4D97-AF65-F5344CB8AC3E}">
        <p14:creationId xmlns:p14="http://schemas.microsoft.com/office/powerpoint/2010/main" val="3565729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a:lstStyle/>
          <a:p>
            <a:endParaRPr/>
          </a:p>
        </p:txBody>
      </p:sp>
      <p:sp>
        <p:nvSpPr>
          <p:cNvPr id="101" name="PlaceHolder 2"/>
          <p:cNvSpPr>
            <a:spLocks noGrp="1"/>
          </p:cNvSpPr>
          <p:nvPr>
            <p:ph type="body"/>
          </p:nvPr>
        </p:nvSpPr>
        <p:spPr>
          <a:xfrm>
            <a:off x="457200" y="1604520"/>
            <a:ext cx="4015800" cy="1896840"/>
          </a:xfrm>
          <a:prstGeom prst="rect">
            <a:avLst/>
          </a:prstGeom>
        </p:spPr>
        <p:txBody>
          <a:bodyPr/>
          <a:lstStyle/>
          <a:p>
            <a:endParaRPr/>
          </a:p>
        </p:txBody>
      </p:sp>
      <p:sp>
        <p:nvSpPr>
          <p:cNvPr id="102" name="PlaceHolder 3"/>
          <p:cNvSpPr>
            <a:spLocks noGrp="1"/>
          </p:cNvSpPr>
          <p:nvPr>
            <p:ph type="body"/>
          </p:nvPr>
        </p:nvSpPr>
        <p:spPr>
          <a:xfrm>
            <a:off x="4674240" y="1604520"/>
            <a:ext cx="4015800" cy="1896840"/>
          </a:xfrm>
          <a:prstGeom prst="rect">
            <a:avLst/>
          </a:prstGeom>
        </p:spPr>
        <p:txBody>
          <a:bodyPr/>
          <a:lstStyle/>
          <a:p>
            <a:endParaRPr/>
          </a:p>
        </p:txBody>
      </p:sp>
      <p:sp>
        <p:nvSpPr>
          <p:cNvPr id="103" name="PlaceHolder 4"/>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576015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a:lstStyle/>
          <a:p>
            <a:endParaRPr/>
          </a:p>
        </p:txBody>
      </p:sp>
      <p:sp>
        <p:nvSpPr>
          <p:cNvPr id="105" name="PlaceHolder 2"/>
          <p:cNvSpPr>
            <a:spLocks noGrp="1"/>
          </p:cNvSpPr>
          <p:nvPr>
            <p:ph type="body"/>
          </p:nvPr>
        </p:nvSpPr>
        <p:spPr>
          <a:xfrm>
            <a:off x="457200" y="1604520"/>
            <a:ext cx="8229240" cy="1896840"/>
          </a:xfrm>
          <a:prstGeom prst="rect">
            <a:avLst/>
          </a:prstGeom>
        </p:spPr>
        <p:txBody>
          <a:bodyPr/>
          <a:lstStyle/>
          <a:p>
            <a:endParaRPr/>
          </a:p>
        </p:txBody>
      </p:sp>
      <p:sp>
        <p:nvSpPr>
          <p:cNvPr id="106" name="PlaceHolder 3"/>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3816485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1.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theme" Target="../theme/theme12.xml"/><Relationship Id="rId4" Type="http://schemas.openxmlformats.org/officeDocument/2006/relationships/slideLayout" Target="../slideLayouts/slideLayout6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2.png"/><Relationship Id="rId5" Type="http://schemas.openxmlformats.org/officeDocument/2006/relationships/theme" Target="../theme/theme13.xml"/><Relationship Id="rId4"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4.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2.png"/><Relationship Id="rId5" Type="http://schemas.openxmlformats.org/officeDocument/2006/relationships/theme" Target="../theme/theme17.xml"/><Relationship Id="rId4" Type="http://schemas.openxmlformats.org/officeDocument/2006/relationships/slideLayout" Target="../slideLayouts/slideLayout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5" Type="http://schemas.openxmlformats.org/officeDocument/2006/relationships/image" Target="../media/image2.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theme" Target="../theme/theme20.xml"/><Relationship Id="rId4" Type="http://schemas.openxmlformats.org/officeDocument/2006/relationships/slideLayout" Target="../slideLayouts/slideLayout108.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2.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theme" Target="../theme/theme21.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16.xml"/><Relationship Id="rId7" Type="http://schemas.openxmlformats.org/officeDocument/2006/relationships/image" Target="../media/image2.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theme" Target="../theme/theme22.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2.png"/><Relationship Id="rId5" Type="http://schemas.openxmlformats.org/officeDocument/2006/relationships/theme" Target="../theme/theme23.xml"/><Relationship Id="rId4" Type="http://schemas.openxmlformats.org/officeDocument/2006/relationships/slideLayout" Target="../slideLayouts/slideLayout122.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5.xml"/><Relationship Id="rId7" Type="http://schemas.openxmlformats.org/officeDocument/2006/relationships/theme" Target="../theme/theme2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5" Type="http://schemas.openxmlformats.org/officeDocument/2006/relationships/image" Target="../media/image2.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26.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27.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28.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68.xml"/><Relationship Id="rId7" Type="http://schemas.openxmlformats.org/officeDocument/2006/relationships/image" Target="../media/image2.png"/><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theme" Target="../theme/theme29.xml"/><Relationship Id="rId5" Type="http://schemas.openxmlformats.org/officeDocument/2006/relationships/slideLayout" Target="../slideLayouts/slideLayout170.xml"/><Relationship Id="rId4"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73.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image" Target="../media/image2.png"/><Relationship Id="rId5" Type="http://schemas.openxmlformats.org/officeDocument/2006/relationships/theme" Target="../theme/theme30.xml"/><Relationship Id="rId4" Type="http://schemas.openxmlformats.org/officeDocument/2006/relationships/slideLayout" Target="../slideLayouts/slideLayout1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530114005"/>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Title Text">
            <a:extLst>
              <a:ext uri="{FF2B5EF4-FFF2-40B4-BE49-F238E27FC236}">
                <a16:creationId xmlns:a16="http://schemas.microsoft.com/office/drawing/2014/main" id="{BE7EF8B3-A1DD-4157-B0B8-B27E3A7FF75F}"/>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9219" name="Body Level One…">
            <a:extLst>
              <a:ext uri="{FF2B5EF4-FFF2-40B4-BE49-F238E27FC236}">
                <a16:creationId xmlns:a16="http://schemas.microsoft.com/office/drawing/2014/main" id="{DCB69FE8-3617-48A9-A8A1-BF17F7C5C7ED}"/>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E1852197-E077-4321-8367-8D8D5A2728A2}"/>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a:solidFill>
                  <a:srgbClr val="000000"/>
                </a:solidFill>
                <a:latin typeface="Helvetica Light"/>
                <a:ea typeface="Helvetica Light"/>
                <a:cs typeface="Helvetica Light"/>
                <a:sym typeface="Helvetica Light"/>
              </a:defRPr>
            </a:lvl1pPr>
          </a:lstStyle>
          <a:p>
            <a:fld id="{3FE9BFEC-E5E2-4184-A4B7-A3783A51AE0A}" type="slidenum">
              <a:rPr lang="en-GB" altLang="en-US"/>
              <a:pPr/>
              <a:t>‹#›</a:t>
            </a:fld>
            <a:endParaRPr lang="en-GB" altLang="en-US"/>
          </a:p>
        </p:txBody>
      </p:sp>
    </p:spTree>
    <p:extLst>
      <p:ext uri="{BB962C8B-B14F-4D97-AF65-F5344CB8AC3E}">
        <p14:creationId xmlns:p14="http://schemas.microsoft.com/office/powerpoint/2010/main" val="27246082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r>
              <a:rPr lang="en-GB" sz="1400">
                <a:solidFill>
                  <a:srgbClr val="1F497D"/>
                </a:solidFill>
                <a:latin typeface="Perpetua"/>
              </a:rPr>
              <a:t>18/10/16</a:t>
            </a:r>
            <a:endParaRPr lang="en-GB">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87E19E19-2C38-4F55-8C89-F2147FC04339}" type="slidenum">
              <a:rPr lang="en-GB" sz="1400" smtClean="0">
                <a:solidFill>
                  <a:srgbClr val="FFFFFF"/>
                </a:solidFill>
                <a:latin typeface="Franklin Gothic Book"/>
              </a:rPr>
              <a:pPr algn="ctr"/>
              <a:t>‹#›</a:t>
            </a:fld>
            <a:endParaRPr lang="en-GB">
              <a:solidFill>
                <a:prstClr val="black">
                  <a:tint val="75000"/>
                </a:prstClr>
              </a:solidFill>
            </a:endParaRPr>
          </a:p>
        </p:txBody>
      </p:sp>
    </p:spTree>
    <p:extLst>
      <p:ext uri="{BB962C8B-B14F-4D97-AF65-F5344CB8AC3E}">
        <p14:creationId xmlns:p14="http://schemas.microsoft.com/office/powerpoint/2010/main" val="37273261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6857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2" algn="l" defTabSz="6857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2" indent="-171432" algn="l" defTabSz="6857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2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5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8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0" rtl="0" eaLnBrk="1" latinLnBrk="0" hangingPunct="1">
        <a:defRPr sz="1350" kern="1200">
          <a:solidFill>
            <a:schemeClr val="tx1"/>
          </a:solidFill>
          <a:latin typeface="+mn-lt"/>
          <a:ea typeface="+mn-ea"/>
          <a:cs typeface="+mn-cs"/>
        </a:defRPr>
      </a:lvl1pPr>
      <a:lvl2pPr marL="342865" algn="l" defTabSz="685730" rtl="0" eaLnBrk="1" latinLnBrk="0" hangingPunct="1">
        <a:defRPr sz="1350" kern="1200">
          <a:solidFill>
            <a:schemeClr val="tx1"/>
          </a:solidFill>
          <a:latin typeface="+mn-lt"/>
          <a:ea typeface="+mn-ea"/>
          <a:cs typeface="+mn-cs"/>
        </a:defRPr>
      </a:lvl2pPr>
      <a:lvl3pPr marL="685730" algn="l" defTabSz="685730" rtl="0" eaLnBrk="1" latinLnBrk="0" hangingPunct="1">
        <a:defRPr sz="1350" kern="1200">
          <a:solidFill>
            <a:schemeClr val="tx1"/>
          </a:solidFill>
          <a:latin typeface="+mn-lt"/>
          <a:ea typeface="+mn-ea"/>
          <a:cs typeface="+mn-cs"/>
        </a:defRPr>
      </a:lvl3pPr>
      <a:lvl4pPr marL="1028595" algn="l" defTabSz="685730" rtl="0" eaLnBrk="1" latinLnBrk="0" hangingPunct="1">
        <a:defRPr sz="1350" kern="1200">
          <a:solidFill>
            <a:schemeClr val="tx1"/>
          </a:solidFill>
          <a:latin typeface="+mn-lt"/>
          <a:ea typeface="+mn-ea"/>
          <a:cs typeface="+mn-cs"/>
        </a:defRPr>
      </a:lvl4pPr>
      <a:lvl5pPr marL="1371460" algn="l" defTabSz="685730" rtl="0" eaLnBrk="1" latinLnBrk="0" hangingPunct="1">
        <a:defRPr sz="1350" kern="1200">
          <a:solidFill>
            <a:schemeClr val="tx1"/>
          </a:solidFill>
          <a:latin typeface="+mn-lt"/>
          <a:ea typeface="+mn-ea"/>
          <a:cs typeface="+mn-cs"/>
        </a:defRPr>
      </a:lvl5pPr>
      <a:lvl6pPr marL="1714324" algn="l" defTabSz="685730" rtl="0" eaLnBrk="1" latinLnBrk="0" hangingPunct="1">
        <a:defRPr sz="1350" kern="1200">
          <a:solidFill>
            <a:schemeClr val="tx1"/>
          </a:solidFill>
          <a:latin typeface="+mn-lt"/>
          <a:ea typeface="+mn-ea"/>
          <a:cs typeface="+mn-cs"/>
        </a:defRPr>
      </a:lvl6pPr>
      <a:lvl7pPr marL="2057190" algn="l" defTabSz="685730" rtl="0" eaLnBrk="1" latinLnBrk="0" hangingPunct="1">
        <a:defRPr sz="1350" kern="1200">
          <a:solidFill>
            <a:schemeClr val="tx1"/>
          </a:solidFill>
          <a:latin typeface="+mn-lt"/>
          <a:ea typeface="+mn-ea"/>
          <a:cs typeface="+mn-cs"/>
        </a:defRPr>
      </a:lvl7pPr>
      <a:lvl8pPr marL="2400054" algn="l" defTabSz="685730" rtl="0" eaLnBrk="1" latinLnBrk="0" hangingPunct="1">
        <a:defRPr sz="1350" kern="1200">
          <a:solidFill>
            <a:schemeClr val="tx1"/>
          </a:solidFill>
          <a:latin typeface="+mn-lt"/>
          <a:ea typeface="+mn-ea"/>
          <a:cs typeface="+mn-cs"/>
        </a:defRPr>
      </a:lvl8pPr>
      <a:lvl9pPr marL="2742920" algn="l" defTabSz="68573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4140CBCF-EB59-4C81-A368-3AB3D34D9C7C}"/>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2B33E846-CCA5-4EE8-A908-BDDB3B08884A}"/>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3F218A58-BD18-4D07-89CA-5E85EB29495F}"/>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smtClean="0">
                <a:solidFill>
                  <a:srgbClr val="000000"/>
                </a:solidFill>
                <a:latin typeface="Helvetica Light"/>
                <a:ea typeface="Helvetica Light"/>
                <a:cs typeface="Helvetica Light"/>
                <a:sym typeface="Helvetica Light"/>
              </a:defRPr>
            </a:lvl1pPr>
          </a:lstStyle>
          <a:p>
            <a:pPr>
              <a:defRPr/>
            </a:pPr>
            <a:fld id="{13FF0514-2CCB-4D16-B1F1-08292E887114}" type="slidenum">
              <a:rPr lang="en-GB" altLang="en-US"/>
              <a:pPr>
                <a:defRPr/>
              </a:pPr>
              <a:t>‹#›</a:t>
            </a:fld>
            <a:endParaRPr lang="en-GB" altLang="en-US"/>
          </a:p>
        </p:txBody>
      </p:sp>
    </p:spTree>
    <p:extLst>
      <p:ext uri="{BB962C8B-B14F-4D97-AF65-F5344CB8AC3E}">
        <p14:creationId xmlns:p14="http://schemas.microsoft.com/office/powerpoint/2010/main" val="28623328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42" name="Title Text">
            <a:extLst>
              <a:ext uri="{FF2B5EF4-FFF2-40B4-BE49-F238E27FC236}">
                <a16:creationId xmlns:a16="http://schemas.microsoft.com/office/drawing/2014/main" id="{BC80576E-EBA9-4BEA-8B77-BBFADF2FB86B}"/>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43" name="Body Level One…">
            <a:extLst>
              <a:ext uri="{FF2B5EF4-FFF2-40B4-BE49-F238E27FC236}">
                <a16:creationId xmlns:a16="http://schemas.microsoft.com/office/drawing/2014/main" id="{3C8926BB-1413-409B-88DC-94F33BC243AE}"/>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E68728C2-0CEE-4887-ACB7-2C2BCEBD47C0}"/>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82E4E366-0FCA-4D90-B934-651A4E7B523C}" type="slidenum">
              <a:rPr lang="en-GB" altLang="en-US"/>
              <a:pPr>
                <a:defRPr/>
              </a:pPr>
              <a:t>‹#›</a:t>
            </a:fld>
            <a:endParaRPr lang="en-GB" altLang="en-US"/>
          </a:p>
        </p:txBody>
      </p:sp>
    </p:spTree>
    <p:extLst>
      <p:ext uri="{BB962C8B-B14F-4D97-AF65-F5344CB8AC3E}">
        <p14:creationId xmlns:p14="http://schemas.microsoft.com/office/powerpoint/2010/main" val="22422742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170" name="Title Text">
            <a:extLst>
              <a:ext uri="{FF2B5EF4-FFF2-40B4-BE49-F238E27FC236}">
                <a16:creationId xmlns:a16="http://schemas.microsoft.com/office/drawing/2014/main" id="{DF382207-90B2-40A9-B648-77F3BB4C91E8}"/>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7171" name="Body Level One…">
            <a:extLst>
              <a:ext uri="{FF2B5EF4-FFF2-40B4-BE49-F238E27FC236}">
                <a16:creationId xmlns:a16="http://schemas.microsoft.com/office/drawing/2014/main" id="{B3529C65-D96F-4E5A-8F8D-8A3C6DB26C5C}"/>
              </a:ext>
            </a:extLst>
          </p:cNvPr>
          <p:cNvSpPr>
            <a:spLocks noGrp="1" noChangeArrowheads="1"/>
          </p:cNvSpPr>
          <p:nvPr>
            <p:ph type="body" idx="1"/>
          </p:nvPr>
        </p:nvSpPr>
        <p:spPr bwMode="auto">
          <a:xfrm>
            <a:off x="482602"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4765AD66-2DBE-4633-8847-FE5AE7F9EBA9}"/>
              </a:ext>
            </a:extLst>
          </p:cNvPr>
          <p:cNvSpPr>
            <a:spLocks noGrp="1"/>
          </p:cNvSpPr>
          <p:nvPr>
            <p:ph type="sldNum" sz="quarter" idx="2"/>
          </p:nvPr>
        </p:nvSpPr>
        <p:spPr>
          <a:xfrm>
            <a:off x="4418962"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532FAFD9-BCF5-4D69-A123-0C6201544A9B}" type="slidenum">
              <a:rPr lang="en-US" altLang="en-US"/>
              <a:pPr>
                <a:defRPr/>
              </a:pPr>
              <a:t>‹#›</a:t>
            </a:fld>
            <a:endParaRPr lang="en-US" altLang="en-US"/>
          </a:p>
        </p:txBody>
      </p:sp>
    </p:spTree>
    <p:extLst>
      <p:ext uri="{BB962C8B-B14F-4D97-AF65-F5344CB8AC3E}">
        <p14:creationId xmlns:p14="http://schemas.microsoft.com/office/powerpoint/2010/main" val="198385415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transition spd="med"/>
  <p:txStyles>
    <p:titleStyle>
      <a:lvl1pPr algn="l" defTabSz="409533"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33"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33"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33"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33"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561"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27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498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69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22"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42"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65"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284"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561"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27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498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69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12"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2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36"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49"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561"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27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498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69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E2622C-D587-4B72-8755-8B1A8FF905D9}" type="datetimeFigureOut">
              <a:rPr lang="en-US" smtClean="0"/>
              <a:pPr>
                <a:defRPr/>
              </a:pPr>
              <a:t>8/30/2023</a:t>
            </a:fld>
            <a:endParaRPr lang="en-GB"/>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F619F-C157-40FF-ADEC-DED0A6AC5821}" type="slidenum">
              <a:rPr lang="en-GB" smtClean="0"/>
              <a:pPr>
                <a:defRPr/>
              </a:pPr>
              <a:t>‹#›</a:t>
            </a:fld>
            <a:endParaRPr lang="en-GB"/>
          </a:p>
        </p:txBody>
      </p:sp>
    </p:spTree>
    <p:extLst>
      <p:ext uri="{BB962C8B-B14F-4D97-AF65-F5344CB8AC3E}">
        <p14:creationId xmlns:p14="http://schemas.microsoft.com/office/powerpoint/2010/main" val="39875358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Title Text">
            <a:extLst>
              <a:ext uri="{FF2B5EF4-FFF2-40B4-BE49-F238E27FC236}">
                <a16:creationId xmlns:a16="http://schemas.microsoft.com/office/drawing/2014/main" id="{9BCCB257-8AB8-4002-841E-015358C23460}"/>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4099" name="Body Level One…">
            <a:extLst>
              <a:ext uri="{FF2B5EF4-FFF2-40B4-BE49-F238E27FC236}">
                <a16:creationId xmlns:a16="http://schemas.microsoft.com/office/drawing/2014/main" id="{C7C68B5D-508B-41CA-8DA0-A36F41B5DBA2}"/>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E4B6EAB-B7D2-4CA1-BCE5-8D1B001C313F}"/>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A80AA02B-CE84-49B1-B6F3-7C7F0CA4FF85}" type="slidenum">
              <a:rPr lang="en-US" altLang="en-US"/>
              <a:pPr>
                <a:defRPr/>
              </a:pPr>
              <a:t>‹#›</a:t>
            </a:fld>
            <a:endParaRPr lang="en-US" altLang="en-US"/>
          </a:p>
        </p:txBody>
      </p:sp>
    </p:spTree>
    <p:extLst>
      <p:ext uri="{BB962C8B-B14F-4D97-AF65-F5344CB8AC3E}">
        <p14:creationId xmlns:p14="http://schemas.microsoft.com/office/powerpoint/2010/main" val="38676378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Title Text">
            <a:extLst>
              <a:ext uri="{FF2B5EF4-FFF2-40B4-BE49-F238E27FC236}">
                <a16:creationId xmlns:a16="http://schemas.microsoft.com/office/drawing/2014/main" id="{6A51147C-A2D5-45A6-A4C5-100F3526590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3075" name="Body Level One…">
            <a:extLst>
              <a:ext uri="{FF2B5EF4-FFF2-40B4-BE49-F238E27FC236}">
                <a16:creationId xmlns:a16="http://schemas.microsoft.com/office/drawing/2014/main" id="{E16228FF-BCDE-438D-A5A8-48160EB9B2A8}"/>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5285DEF-0B61-4C25-B3B0-F8F42E945289}"/>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smtClean="0">
                <a:solidFill>
                  <a:srgbClr val="000000"/>
                </a:solidFill>
                <a:latin typeface="Helvetica Light"/>
                <a:ea typeface="Helvetica Light"/>
                <a:cs typeface="Helvetica Light"/>
                <a:sym typeface="Helvetica Light"/>
              </a:defRPr>
            </a:lvl1pPr>
          </a:lstStyle>
          <a:p>
            <a:pPr>
              <a:defRPr/>
            </a:pPr>
            <a:fld id="{3B3C337C-052A-44CC-BC87-8E130FBC496D}" type="slidenum">
              <a:rPr lang="en-GB" altLang="en-US"/>
              <a:pPr>
                <a:defRPr/>
              </a:pPr>
              <a:t>‹#›</a:t>
            </a:fld>
            <a:endParaRPr lang="en-GB" altLang="en-US"/>
          </a:p>
        </p:txBody>
      </p:sp>
    </p:spTree>
    <p:extLst>
      <p:ext uri="{BB962C8B-B14F-4D97-AF65-F5344CB8AC3E}">
        <p14:creationId xmlns:p14="http://schemas.microsoft.com/office/powerpoint/2010/main" val="51914891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a:extLst>
              <a:ext uri="{FF2B5EF4-FFF2-40B4-BE49-F238E27FC236}">
                <a16:creationId xmlns:a16="http://schemas.microsoft.com/office/drawing/2014/main" id="{3D95BD9B-02D4-4C27-92DA-909B55A01DA1}"/>
              </a:ext>
            </a:extLst>
          </p:cNvPr>
          <p:cNvSpPr>
            <a:spLocks noGrp="1"/>
          </p:cNvSpPr>
          <p:nvPr>
            <p:ph type="dt"/>
          </p:nvPr>
        </p:nvSpPr>
        <p:spPr>
          <a:xfrm>
            <a:off x="628650" y="6356351"/>
            <a:ext cx="2057400" cy="365125"/>
          </a:xfrm>
          <a:prstGeom prst="rect">
            <a:avLst/>
          </a:prstGeom>
        </p:spPr>
        <p:txBody>
          <a:bodyPr anchor="ctr"/>
          <a:lstStyle>
            <a:lvl1pPr>
              <a:defRPr sz="1000">
                <a:solidFill>
                  <a:srgbClr val="000000"/>
                </a:solidFill>
                <a:latin typeface="Lucida Sans Unicode"/>
              </a:defRPr>
            </a:lvl1pPr>
          </a:lstStyle>
          <a:p>
            <a:pPr>
              <a:defRPr/>
            </a:pPr>
            <a:r>
              <a:rPr lang="en-GB"/>
              <a:t>18/10/16</a:t>
            </a:r>
            <a:endParaRPr lang="en-GB" sz="2400">
              <a:solidFill>
                <a:schemeClr val="tx1"/>
              </a:solidFill>
              <a:latin typeface="Arial" panose="020B0604020202020204" pitchFamily="34" charset="0"/>
            </a:endParaRPr>
          </a:p>
        </p:txBody>
      </p:sp>
      <p:sp>
        <p:nvSpPr>
          <p:cNvPr id="79" name="PlaceHolder 2">
            <a:extLst>
              <a:ext uri="{FF2B5EF4-FFF2-40B4-BE49-F238E27FC236}">
                <a16:creationId xmlns:a16="http://schemas.microsoft.com/office/drawing/2014/main" id="{9DD71458-E325-4496-AF6B-8A16ED84F1FF}"/>
              </a:ext>
            </a:extLst>
          </p:cNvPr>
          <p:cNvSpPr>
            <a:spLocks noGrp="1"/>
          </p:cNvSpPr>
          <p:nvPr>
            <p:ph type="ftr"/>
          </p:nvPr>
        </p:nvSpPr>
        <p:spPr>
          <a:xfrm>
            <a:off x="3028950" y="6356351"/>
            <a:ext cx="3086100" cy="365125"/>
          </a:xfrm>
          <a:prstGeom prst="rect">
            <a:avLst/>
          </a:prstGeom>
        </p:spPr>
        <p:txBody>
          <a:bodyPr anchor="ctr"/>
          <a:lstStyle>
            <a:lvl1pPr>
              <a:defRPr/>
            </a:lvl1pPr>
          </a:lstStyle>
          <a:p>
            <a:pPr>
              <a:defRPr/>
            </a:pPr>
            <a:endParaRPr/>
          </a:p>
        </p:txBody>
      </p:sp>
      <p:sp>
        <p:nvSpPr>
          <p:cNvPr id="80" name="PlaceHolder 3">
            <a:extLst>
              <a:ext uri="{FF2B5EF4-FFF2-40B4-BE49-F238E27FC236}">
                <a16:creationId xmlns:a16="http://schemas.microsoft.com/office/drawing/2014/main" id="{36125135-52DB-41B2-B171-424B6D566581}"/>
              </a:ext>
            </a:extLst>
          </p:cNvPr>
          <p:cNvSpPr>
            <a:spLocks noGrp="1"/>
          </p:cNvSpPr>
          <p:nvPr>
            <p:ph type="sldNum"/>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000000"/>
                </a:solidFill>
                <a:latin typeface="Lucida Sans Unicode" panose="020B0602030504020204" pitchFamily="34" charset="0"/>
                <a:ea typeface="DejaVu Sans"/>
              </a:defRPr>
            </a:lvl1pPr>
          </a:lstStyle>
          <a:p>
            <a:pPr>
              <a:defRPr/>
            </a:pPr>
            <a:fld id="{2AE2BB6B-FE78-4D76-B14C-DAD98461029B}" type="slidenum">
              <a:rPr lang="en-GB" altLang="en-US"/>
              <a:pPr>
                <a:defRPr/>
              </a:pPr>
              <a:t>‹#›</a:t>
            </a:fld>
            <a:endParaRPr lang="en-US" altLang="en-US"/>
          </a:p>
        </p:txBody>
      </p:sp>
      <p:sp>
        <p:nvSpPr>
          <p:cNvPr id="19461" name="PlaceHolder 4">
            <a:extLst>
              <a:ext uri="{FF2B5EF4-FFF2-40B4-BE49-F238E27FC236}">
                <a16:creationId xmlns:a16="http://schemas.microsoft.com/office/drawing/2014/main" id="{914BF671-5494-439C-989C-776FAB024D8A}"/>
              </a:ext>
            </a:extLst>
          </p:cNvPr>
          <p:cNvSpPr>
            <a:spLocks noGrp="1" noChangeArrowheads="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the title text format</a:t>
            </a:r>
          </a:p>
        </p:txBody>
      </p:sp>
      <p:sp>
        <p:nvSpPr>
          <p:cNvPr id="82" name="PlaceHolder 5">
            <a:extLst>
              <a:ext uri="{FF2B5EF4-FFF2-40B4-BE49-F238E27FC236}">
                <a16:creationId xmlns:a16="http://schemas.microsoft.com/office/drawing/2014/main" id="{DB9F4295-FE3A-4CE9-B0F1-F3333100184A}"/>
              </a:ext>
            </a:extLst>
          </p:cNvPr>
          <p:cNvSpPr>
            <a:spLocks noGrp="1"/>
          </p:cNvSpPr>
          <p:nvPr>
            <p:ph type="body"/>
          </p:nvPr>
        </p:nvSpPr>
        <p:spPr>
          <a:xfrm>
            <a:off x="457200" y="1604964"/>
            <a:ext cx="8229600" cy="3976687"/>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extLst>
      <p:ext uri="{BB962C8B-B14F-4D97-AF65-F5344CB8AC3E}">
        <p14:creationId xmlns:p14="http://schemas.microsoft.com/office/powerpoint/2010/main" val="255919393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177"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353"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53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706"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588" indent="-228588"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65" indent="-228588"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42" indent="-228588"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18"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295"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3314" name="Title Text">
            <a:extLst>
              <a:ext uri="{FF2B5EF4-FFF2-40B4-BE49-F238E27FC236}">
                <a16:creationId xmlns:a16="http://schemas.microsoft.com/office/drawing/2014/main" id="{5387C5FE-3ED1-4829-B84D-50F2249C29C2}"/>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3315" name="Body Level One…">
            <a:extLst>
              <a:ext uri="{FF2B5EF4-FFF2-40B4-BE49-F238E27FC236}">
                <a16:creationId xmlns:a16="http://schemas.microsoft.com/office/drawing/2014/main" id="{52B92424-1DB3-402B-89DC-0857A32887EB}"/>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F4330206-4200-45A1-A100-C54C812DFF85}"/>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a:solidFill>
                  <a:srgbClr val="000000"/>
                </a:solidFill>
                <a:latin typeface="Helvetica Light"/>
                <a:ea typeface="Helvetica Light"/>
                <a:cs typeface="Helvetica Light"/>
                <a:sym typeface="Helvetica Light"/>
              </a:defRPr>
            </a:lvl1pPr>
          </a:lstStyle>
          <a:p>
            <a:pPr>
              <a:defRPr/>
            </a:pPr>
            <a:fld id="{0E152642-C6E8-48C3-91A6-A83CE15C6BDF}" type="slidenum">
              <a:rPr lang="en-GB" altLang="en-US"/>
              <a:pPr>
                <a:defRPr/>
              </a:pPr>
              <a:t>‹#›</a:t>
            </a:fld>
            <a:endParaRPr lang="en-GB" altLang="en-US"/>
          </a:p>
        </p:txBody>
      </p:sp>
    </p:spTree>
    <p:extLst>
      <p:ext uri="{BB962C8B-B14F-4D97-AF65-F5344CB8AC3E}">
        <p14:creationId xmlns:p14="http://schemas.microsoft.com/office/powerpoint/2010/main" val="1226179803"/>
      </p:ext>
    </p:extLst>
  </p:cSld>
  <p:clrMap bg1="lt1" tx1="dk1" bg2="lt2" tx2="dk2" accent1="accent1" accent2="accent2" accent3="accent3" accent4="accent4" accent5="accent5" accent6="accent6" hlink="hlink" folHlink="folHlink"/>
  <p:sldLayoutIdLst>
    <p:sldLayoutId id="2147483841" r:id="rId1"/>
    <p:sldLayoutId id="2147483843" r:id="rId2"/>
    <p:sldLayoutId id="2147483844" r:id="rId3"/>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9245843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50" y="6505278"/>
            <a:ext cx="304571"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124762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Lst>
  <p:transition spd="med"/>
  <p:txStyles>
    <p:titleStyle>
      <a:lvl1pPr marL="0" marR="0" indent="0"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1"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40"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61"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88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1"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40"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61"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88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Text">
            <a:extLst>
              <a:ext uri="{FF2B5EF4-FFF2-40B4-BE49-F238E27FC236}">
                <a16:creationId xmlns:a16="http://schemas.microsoft.com/office/drawing/2014/main" id="{076B72BF-0867-4FF0-AEFE-1697D145E0BA}"/>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051" name="Body Level One…">
            <a:extLst>
              <a:ext uri="{FF2B5EF4-FFF2-40B4-BE49-F238E27FC236}">
                <a16:creationId xmlns:a16="http://schemas.microsoft.com/office/drawing/2014/main" id="{69B36704-D091-4E27-948F-236FC8076881}"/>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4952" y="6505576"/>
            <a:ext cx="304571" cy="297389"/>
          </a:xfrm>
          <a:prstGeom prst="rect">
            <a:avLst/>
          </a:prstGeom>
          <a:ln w="12700">
            <a:miter lim="400000"/>
          </a:ln>
        </p:spPr>
        <p:txBody>
          <a:bodyPr wrap="none" lIns="50800" tIns="50800" rIns="50800" bIns="50800">
            <a:spAutoFit/>
          </a:bodyPr>
          <a:lstStyle>
            <a:lvl1pPr algn="ctr" defTabSz="410730"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362C4771-517F-435B-B13B-AC1146310933}" type="slidenum">
              <a:rPr lang="en-GB"/>
              <a:pPr>
                <a:defRPr/>
              </a:pPr>
              <a:t>‹#›</a:t>
            </a:fld>
            <a:endParaRPr lang="en-GB"/>
          </a:p>
        </p:txBody>
      </p:sp>
    </p:spTree>
    <p:extLst>
      <p:ext uri="{BB962C8B-B14F-4D97-AF65-F5344CB8AC3E}">
        <p14:creationId xmlns:p14="http://schemas.microsoft.com/office/powerpoint/2010/main" val="22341335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9458" name="Title Text">
            <a:extLst>
              <a:ext uri="{FF2B5EF4-FFF2-40B4-BE49-F238E27FC236}">
                <a16:creationId xmlns:a16="http://schemas.microsoft.com/office/drawing/2014/main" id="{A1621A85-9C6C-41E1-8F35-A6614CF5BD1D}"/>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9459" name="Body Level One…">
            <a:extLst>
              <a:ext uri="{FF2B5EF4-FFF2-40B4-BE49-F238E27FC236}">
                <a16:creationId xmlns:a16="http://schemas.microsoft.com/office/drawing/2014/main" id="{F1828446-BED7-404E-9705-85C02FCCEAA7}"/>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4953" y="6505576"/>
            <a:ext cx="304571" cy="297389"/>
          </a:xfrm>
          <a:prstGeom prst="rect">
            <a:avLst/>
          </a:prstGeom>
          <a:ln w="12700">
            <a:miter lim="400000"/>
          </a:ln>
        </p:spPr>
        <p:txBody>
          <a:bodyPr wrap="none" lIns="50800" tIns="50800" rIns="50800" bIns="50800">
            <a:spAutoFit/>
          </a:bodyPr>
          <a:lstStyle>
            <a:lvl1pPr algn="ctr" defTabSz="410709"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A827D2F8-D83B-46E5-85AC-374606050CA4}" type="slidenum">
              <a:rPr lang="en-GB"/>
              <a:pPr>
                <a:defRPr/>
              </a:pPr>
              <a:t>‹#›</a:t>
            </a:fld>
            <a:endParaRPr lang="en-GB"/>
          </a:p>
        </p:txBody>
      </p:sp>
    </p:spTree>
    <p:extLst>
      <p:ext uri="{BB962C8B-B14F-4D97-AF65-F5344CB8AC3E}">
        <p14:creationId xmlns:p14="http://schemas.microsoft.com/office/powerpoint/2010/main" val="15808826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Lst>
  <p:transition spd="med"/>
  <p:txStyles>
    <p:titleStyle>
      <a:lvl1pPr algn="l" defTabSz="407967" rtl="0" eaLnBrk="0" fontAlgn="base" hangingPunct="0">
        <a:spcBef>
          <a:spcPct val="0"/>
        </a:spcBef>
        <a:spcAft>
          <a:spcPct val="0"/>
        </a:spcAft>
        <a:defRPr sz="3000">
          <a:solidFill>
            <a:srgbClr val="FFFFFF"/>
          </a:solidFill>
          <a:latin typeface="+mn-lt"/>
          <a:ea typeface="+mn-ea"/>
          <a:cs typeface="+mn-cs"/>
          <a:sym typeface="Avenir Heavy"/>
        </a:defRPr>
      </a:lvl1pPr>
      <a:lvl2pPr algn="l" defTabSz="407967" rtl="0" eaLnBrk="0" fontAlgn="base" hangingPunct="0">
        <a:spcBef>
          <a:spcPct val="0"/>
        </a:spcBef>
        <a:spcAft>
          <a:spcPct val="0"/>
        </a:spcAft>
        <a:defRPr sz="3000">
          <a:solidFill>
            <a:srgbClr val="FFFFFF"/>
          </a:solidFill>
          <a:latin typeface="+mn-lt"/>
          <a:ea typeface="+mn-ea"/>
          <a:cs typeface="+mn-cs"/>
          <a:sym typeface="Avenir Heavy"/>
        </a:defRPr>
      </a:lvl2pPr>
      <a:lvl3pPr algn="l" defTabSz="407967" rtl="0" eaLnBrk="0" fontAlgn="base" hangingPunct="0">
        <a:spcBef>
          <a:spcPct val="0"/>
        </a:spcBef>
        <a:spcAft>
          <a:spcPct val="0"/>
        </a:spcAft>
        <a:defRPr sz="3000">
          <a:solidFill>
            <a:srgbClr val="FFFFFF"/>
          </a:solidFill>
          <a:latin typeface="+mn-lt"/>
          <a:ea typeface="+mn-ea"/>
          <a:cs typeface="+mn-cs"/>
          <a:sym typeface="Avenir Heavy"/>
        </a:defRPr>
      </a:lvl3pPr>
      <a:lvl4pPr algn="l" defTabSz="407967" rtl="0" eaLnBrk="0" fontAlgn="base" hangingPunct="0">
        <a:spcBef>
          <a:spcPct val="0"/>
        </a:spcBef>
        <a:spcAft>
          <a:spcPct val="0"/>
        </a:spcAft>
        <a:defRPr sz="3000">
          <a:solidFill>
            <a:srgbClr val="FFFFFF"/>
          </a:solidFill>
          <a:latin typeface="+mn-lt"/>
          <a:ea typeface="+mn-ea"/>
          <a:cs typeface="+mn-cs"/>
          <a:sym typeface="Avenir Heavy"/>
        </a:defRPr>
      </a:lvl4pPr>
      <a:lvl5pPr algn="l" defTabSz="407967"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561"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27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498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69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58742"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19072"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79400"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39730"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561"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27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498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69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12"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2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36"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49"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561"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27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498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69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Title Text">
            <a:extLst>
              <a:ext uri="{FF2B5EF4-FFF2-40B4-BE49-F238E27FC236}">
                <a16:creationId xmlns:a16="http://schemas.microsoft.com/office/drawing/2014/main" id="{757F7D71-F2DC-491A-8866-F0A9BF304C16}"/>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9219" name="Body Level One…">
            <a:extLst>
              <a:ext uri="{FF2B5EF4-FFF2-40B4-BE49-F238E27FC236}">
                <a16:creationId xmlns:a16="http://schemas.microsoft.com/office/drawing/2014/main" id="{E13992CB-BE85-4FF3-8F4C-26B1FD66C394}"/>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034015F-83A0-4797-9B5E-FC88D093BA75}"/>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FC6DEAE0-EA27-4405-B7F1-468CDAFABAA0}" type="slidenum">
              <a:rPr lang="en-GB" altLang="en-US"/>
              <a:pPr>
                <a:defRPr/>
              </a:pPr>
              <a:t>‹#›</a:t>
            </a:fld>
            <a:endParaRPr lang="en-GB" altLang="en-US"/>
          </a:p>
        </p:txBody>
      </p:sp>
    </p:spTree>
    <p:extLst>
      <p:ext uri="{BB962C8B-B14F-4D97-AF65-F5344CB8AC3E}">
        <p14:creationId xmlns:p14="http://schemas.microsoft.com/office/powerpoint/2010/main" val="356634085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5" y="1608044"/>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31"/>
            <a:fld id="{86CB4B4D-7CA3-9044-876B-883B54F8677D}" type="slidenum">
              <a:rPr lang="en-GB" smtClean="0"/>
              <a:pPr defTabSz="308031"/>
              <a:t>‹#›</a:t>
            </a:fld>
            <a:endParaRPr lang="en-GB"/>
          </a:p>
        </p:txBody>
      </p:sp>
    </p:spTree>
    <p:extLst>
      <p:ext uri="{BB962C8B-B14F-4D97-AF65-F5344CB8AC3E}">
        <p14:creationId xmlns:p14="http://schemas.microsoft.com/office/powerpoint/2010/main" val="340810966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transition spd="med"/>
  <p:txStyles>
    <p:titleStyle>
      <a:lvl1pPr marL="0" marR="0" indent="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35"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68"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02"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36"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7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05"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4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74"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35"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68"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02"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36"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7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05"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4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74"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35"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68"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02"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36"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7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05"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4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74"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246199428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6975220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7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6" indent="-171441" algn="l" defTabSz="6857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2"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7"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4" y="177800"/>
            <a:ext cx="7877175"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4" y="1574801"/>
            <a:ext cx="787717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60853" y="6540502"/>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13307766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spd="med"/>
  <p:txStyles>
    <p:titleStyle>
      <a:lvl1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090"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179"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269"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358"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448"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537"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627"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4715"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2806"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11"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24"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37"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849"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561"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273"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599985"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698"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8/30/2023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766668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51432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3" indent="-128582" algn="l" defTabSz="51432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05" indent="-128582" algn="l" defTabSz="51432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6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29"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39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6"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6" algn="l" defTabSz="514324" rtl="0" eaLnBrk="1" latinLnBrk="0" hangingPunct="1">
        <a:defRPr sz="1013" kern="1200">
          <a:solidFill>
            <a:schemeClr val="tx1"/>
          </a:solidFill>
          <a:latin typeface="+mn-lt"/>
          <a:ea typeface="+mn-ea"/>
          <a:cs typeface="+mn-cs"/>
        </a:defRPr>
      </a:lvl4pPr>
      <a:lvl5pPr marL="1028647" algn="l" defTabSz="514324" rtl="0" eaLnBrk="1" latinLnBrk="0" hangingPunct="1">
        <a:defRPr sz="1013" kern="1200">
          <a:solidFill>
            <a:schemeClr val="tx1"/>
          </a:solidFill>
          <a:latin typeface="+mn-lt"/>
          <a:ea typeface="+mn-ea"/>
          <a:cs typeface="+mn-cs"/>
        </a:defRPr>
      </a:lvl5pPr>
      <a:lvl6pPr marL="1285809" algn="l" defTabSz="514324" rtl="0" eaLnBrk="1" latinLnBrk="0" hangingPunct="1">
        <a:defRPr sz="1013" kern="1200">
          <a:solidFill>
            <a:schemeClr val="tx1"/>
          </a:solidFill>
          <a:latin typeface="+mn-lt"/>
          <a:ea typeface="+mn-ea"/>
          <a:cs typeface="+mn-cs"/>
        </a:defRPr>
      </a:lvl6pPr>
      <a:lvl7pPr marL="1542971" algn="l" defTabSz="514324" rtl="0" eaLnBrk="1" latinLnBrk="0" hangingPunct="1">
        <a:defRPr sz="1013" kern="1200">
          <a:solidFill>
            <a:schemeClr val="tx1"/>
          </a:solidFill>
          <a:latin typeface="+mn-lt"/>
          <a:ea typeface="+mn-ea"/>
          <a:cs typeface="+mn-cs"/>
        </a:defRPr>
      </a:lvl7pPr>
      <a:lvl8pPr marL="1800133" algn="l" defTabSz="514324" rtl="0" eaLnBrk="1" latinLnBrk="0" hangingPunct="1">
        <a:defRPr sz="1013" kern="1200">
          <a:solidFill>
            <a:schemeClr val="tx1"/>
          </a:solidFill>
          <a:latin typeface="+mn-lt"/>
          <a:ea typeface="+mn-ea"/>
          <a:cs typeface="+mn-cs"/>
        </a:defRPr>
      </a:lvl8pPr>
      <a:lvl9pPr marL="2057295" algn="l" defTabSz="514324" rtl="0" eaLnBrk="1" latinLnBrk="0" hangingPunct="1">
        <a:defRPr sz="1013"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Text">
            <a:extLst>
              <a:ext uri="{FF2B5EF4-FFF2-40B4-BE49-F238E27FC236}">
                <a16:creationId xmlns:a16="http://schemas.microsoft.com/office/drawing/2014/main" id="{076B72BF-0867-4FF0-AEFE-1697D145E0BA}"/>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051" name="Body Level One…">
            <a:extLst>
              <a:ext uri="{FF2B5EF4-FFF2-40B4-BE49-F238E27FC236}">
                <a16:creationId xmlns:a16="http://schemas.microsoft.com/office/drawing/2014/main" id="{69B36704-D091-4E27-948F-236FC8076881}"/>
              </a:ext>
            </a:extLst>
          </p:cNvPr>
          <p:cNvSpPr>
            <a:spLocks noGrp="1"/>
          </p:cNvSpPr>
          <p:nvPr>
            <p:ph type="body" idx="1"/>
          </p:nvPr>
        </p:nvSpPr>
        <p:spPr bwMode="auto">
          <a:xfrm>
            <a:off x="482600"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6425" y="6505575"/>
            <a:ext cx="301625" cy="296863"/>
          </a:xfrm>
          <a:prstGeom prst="rect">
            <a:avLst/>
          </a:prstGeom>
          <a:ln w="12700">
            <a:miter lim="400000"/>
          </a:ln>
        </p:spPr>
        <p:txBody>
          <a:bodyPr wrap="none" lIns="50800" tIns="50800" rIns="50800" bIns="50800">
            <a:spAutoFit/>
          </a:bodyPr>
          <a:lstStyle>
            <a:lvl1pPr algn="ctr" defTabSz="410751"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362C4771-517F-435B-B13B-AC1146310933}" type="slidenum">
              <a:rPr lang="en-GB"/>
              <a:pPr>
                <a:defRPr/>
              </a:pPr>
              <a:t>‹#›</a:t>
            </a:fld>
            <a:endParaRPr lang="en-GB"/>
          </a:p>
        </p:txBody>
      </p:sp>
    </p:spTree>
    <p:extLst>
      <p:ext uri="{BB962C8B-B14F-4D97-AF65-F5344CB8AC3E}">
        <p14:creationId xmlns:p14="http://schemas.microsoft.com/office/powerpoint/2010/main" val="240787970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Lst>
  <p:transition spd="med"/>
  <p:txStyles>
    <p:titleStyle>
      <a:lvl1pPr algn="l" defTabSz="409575"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75"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75"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75"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75"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8"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75"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1013"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50" algn="l" defTabSz="409575"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3294970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43807" y="6505577"/>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9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304156668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Lst>
  <p:transition spd="med"/>
  <p:txStyles>
    <p:titleStyle>
      <a:lvl1pPr algn="l" defTabSz="307164" rtl="0" eaLnBrk="0" fontAlgn="base" hangingPunct="0">
        <a:spcBef>
          <a:spcPct val="0"/>
        </a:spcBef>
        <a:spcAft>
          <a:spcPct val="0"/>
        </a:spcAft>
        <a:defRPr sz="2250">
          <a:solidFill>
            <a:srgbClr val="FFFFFF"/>
          </a:solidFill>
          <a:latin typeface="+mn-lt"/>
          <a:ea typeface="+mn-ea"/>
          <a:cs typeface="+mn-cs"/>
          <a:sym typeface="Avenir Heavy"/>
        </a:defRPr>
      </a:lvl1pPr>
      <a:lvl2pPr algn="l" defTabSz="307164" rtl="0" eaLnBrk="0" fontAlgn="base" hangingPunct="0">
        <a:spcBef>
          <a:spcPct val="0"/>
        </a:spcBef>
        <a:spcAft>
          <a:spcPct val="0"/>
        </a:spcAft>
        <a:defRPr sz="2250">
          <a:solidFill>
            <a:srgbClr val="FFFFFF"/>
          </a:solidFill>
          <a:latin typeface="+mn-lt"/>
          <a:ea typeface="+mn-ea"/>
          <a:cs typeface="+mn-cs"/>
          <a:sym typeface="Avenir Heavy"/>
        </a:defRPr>
      </a:lvl2pPr>
      <a:lvl3pPr algn="l" defTabSz="307164" rtl="0" eaLnBrk="0" fontAlgn="base" hangingPunct="0">
        <a:spcBef>
          <a:spcPct val="0"/>
        </a:spcBef>
        <a:spcAft>
          <a:spcPct val="0"/>
        </a:spcAft>
        <a:defRPr sz="2250">
          <a:solidFill>
            <a:srgbClr val="FFFFFF"/>
          </a:solidFill>
          <a:latin typeface="+mn-lt"/>
          <a:ea typeface="+mn-ea"/>
          <a:cs typeface="+mn-cs"/>
          <a:sym typeface="Avenir Heavy"/>
        </a:defRPr>
      </a:lvl3pPr>
      <a:lvl4pPr algn="l" defTabSz="307164" rtl="0" eaLnBrk="0" fontAlgn="base" hangingPunct="0">
        <a:spcBef>
          <a:spcPct val="0"/>
        </a:spcBef>
        <a:spcAft>
          <a:spcPct val="0"/>
        </a:spcAft>
        <a:defRPr sz="2250">
          <a:solidFill>
            <a:srgbClr val="FFFFFF"/>
          </a:solidFill>
          <a:latin typeface="+mn-lt"/>
          <a:ea typeface="+mn-ea"/>
          <a:cs typeface="+mn-cs"/>
          <a:sym typeface="Avenir Heavy"/>
        </a:defRPr>
      </a:lvl4pPr>
      <a:lvl5pPr algn="l" defTabSz="307164" rtl="0" eaLnBrk="0" fontAlgn="base" hangingPunct="0">
        <a:spcBef>
          <a:spcPct val="0"/>
        </a:spcBef>
        <a:spcAft>
          <a:spcPct val="0"/>
        </a:spcAft>
        <a:defRPr sz="2250">
          <a:solidFill>
            <a:srgbClr val="FFFFFF"/>
          </a:solidFill>
          <a:latin typeface="+mn-lt"/>
          <a:ea typeface="+mn-ea"/>
          <a:cs typeface="+mn-cs"/>
          <a:sym typeface="Avenir Heavy"/>
        </a:defRPr>
      </a:lvl5pPr>
      <a:lvl6pPr marL="0" marR="0" indent="602699" algn="l" defTabSz="30804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39" algn="l" defTabSz="30804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79" algn="l" defTabSz="30804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18" algn="l" defTabSz="30804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164" rtl="0" eaLnBrk="0" fontAlgn="base" hangingPunct="0">
        <a:spcBef>
          <a:spcPct val="0"/>
        </a:spcBef>
        <a:spcAft>
          <a:spcPct val="0"/>
        </a:spcAft>
        <a:defRPr sz="1050">
          <a:solidFill>
            <a:srgbClr val="314764"/>
          </a:solidFill>
          <a:latin typeface="Avenir Book"/>
          <a:ea typeface="Avenir Book"/>
          <a:cs typeface="Avenir Book"/>
          <a:sym typeface="Avenir Book"/>
        </a:defRPr>
      </a:lvl1pPr>
      <a:lvl2pPr indent="120247" algn="l" defTabSz="307164" rtl="0" eaLnBrk="0" fontAlgn="base" hangingPunct="0">
        <a:spcBef>
          <a:spcPct val="0"/>
        </a:spcBef>
        <a:spcAft>
          <a:spcPct val="0"/>
        </a:spcAft>
        <a:defRPr sz="1050">
          <a:solidFill>
            <a:srgbClr val="314764"/>
          </a:solidFill>
          <a:latin typeface="Avenir Book"/>
          <a:ea typeface="Avenir Book"/>
          <a:cs typeface="Avenir Book"/>
          <a:sym typeface="Avenir Book"/>
        </a:defRPr>
      </a:lvl2pPr>
      <a:lvl3pPr indent="240493" algn="l" defTabSz="307164" rtl="0" eaLnBrk="0" fontAlgn="base" hangingPunct="0">
        <a:spcBef>
          <a:spcPct val="0"/>
        </a:spcBef>
        <a:spcAft>
          <a:spcPct val="0"/>
        </a:spcAft>
        <a:defRPr sz="1050">
          <a:solidFill>
            <a:srgbClr val="314764"/>
          </a:solidFill>
          <a:latin typeface="Avenir Book"/>
          <a:ea typeface="Avenir Book"/>
          <a:cs typeface="Avenir Book"/>
          <a:sym typeface="Avenir Book"/>
        </a:defRPr>
      </a:lvl3pPr>
      <a:lvl4pPr indent="360740" algn="l" defTabSz="307164" rtl="0" eaLnBrk="0" fontAlgn="base" hangingPunct="0">
        <a:spcBef>
          <a:spcPct val="0"/>
        </a:spcBef>
        <a:spcAft>
          <a:spcPct val="0"/>
        </a:spcAft>
        <a:defRPr sz="1050">
          <a:solidFill>
            <a:srgbClr val="314764"/>
          </a:solidFill>
          <a:latin typeface="Avenir Book"/>
          <a:ea typeface="Avenir Book"/>
          <a:cs typeface="Avenir Book"/>
          <a:sym typeface="Avenir Book"/>
        </a:defRPr>
      </a:lvl4pPr>
      <a:lvl5pPr indent="480986" algn="l" defTabSz="307164" rtl="0" eaLnBrk="0" fontAlgn="base" hangingPunct="0">
        <a:spcBef>
          <a:spcPct val="0"/>
        </a:spcBef>
        <a:spcAft>
          <a:spcPct val="0"/>
        </a:spcAft>
        <a:defRPr sz="1050">
          <a:solidFill>
            <a:srgbClr val="314764"/>
          </a:solidFill>
          <a:latin typeface="Avenir Book"/>
          <a:ea typeface="Avenir Book"/>
          <a:cs typeface="Avenir Book"/>
          <a:sym typeface="Avenir Book"/>
        </a:defRPr>
      </a:lvl5pPr>
      <a:lvl6pPr marL="0" marR="0" indent="602699" algn="l" defTabSz="30804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39" algn="l" defTabSz="30804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79" algn="l" defTabSz="30804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18" algn="l" defTabSz="30804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0"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7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1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5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9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3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79"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18" algn="ctr" defTabSz="30804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t>
            </a:r>
            <a:endParaRPr lang="en-GB"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IM Safeguarding Ltd</a:t>
            </a:r>
            <a:endParaRPr lang="en-GB"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26696238"/>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dt="0"/>
  <p:txStyles>
    <p:titleStyle>
      <a:lvl1pPr algn="l" defTabSz="68576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46"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89"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2" rtl="0" eaLnBrk="1" latinLnBrk="0" hangingPunct="1">
        <a:defRPr sz="1350" kern="1200">
          <a:solidFill>
            <a:schemeClr val="tx1"/>
          </a:solidFill>
          <a:latin typeface="+mn-lt"/>
          <a:ea typeface="+mn-ea"/>
          <a:cs typeface="+mn-cs"/>
        </a:defRPr>
      </a:lvl1pPr>
      <a:lvl2pPr marL="342881" algn="l" defTabSz="685762" rtl="0" eaLnBrk="1" latinLnBrk="0" hangingPunct="1">
        <a:defRPr sz="1350" kern="1200">
          <a:solidFill>
            <a:schemeClr val="tx1"/>
          </a:solidFill>
          <a:latin typeface="+mn-lt"/>
          <a:ea typeface="+mn-ea"/>
          <a:cs typeface="+mn-cs"/>
        </a:defRPr>
      </a:lvl2pPr>
      <a:lvl3pPr marL="685762" algn="l" defTabSz="685762" rtl="0" eaLnBrk="1" latinLnBrk="0" hangingPunct="1">
        <a:defRPr sz="1350" kern="1200">
          <a:solidFill>
            <a:schemeClr val="tx1"/>
          </a:solidFill>
          <a:latin typeface="+mn-lt"/>
          <a:ea typeface="+mn-ea"/>
          <a:cs typeface="+mn-cs"/>
        </a:defRPr>
      </a:lvl3pPr>
      <a:lvl4pPr marL="1028643" algn="l" defTabSz="685762" rtl="0" eaLnBrk="1" latinLnBrk="0" hangingPunct="1">
        <a:defRPr sz="1350" kern="1200">
          <a:solidFill>
            <a:schemeClr val="tx1"/>
          </a:solidFill>
          <a:latin typeface="+mn-lt"/>
          <a:ea typeface="+mn-ea"/>
          <a:cs typeface="+mn-cs"/>
        </a:defRPr>
      </a:lvl4pPr>
      <a:lvl5pPr marL="1371524" algn="l" defTabSz="685762" rtl="0" eaLnBrk="1" latinLnBrk="0" hangingPunct="1">
        <a:defRPr sz="1350" kern="1200">
          <a:solidFill>
            <a:schemeClr val="tx1"/>
          </a:solidFill>
          <a:latin typeface="+mn-lt"/>
          <a:ea typeface="+mn-ea"/>
          <a:cs typeface="+mn-cs"/>
        </a:defRPr>
      </a:lvl5pPr>
      <a:lvl6pPr marL="1714405" algn="l" defTabSz="685762" rtl="0" eaLnBrk="1" latinLnBrk="0" hangingPunct="1">
        <a:defRPr sz="1350" kern="1200">
          <a:solidFill>
            <a:schemeClr val="tx1"/>
          </a:solidFill>
          <a:latin typeface="+mn-lt"/>
          <a:ea typeface="+mn-ea"/>
          <a:cs typeface="+mn-cs"/>
        </a:defRPr>
      </a:lvl6pPr>
      <a:lvl7pPr marL="2057285" algn="l" defTabSz="685762" rtl="0" eaLnBrk="1" latinLnBrk="0" hangingPunct="1">
        <a:defRPr sz="1350" kern="1200">
          <a:solidFill>
            <a:schemeClr val="tx1"/>
          </a:solidFill>
          <a:latin typeface="+mn-lt"/>
          <a:ea typeface="+mn-ea"/>
          <a:cs typeface="+mn-cs"/>
        </a:defRPr>
      </a:lvl7pPr>
      <a:lvl8pPr marL="2400167" algn="l" defTabSz="685762" rtl="0" eaLnBrk="1" latinLnBrk="0" hangingPunct="1">
        <a:defRPr sz="1350" kern="1200">
          <a:solidFill>
            <a:schemeClr val="tx1"/>
          </a:solidFill>
          <a:latin typeface="+mn-lt"/>
          <a:ea typeface="+mn-ea"/>
          <a:cs typeface="+mn-cs"/>
        </a:defRPr>
      </a:lvl8pPr>
      <a:lvl9pPr marL="2743048" algn="l" defTabSz="68576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33241744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6" y="1608046"/>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58532" y="6505279"/>
            <a:ext cx="218008" cy="212174"/>
          </a:xfrm>
          <a:prstGeom prst="rect">
            <a:avLst/>
          </a:prstGeom>
          <a:ln w="12700">
            <a:miter lim="400000"/>
          </a:ln>
        </p:spPr>
        <p:txBody>
          <a:bodyPr wrap="none" lIns="50800" tIns="50800" rIns="50800" bIns="50800">
            <a:spAutoFit/>
          </a:bodyPr>
          <a:lstStyle>
            <a:lvl1pPr algn="ctr">
              <a:defRPr sz="712">
                <a:solidFill>
                  <a:srgbClr val="000000"/>
                </a:solidFill>
                <a:latin typeface="Helvetica Light"/>
                <a:ea typeface="Helvetica Light"/>
                <a:cs typeface="Helvetica Light"/>
                <a:sym typeface="Helvetica Light"/>
              </a:defRPr>
            </a:lvl1pPr>
          </a:lstStyle>
          <a:p>
            <a:pPr defTabSz="231010"/>
            <a:fld id="{86CB4B4D-7CA3-9044-876B-883B54F8677D}" type="slidenum">
              <a:rPr lang="en-GB" smtClean="0"/>
              <a:pPr defTabSz="231010"/>
              <a:t>‹#›</a:t>
            </a:fld>
            <a:endParaRPr lang="en-GB"/>
          </a:p>
        </p:txBody>
      </p:sp>
    </p:spTree>
    <p:extLst>
      <p:ext uri="{BB962C8B-B14F-4D97-AF65-F5344CB8AC3E}">
        <p14:creationId xmlns:p14="http://schemas.microsoft.com/office/powerpoint/2010/main" val="14738687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ransition spd="med"/>
  <p:txStyles>
    <p:titleStyle>
      <a:lvl1pPr marL="0" marR="0" indent="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1pPr>
      <a:lvl2pPr marL="0" marR="0" indent="9039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2pPr>
      <a:lvl3pPr marL="0" marR="0" indent="180791"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3pPr>
      <a:lvl4pPr marL="0" marR="0" indent="27118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4pPr>
      <a:lvl5pPr marL="0" marR="0" indent="361582"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5pPr>
      <a:lvl6pPr marL="0" marR="0" indent="451977"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6pPr>
      <a:lvl7pPr marL="0" marR="0" indent="542374"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7pPr>
      <a:lvl8pPr marL="0" marR="0" indent="63277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8pPr>
      <a:lvl9pPr marL="0" marR="0" indent="723165"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1pPr>
      <a:lvl2pPr marL="0" marR="0" indent="9039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2pPr>
      <a:lvl3pPr marL="0" marR="0" indent="180791"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3pPr>
      <a:lvl4pPr marL="0" marR="0" indent="27118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4pPr>
      <a:lvl5pPr marL="0" marR="0" indent="361582"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5pPr>
      <a:lvl6pPr marL="0" marR="0" indent="451977"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6pPr>
      <a:lvl7pPr marL="0" marR="0" indent="542374"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7pPr>
      <a:lvl8pPr marL="0" marR="0" indent="63277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8pPr>
      <a:lvl9pPr marL="0" marR="0" indent="723165"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1pPr>
      <a:lvl2pPr marL="0" marR="0" indent="9039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2pPr>
      <a:lvl3pPr marL="0" marR="0" indent="180791"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3pPr>
      <a:lvl4pPr marL="0" marR="0" indent="27118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4pPr>
      <a:lvl5pPr marL="0" marR="0" indent="361582"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5pPr>
      <a:lvl6pPr marL="0" marR="0" indent="451977"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6pPr>
      <a:lvl7pPr marL="0" marR="0" indent="542374"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7pPr>
      <a:lvl8pPr marL="0" marR="0" indent="63277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8pPr>
      <a:lvl9pPr marL="0" marR="0" indent="723165"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5"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6377530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5219BAA2-8791-4CCB-B32F-F6239E019685}"/>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15BDE052-B697-469F-8E86-177E6FF64932}"/>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936983C8-D084-421F-8F95-ACC5677E78B7}"/>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a:solidFill>
                  <a:srgbClr val="000000"/>
                </a:solidFill>
                <a:latin typeface="Helvetica Light"/>
                <a:ea typeface="Helvetica Light"/>
                <a:cs typeface="Helvetica Light"/>
                <a:sym typeface="Helvetica Light"/>
              </a:defRPr>
            </a:lvl1pPr>
          </a:lstStyle>
          <a:p>
            <a:pPr>
              <a:defRPr/>
            </a:pPr>
            <a:fld id="{35FC5845-76B4-4598-B74A-71380C13C772}" type="slidenum">
              <a:rPr lang="en-US" altLang="en-US"/>
              <a:pPr>
                <a:defRPr/>
              </a:pPr>
              <a:t>‹#›</a:t>
            </a:fld>
            <a:endParaRPr lang="en-US" altLang="en-US"/>
          </a:p>
        </p:txBody>
      </p:sp>
    </p:spTree>
    <p:extLst>
      <p:ext uri="{BB962C8B-B14F-4D97-AF65-F5344CB8AC3E}">
        <p14:creationId xmlns:p14="http://schemas.microsoft.com/office/powerpoint/2010/main" val="6140107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3010404924"/>
      </p:ext>
    </p:extLst>
  </p:cSld>
  <p:clrMap bg1="lt1" tx1="dk1" bg2="lt2" tx2="dk2" accent1="accent1" accent2="accent2" accent3="accent3" accent4="accent4" accent5="accent5" accent6="accent6" hlink="hlink" folHlink="folHlink"/>
  <p:sldLayoutIdLst>
    <p:sldLayoutId id="2147483771" r:id="rId1"/>
    <p:sldLayoutId id="2147483772" r:id="rId2"/>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hyperlink" Target="http://www.londoncp.co.uk/" TargetMode="Externa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6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1.xml"/></Relationships>
</file>

<file path=ppt/slides/_rels/slide1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8" Type="http://schemas.openxmlformats.org/officeDocument/2006/relationships/hyperlink" Target="mailto:Jan.capon@cognus.org.uk" TargetMode="External"/><Relationship Id="rId3" Type="http://schemas.openxmlformats.org/officeDocument/2006/relationships/hyperlink" Target="mailto:jenny.rowley@cognus.org.uk" TargetMode="External"/><Relationship Id="rId7" Type="http://schemas.openxmlformats.org/officeDocument/2006/relationships/hyperlink" Target="mailto:mick.bradshaw@cognus.org.uk" TargetMode="External"/><Relationship Id="rId2" Type="http://schemas.openxmlformats.org/officeDocument/2006/relationships/notesSlide" Target="../notesSlides/notesSlide14.xml"/><Relationship Id="rId1" Type="http://schemas.openxmlformats.org/officeDocument/2006/relationships/slideLayout" Target="../slideLayouts/slideLayout106.xml"/><Relationship Id="rId6" Type="http://schemas.openxmlformats.org/officeDocument/2006/relationships/hyperlink" Target="mailto:mick.Bradshaw@cognus.org.uk" TargetMode="External"/><Relationship Id="rId5" Type="http://schemas.openxmlformats.org/officeDocument/2006/relationships/hyperlink" Target="mailto:gillian.bush@cognus.org.uk" TargetMode="External"/><Relationship Id="rId4" Type="http://schemas.openxmlformats.org/officeDocument/2006/relationships/hyperlink" Target="mailto:stephen.welding@cognus.org.uk" TargetMode="External"/><Relationship Id="rId9" Type="http://schemas.openxmlformats.org/officeDocument/2006/relationships/hyperlink" Target="mailto:Nick.Banham@cognus.org.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campbellpropertymanagement.com/blog/2014/02/17/condo-hoa-board-meetings-drafting-agenda/"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teddy-bear-teddy-bear-toy-cute-294542/"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78.xml"/><Relationship Id="rId4" Type="http://schemas.openxmlformats.org/officeDocument/2006/relationships/hyperlink" Target="http://www.publicdomainpictures.net/view-image.php?image=75712&amp;picture=helping-hand-clip-ar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3" Type="http://schemas.openxmlformats.org/officeDocument/2006/relationships/hyperlink" Target="http://faerieflysavingsmomma.blogspot.com/2013/10/Stop-the-Domestic-Violence-Cycle.html" TargetMode="External"/><Relationship Id="rId2" Type="http://schemas.openxmlformats.org/officeDocument/2006/relationships/image" Target="../media/image53.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hyperlink" Target="http://www.notaloneinsutton.org.uk/" TargetMode="Externa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8.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8.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s://www.gov.uk/government/publications/prevent-duty-self-assessment-tool-for-schools" TargetMode="External"/><Relationship Id="rId1" Type="http://schemas.openxmlformats.org/officeDocument/2006/relationships/slideLayout" Target="../slideLayouts/slideLayout167.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8.xml"/></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7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pixabay.com/en/teddy-bear-teddy-bear-toy-cute-294542/"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www.pexels.com/photo/person-holding-silver-pen-signing-photographers-signature-175045/" TargetMode="External"/><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hyperlink" Target="mailto:help@nspcc.org.uk" TargetMode="Externa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1.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2.xml"/></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3" Type="http://schemas.openxmlformats.org/officeDocument/2006/relationships/hyperlink" Target="https://docs.google.com/forms/d/e/1FAIpQLSePLWJRlkTCD3AmrZGi6bC_gQZ00L7KYgZcS5wckrFm4ok8bg/viewform?usp=sf_link" TargetMode="External"/><Relationship Id="rId2" Type="http://schemas.openxmlformats.org/officeDocument/2006/relationships/notesSlide" Target="../notesSlides/notesSlide12.xml"/><Relationship Id="rId1" Type="http://schemas.openxmlformats.org/officeDocument/2006/relationships/slideLayout" Target="../slideLayouts/slideLayout124.xml"/><Relationship Id="rId4" Type="http://schemas.openxmlformats.org/officeDocument/2006/relationships/hyperlink" Target="http://www.suttonlscp.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Safeguarding children, young people</a:t>
            </a:r>
            <a:br>
              <a:rPr lang="en-GB" sz="2812" b="1" dirty="0">
                <a:solidFill>
                  <a:schemeClr val="bg1"/>
                </a:solidFill>
              </a:rPr>
            </a:br>
            <a:br>
              <a:rPr lang="en-GB" sz="2812" b="1" dirty="0">
                <a:solidFill>
                  <a:schemeClr val="bg1"/>
                </a:solidFill>
              </a:rPr>
            </a:br>
            <a:r>
              <a:rPr lang="en-GB" sz="2812" b="1" dirty="0">
                <a:solidFill>
                  <a:schemeClr val="bg1"/>
                </a:solidFill>
              </a:rPr>
              <a:t>All School Staff Safeguarding Training</a:t>
            </a:r>
            <a:endParaRPr sz="2812" b="1" dirty="0">
              <a:solidFill>
                <a:schemeClr val="bg1"/>
              </a:solidFill>
            </a:endParaRPr>
          </a:p>
        </p:txBody>
      </p:sp>
      <p:sp>
        <p:nvSpPr>
          <p:cNvPr id="69" name="Body"/>
          <p:cNvSpPr>
            <a:spLocks noGrp="1"/>
          </p:cNvSpPr>
          <p:nvPr>
            <p:ph type="subTitle" sz="quarter" idx="1"/>
          </p:nvPr>
        </p:nvSpPr>
        <p:spPr>
          <a:xfrm>
            <a:off x="2177748" y="5466502"/>
            <a:ext cx="8485997"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a:t>
            </a:r>
            <a:r>
              <a:rPr lang="en-GB" sz="1687" b="1" dirty="0" err="1">
                <a:solidFill>
                  <a:schemeClr val="bg1"/>
                </a:solidFill>
              </a:rPr>
              <a:t>Esafety</a:t>
            </a:r>
            <a:r>
              <a:rPr lang="en-GB" sz="1687" b="1" dirty="0">
                <a:solidFill>
                  <a:schemeClr val="bg1"/>
                </a:solidFill>
              </a:rPr>
              <a:t> Adviser/Prevent Trainer</a:t>
            </a:r>
          </a:p>
          <a:p>
            <a:r>
              <a:rPr lang="en-GB" sz="1687" b="1" dirty="0">
                <a:solidFill>
                  <a:schemeClr val="bg1"/>
                </a:solidFill>
              </a:rPr>
              <a:t>Gill Bush: Education Lead, MASH</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395537" y="332657"/>
            <a:ext cx="7924801" cy="500063"/>
          </a:xfrm>
          <a:prstGeom prst="rect">
            <a:avLst/>
          </a:prstGeom>
        </p:spPr>
        <p:txBody>
          <a:bodyPr>
            <a:noAutofit/>
          </a:bodyPr>
          <a:lstStyle>
            <a:lvl1pPr defTabSz="667512">
              <a:defRPr sz="2920">
                <a:solidFill>
                  <a:srgbClr val="00A060"/>
                </a:solidFill>
              </a:defRPr>
            </a:lvl1pPr>
          </a:lstStyle>
          <a:p>
            <a:r>
              <a:rPr sz="3600" b="1" dirty="0">
                <a:solidFill>
                  <a:schemeClr val="bg1"/>
                </a:solidFill>
                <a:latin typeface="+mj-lt"/>
                <a:ea typeface="Tahoma" panose="020B0604030504040204" pitchFamily="34" charset="0"/>
                <a:cs typeface="Tahoma" panose="020B0604030504040204" pitchFamily="34" charset="0"/>
              </a:rPr>
              <a:t>Key education personnel</a:t>
            </a:r>
          </a:p>
        </p:txBody>
      </p:sp>
      <p:sp>
        <p:nvSpPr>
          <p:cNvPr id="156" name="Shape 156"/>
          <p:cNvSpPr>
            <a:spLocks noGrp="1"/>
          </p:cNvSpPr>
          <p:nvPr>
            <p:ph type="body" idx="1"/>
          </p:nvPr>
        </p:nvSpPr>
        <p:spPr>
          <a:xfrm>
            <a:off x="288381" y="1612105"/>
            <a:ext cx="9199069" cy="4548164"/>
          </a:xfrm>
          <a:prstGeom prst="rect">
            <a:avLst/>
          </a:prstGeom>
        </p:spPr>
        <p:txBody>
          <a:bodyPr>
            <a:noAutofit/>
          </a:bodyPr>
          <a:lstStyle/>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Safeguarding Governor</a:t>
            </a: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Head</a:t>
            </a:r>
            <a:r>
              <a:rPr lang="en-GB" sz="2800" dirty="0">
                <a:latin typeface="+mn-lt"/>
                <a:ea typeface="Tahoma" panose="020B0604030504040204" pitchFamily="34" charset="0"/>
                <a:cs typeface="Tahoma" panose="020B0604030504040204" pitchFamily="34" charset="0"/>
              </a:rPr>
              <a:t> </a:t>
            </a:r>
            <a:r>
              <a:rPr sz="2800" dirty="0">
                <a:latin typeface="+mn-lt"/>
                <a:ea typeface="Tahoma" panose="020B0604030504040204" pitchFamily="34" charset="0"/>
                <a:cs typeface="Tahoma" panose="020B0604030504040204" pitchFamily="34" charset="0"/>
              </a:rPr>
              <a:t>teacher</a:t>
            </a:r>
            <a:r>
              <a:rPr lang="en-GB" sz="2800" dirty="0">
                <a:latin typeface="+mn-lt"/>
                <a:ea typeface="Tahoma" panose="020B0604030504040204" pitchFamily="34" charset="0"/>
                <a:cs typeface="Tahoma" panose="020B0604030504040204" pitchFamily="34" charset="0"/>
              </a:rPr>
              <a:t>, head of school, manager</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Safeguarding Lead</a:t>
            </a:r>
            <a:r>
              <a:rPr lang="en-GB" sz="2800" dirty="0">
                <a:latin typeface="+mn-lt"/>
                <a:ea typeface="Tahoma" panose="020B0604030504040204" pitchFamily="34" charset="0"/>
                <a:cs typeface="Tahoma" panose="020B0604030504040204" pitchFamily="34" charset="0"/>
              </a:rPr>
              <a:t> (and Deputies)</a:t>
            </a: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LA Safeguarding Lead</a:t>
            </a: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CFCS Education Safeguarding Lead</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Teacher for Looked After Children</a:t>
            </a:r>
            <a:r>
              <a:rPr lang="en-GB" sz="2800" dirty="0">
                <a:latin typeface="+mn-lt"/>
                <a:ea typeface="Tahoma" panose="020B0604030504040204" pitchFamily="34" charset="0"/>
                <a:cs typeface="Tahoma" panose="020B0604030504040204" pitchFamily="34" charset="0"/>
              </a:rPr>
              <a:t> </a:t>
            </a:r>
            <a:r>
              <a:rPr sz="2800" dirty="0">
                <a:latin typeface="+mn-lt"/>
                <a:ea typeface="Tahoma" panose="020B0604030504040204" pitchFamily="34" charset="0"/>
                <a:cs typeface="Tahoma" panose="020B0604030504040204" pitchFamily="34" charset="0"/>
              </a:rPr>
              <a:t>(LAC)</a:t>
            </a:r>
            <a:endParaRPr lang="en-GB"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Designated Teacher for pupils with SEND</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Officer(s)/ Local Authority</a:t>
            </a:r>
            <a:r>
              <a:rPr lang="en-GB" sz="2800" dirty="0">
                <a:latin typeface="+mn-lt"/>
                <a:ea typeface="Tahoma" panose="020B0604030504040204" pitchFamily="34" charset="0"/>
                <a:cs typeface="Tahoma" panose="020B0604030504040204" pitchFamily="34" charset="0"/>
              </a:rPr>
              <a:t> (LADO)</a:t>
            </a:r>
            <a:r>
              <a:rPr sz="2800" dirty="0">
                <a:latin typeface="+mn-lt"/>
                <a:ea typeface="Tahoma" panose="020B0604030504040204" pitchFamily="34" charset="0"/>
                <a:cs typeface="Tahoma" panose="020B0604030504040204" pitchFamily="34" charset="0"/>
              </a:rPr>
              <a:t>  </a:t>
            </a:r>
            <a:endParaRPr lang="en-GB" sz="2800"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847430"/>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4A53-D0DC-468C-80BA-8901F23ED2F6}"/>
              </a:ext>
            </a:extLst>
          </p:cNvPr>
          <p:cNvSpPr>
            <a:spLocks noGrp="1"/>
          </p:cNvSpPr>
          <p:nvPr>
            <p:ph type="title"/>
          </p:nvPr>
        </p:nvSpPr>
        <p:spPr/>
        <p:txBody>
          <a:bodyPr>
            <a:noAutofit/>
          </a:bodyPr>
          <a:lstStyle/>
          <a:p>
            <a:r>
              <a:rPr lang="en-GB" sz="3200" dirty="0"/>
              <a:t>Referring a concern to CFCS</a:t>
            </a:r>
          </a:p>
        </p:txBody>
      </p:sp>
      <p:sp>
        <p:nvSpPr>
          <p:cNvPr id="3" name="Text Placeholder 2">
            <a:extLst>
              <a:ext uri="{FF2B5EF4-FFF2-40B4-BE49-F238E27FC236}">
                <a16:creationId xmlns:a16="http://schemas.microsoft.com/office/drawing/2014/main" id="{F6E3E1EB-A690-4488-AE9E-82033B389764}"/>
              </a:ext>
            </a:extLst>
          </p:cNvPr>
          <p:cNvSpPr>
            <a:spLocks noGrp="1"/>
          </p:cNvSpPr>
          <p:nvPr>
            <p:ph type="body" idx="1"/>
          </p:nvPr>
        </p:nvSpPr>
        <p:spPr>
          <a:xfrm>
            <a:off x="482343" y="1608041"/>
            <a:ext cx="8122105" cy="4769047"/>
          </a:xfrm>
        </p:spPr>
        <p:txBody>
          <a:bodyPr>
            <a:normAutofit/>
          </a:bodyPr>
          <a:lstStyle/>
          <a:p>
            <a:r>
              <a:rPr lang="en-GB" sz="2000" dirty="0"/>
              <a:t>The Children’s First Contact Service (CFCS) is the single referral and assessment pathway to access services in the London Borough of Sutton and the referral form can be found on </a:t>
            </a:r>
            <a:r>
              <a:rPr lang="en-GB" sz="2400" dirty="0">
                <a:solidFill>
                  <a:srgbClr val="0070C0"/>
                </a:solidFill>
              </a:rPr>
              <a:t>https://www.sutton.gov.uk/cfcs</a:t>
            </a:r>
          </a:p>
          <a:p>
            <a:r>
              <a:rPr lang="en-GB" sz="2000" dirty="0"/>
              <a:t>CFCS is the referral route for the following services:</a:t>
            </a:r>
          </a:p>
          <a:p>
            <a:endParaRPr lang="en-GB" sz="2000" dirty="0"/>
          </a:p>
          <a:p>
            <a:pPr marL="342900" indent="-342900">
              <a:buFont typeface="Arial" panose="020B0604020202020204" pitchFamily="34" charset="0"/>
              <a:buChar char="•"/>
            </a:pPr>
            <a:r>
              <a:rPr lang="en-GB" sz="2000" dirty="0"/>
              <a:t>Statutory Children’s Services;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Targeted Early Help;</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Early Help Assessment Tool (EHAT) submission and feedback;</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Children with Disabilities (Access Point); and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Parenting Plus.</a:t>
            </a:r>
          </a:p>
        </p:txBody>
      </p:sp>
    </p:spTree>
    <p:extLst>
      <p:ext uri="{BB962C8B-B14F-4D97-AF65-F5344CB8AC3E}">
        <p14:creationId xmlns:p14="http://schemas.microsoft.com/office/powerpoint/2010/main" val="3602346028"/>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199292" y="193475"/>
            <a:ext cx="8745416" cy="990675"/>
          </a:xfrm>
          <a:prstGeom prst="rect">
            <a:avLst/>
          </a:prstGeom>
          <a:noFill/>
          <a:ln>
            <a:noFill/>
          </a:ln>
        </p:spPr>
        <p:txBody>
          <a:bodyPr spcFirstLastPara="1" wrap="square" lIns="68569" tIns="34275" rIns="68569" bIns="34275" anchor="t" anchorCtr="0">
            <a:noAutofit/>
          </a:bodyPr>
          <a:lstStyle/>
          <a:p>
            <a:r>
              <a:rPr lang="en-GB" sz="2531" b="1" dirty="0"/>
              <a:t>A single pathway to access support</a:t>
            </a:r>
            <a:br>
              <a:rPr lang="en-GB" dirty="0"/>
            </a:br>
            <a:br>
              <a:rPr lang="en-GB" dirty="0"/>
            </a:br>
            <a:br>
              <a:rPr lang="en-GB" dirty="0"/>
            </a:br>
            <a:r>
              <a:rPr lang="en-GB" sz="2250" b="1" dirty="0">
                <a:solidFill>
                  <a:schemeClr val="tx1"/>
                </a:solidFill>
              </a:rPr>
              <a:t>All referrals to the CFCS will be triaged to ensure they take the correct pathway</a:t>
            </a:r>
            <a:endParaRPr sz="2250" b="1" dirty="0">
              <a:solidFill>
                <a:schemeClr val="tx1"/>
              </a:solidFill>
            </a:endParaRPr>
          </a:p>
        </p:txBody>
      </p:sp>
      <p:sp>
        <p:nvSpPr>
          <p:cNvPr id="204" name="Google Shape;204;p22"/>
          <p:cNvSpPr txBox="1">
            <a:spLocks noGrp="1"/>
          </p:cNvSpPr>
          <p:nvPr>
            <p:ph type="body" idx="1"/>
          </p:nvPr>
        </p:nvSpPr>
        <p:spPr>
          <a:xfrm>
            <a:off x="3510295" y="4042112"/>
            <a:ext cx="3654536" cy="2347425"/>
          </a:xfrm>
          <a:prstGeom prst="rect">
            <a:avLst/>
          </a:prstGeom>
          <a:noFill/>
          <a:ln>
            <a:noFill/>
          </a:ln>
        </p:spPr>
        <p:txBody>
          <a:bodyPr spcFirstLastPara="1" wrap="square" lIns="68569" tIns="34275" rIns="68569" bIns="34275" anchor="t" anchorCtr="0">
            <a:noAutofit/>
          </a:bodyPr>
          <a:lstStyle/>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Children’s Centres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Targeted Early Help</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The Change up Project</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Parenting Programmes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Locality Team Family Support</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Restorative Family Coaches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Restorative Support and Family Group Conferencing</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Short Breaks and </a:t>
            </a:r>
            <a:r>
              <a:rPr lang="en-GB" sz="1687" dirty="0" err="1">
                <a:solidFill>
                  <a:srgbClr val="000000"/>
                </a:solidFill>
                <a:latin typeface="Verdana"/>
                <a:ea typeface="Verdana"/>
                <a:cs typeface="Verdana"/>
                <a:sym typeface="Verdana"/>
              </a:rPr>
              <a:t>iCount</a:t>
            </a:r>
            <a:r>
              <a:rPr lang="en-GB" sz="1687" dirty="0">
                <a:solidFill>
                  <a:srgbClr val="000000"/>
                </a:solidFill>
                <a:latin typeface="Verdana"/>
                <a:ea typeface="Verdana"/>
                <a:cs typeface="Verdana"/>
                <a:sym typeface="Verdana"/>
              </a:rPr>
              <a:t> </a:t>
            </a:r>
            <a:endParaRPr sz="1687" dirty="0">
              <a:solidFill>
                <a:srgbClr val="000000"/>
              </a:solidFill>
              <a:latin typeface="Verdana"/>
              <a:ea typeface="Verdana"/>
              <a:cs typeface="Verdana"/>
              <a:sym typeface="Verdana"/>
            </a:endParaRPr>
          </a:p>
          <a:p>
            <a:pPr marL="257174" indent="-188593">
              <a:lnSpc>
                <a:spcPct val="90000"/>
              </a:lnSpc>
            </a:pPr>
            <a:endParaRPr sz="900" dirty="0">
              <a:latin typeface="Verdana"/>
              <a:ea typeface="Verdana"/>
              <a:cs typeface="Verdana"/>
              <a:sym typeface="Verdana"/>
            </a:endParaRPr>
          </a:p>
        </p:txBody>
      </p:sp>
      <p:sp>
        <p:nvSpPr>
          <p:cNvPr id="209" name="Google Shape;209;p22"/>
          <p:cNvSpPr txBox="1">
            <a:spLocks noGrp="1"/>
          </p:cNvSpPr>
          <p:nvPr>
            <p:ph type="body" idx="2"/>
          </p:nvPr>
        </p:nvSpPr>
        <p:spPr>
          <a:xfrm>
            <a:off x="933356" y="3577937"/>
            <a:ext cx="6356475" cy="360000"/>
          </a:xfrm>
          <a:prstGeom prst="rect">
            <a:avLst/>
          </a:prstGeom>
          <a:noFill/>
          <a:ln>
            <a:noFill/>
          </a:ln>
        </p:spPr>
        <p:txBody>
          <a:bodyPr spcFirstLastPara="1" wrap="square" lIns="68569" tIns="34275" rIns="68569" bIns="34275" anchor="t" anchorCtr="0">
            <a:noAutofit/>
          </a:bodyPr>
          <a:lstStyle/>
          <a:p>
            <a:pPr indent="0" algn="ctr">
              <a:lnSpc>
                <a:spcPct val="90000"/>
              </a:lnSpc>
              <a:buNone/>
            </a:pPr>
            <a:r>
              <a:rPr lang="en-GB" b="1" dirty="0">
                <a:solidFill>
                  <a:srgbClr val="000000"/>
                </a:solidFill>
                <a:latin typeface="Verdana"/>
                <a:ea typeface="Verdana"/>
                <a:cs typeface="Verdana"/>
                <a:sym typeface="Verdana"/>
              </a:rPr>
              <a:t>Onwards Pathways</a:t>
            </a:r>
            <a:endParaRPr b="1" dirty="0">
              <a:solidFill>
                <a:srgbClr val="000000"/>
              </a:solidFill>
              <a:latin typeface="Verdana"/>
              <a:ea typeface="Verdana"/>
              <a:cs typeface="Verdana"/>
              <a:sym typeface="Verdana"/>
            </a:endParaRPr>
          </a:p>
          <a:p>
            <a:pPr marL="257174" indent="-188593" algn="ctr">
              <a:lnSpc>
                <a:spcPct val="90000"/>
              </a:lnSpc>
              <a:buNone/>
            </a:pPr>
            <a:endParaRPr sz="900" dirty="0">
              <a:latin typeface="Verdana"/>
              <a:ea typeface="Verdana"/>
              <a:cs typeface="Verdana"/>
              <a:sym typeface="Verdana"/>
            </a:endParaRPr>
          </a:p>
        </p:txBody>
      </p:sp>
      <p:pic>
        <p:nvPicPr>
          <p:cNvPr id="205" name="Google Shape;205;p22"/>
          <p:cNvPicPr preferRelativeResize="0"/>
          <p:nvPr/>
        </p:nvPicPr>
        <p:blipFill rotWithShape="1">
          <a:blip r:embed="rId3">
            <a:alphaModFix/>
          </a:blip>
          <a:srcRect/>
          <a:stretch/>
        </p:blipFill>
        <p:spPr>
          <a:xfrm>
            <a:off x="793406" y="2201539"/>
            <a:ext cx="6636374" cy="1471134"/>
          </a:xfrm>
          <a:prstGeom prst="rect">
            <a:avLst/>
          </a:prstGeom>
          <a:noFill/>
          <a:ln>
            <a:noFill/>
          </a:ln>
        </p:spPr>
      </p:pic>
      <p:sp>
        <p:nvSpPr>
          <p:cNvPr id="206" name="Google Shape;206;p22"/>
          <p:cNvSpPr txBox="1"/>
          <p:nvPr/>
        </p:nvSpPr>
        <p:spPr>
          <a:xfrm>
            <a:off x="6988486" y="3997213"/>
            <a:ext cx="1892120"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Local Offer</a:t>
            </a:r>
            <a:endParaRPr sz="1687" kern="0" dirty="0">
              <a:solidFill>
                <a:srgbClr val="000000"/>
              </a:solidFill>
              <a:latin typeface="Verdana"/>
              <a:ea typeface="Verdana"/>
              <a:cs typeface="Verdana"/>
              <a:sym typeface="Verdana"/>
            </a:endParaRPr>
          </a:p>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LBS Website</a:t>
            </a:r>
            <a:endParaRPr sz="1687" kern="0" dirty="0">
              <a:solidFill>
                <a:srgbClr val="000000"/>
              </a:solidFill>
              <a:latin typeface="Verdana"/>
              <a:ea typeface="Verdana"/>
              <a:cs typeface="Verdana"/>
              <a:sym typeface="Verdana"/>
            </a:endParaRPr>
          </a:p>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Family Information Directory</a:t>
            </a:r>
            <a:endParaRPr sz="1687"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Trebuchet MS"/>
              <a:ea typeface="Trebuchet MS"/>
              <a:cs typeface="Trebuchet MS"/>
              <a:sym typeface="Trebuchet MS"/>
            </a:endParaRPr>
          </a:p>
        </p:txBody>
      </p:sp>
      <p:sp>
        <p:nvSpPr>
          <p:cNvPr id="207" name="Google Shape;207;p22"/>
          <p:cNvSpPr txBox="1"/>
          <p:nvPr/>
        </p:nvSpPr>
        <p:spPr>
          <a:xfrm>
            <a:off x="1979170" y="3997213"/>
            <a:ext cx="1531125"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E69138"/>
              </a:buClr>
              <a:buSzPts val="1100"/>
              <a:buFont typeface="Verdana"/>
              <a:buChar char="●"/>
            </a:pPr>
            <a:r>
              <a:rPr lang="en-GB" sz="1687" kern="0" dirty="0">
                <a:solidFill>
                  <a:srgbClr val="000000"/>
                </a:solidFill>
                <a:latin typeface="Verdana"/>
                <a:ea typeface="Verdana"/>
                <a:cs typeface="Verdana"/>
                <a:sym typeface="Verdana"/>
              </a:rPr>
              <a:t>Children in Need</a:t>
            </a:r>
            <a:endParaRPr sz="1687" kern="0" dirty="0">
              <a:solidFill>
                <a:srgbClr val="000000"/>
              </a:solidFill>
              <a:latin typeface="Verdana"/>
              <a:ea typeface="Verdana"/>
              <a:cs typeface="Verdana"/>
              <a:sym typeface="Verdana"/>
            </a:endParaRPr>
          </a:p>
          <a:p>
            <a:pPr marL="342898" indent="-228599" defTabSz="685797">
              <a:lnSpc>
                <a:spcPct val="115000"/>
              </a:lnSpc>
              <a:buClr>
                <a:srgbClr val="E69138"/>
              </a:buClr>
              <a:buSzPts val="1200"/>
              <a:buFont typeface="Verdana"/>
              <a:buChar char="●"/>
            </a:pPr>
            <a:r>
              <a:rPr lang="en-GB" sz="1687" kern="0" dirty="0">
                <a:solidFill>
                  <a:srgbClr val="000000"/>
                </a:solidFill>
                <a:latin typeface="Verdana"/>
                <a:ea typeface="Verdana"/>
                <a:cs typeface="Verdana"/>
                <a:sym typeface="Verdana"/>
              </a:rPr>
              <a:t>Locality Team </a:t>
            </a:r>
            <a:endParaRPr sz="1687" kern="0" dirty="0">
              <a:solidFill>
                <a:srgbClr val="000000"/>
              </a:solidFill>
              <a:latin typeface="Verdana"/>
              <a:ea typeface="Verdana"/>
              <a:cs typeface="Verdana"/>
              <a:sym typeface="Verdana"/>
            </a:endParaRPr>
          </a:p>
          <a:p>
            <a:pPr marL="342898" defTabSz="685797">
              <a:lnSpc>
                <a:spcPct val="115000"/>
              </a:lnSpc>
              <a:buClr>
                <a:srgbClr val="000000"/>
              </a:buClr>
            </a:pPr>
            <a:endParaRPr sz="1050"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Trebuchet MS"/>
              <a:ea typeface="Trebuchet MS"/>
              <a:cs typeface="Trebuchet MS"/>
              <a:sym typeface="Trebuchet MS"/>
            </a:endParaRPr>
          </a:p>
        </p:txBody>
      </p:sp>
      <p:sp>
        <p:nvSpPr>
          <p:cNvPr id="208" name="Google Shape;208;p22"/>
          <p:cNvSpPr txBox="1"/>
          <p:nvPr/>
        </p:nvSpPr>
        <p:spPr>
          <a:xfrm>
            <a:off x="263395" y="4053092"/>
            <a:ext cx="1924850"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FF0000"/>
              </a:buClr>
              <a:buSzPts val="1100"/>
              <a:buFont typeface="Verdana"/>
              <a:buChar char="●"/>
            </a:pPr>
            <a:r>
              <a:rPr lang="en-GB" sz="1406" kern="0" dirty="0">
                <a:solidFill>
                  <a:srgbClr val="000000"/>
                </a:solidFill>
                <a:latin typeface="Verdana"/>
                <a:ea typeface="Verdana"/>
                <a:cs typeface="Verdana"/>
                <a:sym typeface="Verdana"/>
              </a:rPr>
              <a:t>Multi-Agency Safeguarding Hub (MASH)</a:t>
            </a:r>
            <a:endParaRPr sz="1406" kern="0" dirty="0">
              <a:solidFill>
                <a:srgbClr val="000000"/>
              </a:solidFill>
              <a:latin typeface="Verdana"/>
              <a:ea typeface="Verdana"/>
              <a:cs typeface="Verdana"/>
              <a:sym typeface="Verdana"/>
            </a:endParaRPr>
          </a:p>
          <a:p>
            <a:pPr marL="119061" defTabSz="685797">
              <a:lnSpc>
                <a:spcPct val="115000"/>
              </a:lnSpc>
              <a:buClr>
                <a:srgbClr val="FF0000"/>
              </a:buClr>
              <a:buSzPts val="1100"/>
            </a:pPr>
            <a:endParaRPr sz="1406" kern="0" dirty="0">
              <a:solidFill>
                <a:srgbClr val="000000"/>
              </a:solidFill>
              <a:latin typeface="Verdana"/>
              <a:ea typeface="Verdana"/>
              <a:cs typeface="Verdana"/>
              <a:sym typeface="Verdana"/>
            </a:endParaRPr>
          </a:p>
          <a:p>
            <a:pPr defTabSz="685797">
              <a:buClr>
                <a:srgbClr val="000000"/>
              </a:buClr>
            </a:pPr>
            <a:endParaRPr sz="1406" kern="0" dirty="0">
              <a:solidFill>
                <a:srgbClr val="000000"/>
              </a:solidFill>
              <a:latin typeface="Verdana"/>
              <a:ea typeface="Verdana"/>
              <a:cs typeface="Verdana"/>
              <a:sym typeface="Verdana"/>
            </a:endParaRPr>
          </a:p>
          <a:p>
            <a:pPr defTabSz="685797">
              <a:buClr>
                <a:srgbClr val="000000"/>
              </a:buClr>
            </a:pPr>
            <a:endParaRPr sz="900" kern="0" dirty="0">
              <a:solidFill>
                <a:srgbClr val="000000"/>
              </a:solidFill>
              <a:latin typeface="Verdana"/>
              <a:ea typeface="Verdana"/>
              <a:cs typeface="Verdana"/>
              <a:sym typeface="Verdan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46089" y="61597"/>
            <a:ext cx="82296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GB" altLang="en-US" sz="3600" b="1" dirty="0">
                <a:solidFill>
                  <a:schemeClr val="bg1"/>
                </a:solidFill>
              </a:rPr>
              <a:t>CFCS SYSTEM </a:t>
            </a:r>
          </a:p>
        </p:txBody>
      </p:sp>
      <p:sp>
        <p:nvSpPr>
          <p:cNvPr id="52227" name="TextBox 4"/>
          <p:cNvSpPr txBox="1">
            <a:spLocks noChangeArrowheads="1"/>
          </p:cNvSpPr>
          <p:nvPr/>
        </p:nvSpPr>
        <p:spPr bwMode="auto">
          <a:xfrm>
            <a:off x="250825" y="1293813"/>
            <a:ext cx="2305050" cy="5173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10751" hangingPunct="0">
              <a:defRPr/>
            </a:pPr>
            <a:r>
              <a:rPr lang="en-GB" altLang="en-US" sz="1371" b="1" kern="0" dirty="0">
                <a:solidFill>
                  <a:srgbClr val="314764"/>
                </a:solidFill>
                <a:latin typeface="Arial"/>
                <a:ea typeface="ＭＳ Ｐゴシック"/>
                <a:sym typeface="Avenir Heavy"/>
              </a:rPr>
              <a:t>Referrers:</a:t>
            </a:r>
            <a:endParaRPr lang="en-GB" altLang="en-US" sz="1371" kern="0" dirty="0">
              <a:solidFill>
                <a:srgbClr val="314764"/>
              </a:solidFill>
              <a:latin typeface="Arial"/>
              <a:ea typeface="ＭＳ Ｐゴシック"/>
              <a:sym typeface="Avenir Heavy"/>
            </a:endParaRPr>
          </a:p>
          <a:p>
            <a:pPr defTabSz="410751" hangingPunct="0">
              <a:defRPr/>
            </a:pPr>
            <a:r>
              <a:rPr lang="en-GB" altLang="en-US" sz="1371" kern="0" dirty="0">
                <a:solidFill>
                  <a:srgbClr val="314764"/>
                </a:solidFill>
                <a:latin typeface="Arial"/>
                <a:ea typeface="ＭＳ Ｐゴシック"/>
                <a:sym typeface="Avenir Heavy"/>
              </a:rPr>
              <a:t>Cases not open to Children’s Social Care and there are identified support needs and/or safeguarding concerns</a:t>
            </a:r>
          </a:p>
          <a:p>
            <a:pPr defTabSz="410751" hangingPunct="0">
              <a:defRPr/>
            </a:pPr>
            <a:endParaRPr lang="en-GB" altLang="en-US" sz="1400" kern="0" dirty="0">
              <a:solidFill>
                <a:srgbClr val="314764"/>
              </a:solidFill>
              <a:sym typeface="Avenir Heavy"/>
            </a:endParaRPr>
          </a:p>
          <a:p>
            <a:pPr defTabSz="410751" hangingPunct="0">
              <a:defRPr/>
            </a:pPr>
            <a:r>
              <a:rPr lang="en-GB" altLang="en-US" sz="1371" kern="0" dirty="0">
                <a:solidFill>
                  <a:srgbClr val="314764"/>
                </a:solidFill>
                <a:latin typeface="Arial"/>
                <a:ea typeface="ＭＳ Ｐゴシック"/>
                <a:sym typeface="Avenir Heavy"/>
              </a:rPr>
              <a:t>Contacts/Referrals from:</a:t>
            </a:r>
          </a:p>
          <a:p>
            <a:pPr defTabSz="410751" hangingPunct="0">
              <a:defRPr/>
            </a:pPr>
            <a:r>
              <a:rPr lang="en-GB" altLang="en-US" sz="1371" kern="0" dirty="0">
                <a:solidFill>
                  <a:srgbClr val="314764"/>
                </a:solidFill>
                <a:latin typeface="Arial"/>
                <a:ea typeface="ＭＳ Ｐゴシック"/>
                <a:sym typeface="Avenir Heavy"/>
              </a:rPr>
              <a:t>Statutory/PVI and the public</a:t>
            </a:r>
          </a:p>
          <a:p>
            <a:pPr defTabSz="410751" hangingPunct="0">
              <a:defRPr/>
            </a:pPr>
            <a:endParaRPr lang="en-GB" altLang="en-US" sz="1400" kern="0" dirty="0">
              <a:solidFill>
                <a:srgbClr val="314764"/>
              </a:solidFill>
              <a:sym typeface="Avenir Heavy"/>
            </a:endParaRPr>
          </a:p>
          <a:p>
            <a:pPr defTabSz="410751" hangingPunct="0">
              <a:defRPr/>
            </a:pPr>
            <a:r>
              <a:rPr lang="en-GB" altLang="en-US" sz="1371" kern="0" dirty="0">
                <a:solidFill>
                  <a:srgbClr val="314764"/>
                </a:solidFill>
                <a:latin typeface="Arial"/>
                <a:ea typeface="ＭＳ Ｐゴシック"/>
                <a:sym typeface="Avenir Heavy"/>
              </a:rPr>
              <a:t>All contacts from statutory services, Private Voluntary and Independent and the public apart from level 4, require a Early Help Assessment  EHAT and consent (</a:t>
            </a:r>
            <a:r>
              <a:rPr lang="en-GB" altLang="en-US" sz="1371" kern="0" dirty="0" err="1">
                <a:solidFill>
                  <a:srgbClr val="314764"/>
                </a:solidFill>
                <a:latin typeface="Arial"/>
                <a:ea typeface="ＭＳ Ｐゴシック"/>
                <a:sym typeface="Avenir Heavy"/>
              </a:rPr>
              <a:t>Merlins</a:t>
            </a:r>
            <a:r>
              <a:rPr lang="en-GB" altLang="en-US" sz="1371" kern="0" dirty="0">
                <a:solidFill>
                  <a:srgbClr val="314764"/>
                </a:solidFill>
                <a:latin typeface="Arial"/>
                <a:ea typeface="ＭＳ Ｐゴシック"/>
                <a:sym typeface="Avenir Heavy"/>
              </a:rPr>
              <a:t> received will not require consent)</a:t>
            </a:r>
          </a:p>
          <a:p>
            <a:pPr defTabSz="410751" hangingPunct="0">
              <a:defRPr/>
            </a:pPr>
            <a:endParaRPr lang="en-GB" altLang="en-US" sz="1400" kern="0" dirty="0">
              <a:solidFill>
                <a:srgbClr val="314764"/>
              </a:solidFill>
              <a:sym typeface="Avenir Heavy"/>
            </a:endParaRPr>
          </a:p>
          <a:p>
            <a:pPr defTabSz="410751" hangingPunct="0">
              <a:defRPr/>
            </a:pPr>
            <a:r>
              <a:rPr lang="en-US" altLang="en-US" sz="1371" kern="0" dirty="0">
                <a:solidFill>
                  <a:srgbClr val="314764"/>
                </a:solidFill>
                <a:latin typeface="Arial"/>
                <a:ea typeface="ＭＳ Ｐゴシック"/>
                <a:sym typeface="Avenir Heavy"/>
              </a:rPr>
              <a:t>*Public does not need to complete a Early Help Assessment</a:t>
            </a:r>
            <a:endParaRPr lang="en-GB" altLang="en-US" sz="1371" kern="0" dirty="0">
              <a:solidFill>
                <a:srgbClr val="314764"/>
              </a:solidFill>
              <a:latin typeface="Arial"/>
              <a:ea typeface="ＭＳ Ｐゴシック"/>
              <a:sym typeface="Avenir Heavy"/>
            </a:endParaRPr>
          </a:p>
          <a:p>
            <a:pPr defTabSz="410751" hangingPunct="0">
              <a:defRPr/>
            </a:pPr>
            <a:endParaRPr lang="en-GB" altLang="en-US" sz="1400" kern="0" dirty="0">
              <a:solidFill>
                <a:srgbClr val="314764"/>
              </a:solidFill>
              <a:sym typeface="Avenir Heavy"/>
            </a:endParaRPr>
          </a:p>
        </p:txBody>
      </p:sp>
      <p:sp>
        <p:nvSpPr>
          <p:cNvPr id="52228" name="TextBox 11"/>
          <p:cNvSpPr txBox="1">
            <a:spLocks noChangeArrowheads="1"/>
          </p:cNvSpPr>
          <p:nvPr/>
        </p:nvSpPr>
        <p:spPr bwMode="auto">
          <a:xfrm>
            <a:off x="3219767" y="1531823"/>
            <a:ext cx="2089150" cy="25331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hangingPunct="0">
              <a:defRPr/>
            </a:pPr>
            <a:endParaRPr lang="en-GB" altLang="en-US" sz="1800" kern="0" dirty="0">
              <a:solidFill>
                <a:srgbClr val="314764"/>
              </a:solidFill>
              <a:sym typeface="Avenir Heavy"/>
            </a:endParaRPr>
          </a:p>
          <a:p>
            <a:pPr algn="ctr" defTabSz="410751" hangingPunct="0">
              <a:defRPr/>
            </a:pPr>
            <a:r>
              <a:rPr lang="en-GB" altLang="en-US" sz="1800" kern="0" dirty="0">
                <a:solidFill>
                  <a:srgbClr val="314764"/>
                </a:solidFill>
                <a:sym typeface="Avenir Heavy"/>
              </a:rPr>
              <a:t>Telephone:</a:t>
            </a:r>
          </a:p>
          <a:p>
            <a:pPr algn="ctr" defTabSz="410751" hangingPunct="0">
              <a:defRPr/>
            </a:pPr>
            <a:r>
              <a:rPr lang="en-GB" altLang="en-US" sz="1800" kern="0" dirty="0">
                <a:solidFill>
                  <a:srgbClr val="314764"/>
                </a:solidFill>
                <a:sym typeface="Avenir Heavy"/>
              </a:rPr>
              <a:t>020 8770 6001 (main number)</a:t>
            </a:r>
          </a:p>
          <a:p>
            <a:pPr algn="ctr" defTabSz="410751" hangingPunct="0">
              <a:defRPr/>
            </a:pPr>
            <a:endParaRPr lang="en-GB" altLang="en-US" sz="1800" kern="0" dirty="0">
              <a:solidFill>
                <a:srgbClr val="314764"/>
              </a:solidFill>
              <a:sym typeface="Avenir Heavy"/>
            </a:endParaRPr>
          </a:p>
          <a:p>
            <a:pPr algn="ctr" defTabSz="410751" hangingPunct="0">
              <a:defRPr/>
            </a:pPr>
            <a:r>
              <a:rPr lang="en-GB" altLang="en-US" sz="1800" kern="0" dirty="0">
                <a:solidFill>
                  <a:srgbClr val="314764"/>
                </a:solidFill>
                <a:sym typeface="Avenir Heavy"/>
              </a:rPr>
              <a:t>Email:</a:t>
            </a:r>
          </a:p>
          <a:p>
            <a:pPr algn="ctr" defTabSz="410751" hangingPunct="0">
              <a:defRPr/>
            </a:pPr>
            <a:r>
              <a:rPr lang="en-GB" altLang="en-US" sz="1687" kern="0" dirty="0">
                <a:solidFill>
                  <a:srgbClr val="314764"/>
                </a:solidFill>
                <a:latin typeface="Arial"/>
                <a:ea typeface="ＭＳ Ｐゴシック"/>
                <a:sym typeface="Avenir Heavy"/>
              </a:rPr>
              <a:t>Childrensfirstcontactservice@sutton.gov.uk</a:t>
            </a:r>
          </a:p>
        </p:txBody>
      </p:sp>
      <p:sp>
        <p:nvSpPr>
          <p:cNvPr id="52229" name="Text Box 80"/>
          <p:cNvSpPr txBox="1">
            <a:spLocks noChangeArrowheads="1"/>
          </p:cNvSpPr>
          <p:nvPr/>
        </p:nvSpPr>
        <p:spPr bwMode="auto">
          <a:xfrm>
            <a:off x="6190296" y="1426039"/>
            <a:ext cx="2570798" cy="1103565"/>
          </a:xfrm>
          <a:prstGeom prst="rect">
            <a:avLst/>
          </a:prstGeom>
          <a:solidFill>
            <a:srgbClr val="8DB3E2"/>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1 No Additional Needs</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No further action/No assessment required</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Advice &amp; Information</a:t>
            </a:r>
            <a:endParaRPr lang="en-US" altLang="en-US" sz="1266" kern="0" dirty="0">
              <a:solidFill>
                <a:srgbClr val="314764"/>
              </a:solidFill>
              <a:sym typeface="Avenir Heavy"/>
            </a:endParaRPr>
          </a:p>
        </p:txBody>
      </p:sp>
      <p:sp>
        <p:nvSpPr>
          <p:cNvPr id="52230" name="Text Box 81"/>
          <p:cNvSpPr txBox="1">
            <a:spLocks noChangeArrowheads="1"/>
          </p:cNvSpPr>
          <p:nvPr/>
        </p:nvSpPr>
        <p:spPr bwMode="auto">
          <a:xfrm>
            <a:off x="6190296" y="2769554"/>
            <a:ext cx="2570798" cy="1079499"/>
          </a:xfrm>
          <a:prstGeom prst="rect">
            <a:avLst/>
          </a:prstGeom>
          <a:solidFill>
            <a:srgbClr val="92D05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2 Early Help</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Assessment: CAF/Early Help Assessment</a:t>
            </a:r>
          </a:p>
          <a:p>
            <a:pPr algn="ctr" defTabSz="410751">
              <a:spcAft>
                <a:spcPts val="1000"/>
              </a:spcAft>
              <a:defRPr/>
            </a:pPr>
            <a:r>
              <a:rPr lang="en-GB" altLang="en-US" sz="1266" b="1" kern="0" dirty="0">
                <a:solidFill>
                  <a:srgbClr val="314764"/>
                </a:solidFill>
                <a:latin typeface="Calibri" panose="020F0502020204030204" pitchFamily="34" charset="0"/>
                <a:sym typeface="Avenir Heavy"/>
              </a:rPr>
              <a:t>Consent required</a:t>
            </a:r>
            <a:endParaRPr lang="en-US" altLang="en-US" sz="1266" b="1" kern="0" dirty="0">
              <a:solidFill>
                <a:srgbClr val="314764"/>
              </a:solidFill>
              <a:sym typeface="Avenir Heavy"/>
            </a:endParaRPr>
          </a:p>
        </p:txBody>
      </p:sp>
      <p:sp>
        <p:nvSpPr>
          <p:cNvPr id="52231" name="Text Box 82"/>
          <p:cNvSpPr txBox="1">
            <a:spLocks noChangeArrowheads="1"/>
          </p:cNvSpPr>
          <p:nvPr/>
        </p:nvSpPr>
        <p:spPr bwMode="auto">
          <a:xfrm>
            <a:off x="6190296" y="3986885"/>
            <a:ext cx="2570798" cy="1296208"/>
          </a:xfrm>
          <a:prstGeom prst="rect">
            <a:avLst/>
          </a:prstGeom>
          <a:solidFill>
            <a:srgbClr val="FFC00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3 Children with Complex Multiple Needs</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Assessment: (Social Work Single Assessment)</a:t>
            </a:r>
            <a:endParaRPr lang="en-GB" altLang="en-US" sz="1266" kern="0" dirty="0">
              <a:solidFill>
                <a:srgbClr val="314764"/>
              </a:solidFill>
              <a:latin typeface="Times New Roman" panose="02020603050405020304" pitchFamily="18" charset="0"/>
              <a:sym typeface="Avenir Heavy"/>
            </a:endParaRPr>
          </a:p>
          <a:p>
            <a:pPr algn="ctr" defTabSz="410751">
              <a:spcAft>
                <a:spcPts val="1000"/>
              </a:spcAft>
              <a:defRPr/>
            </a:pPr>
            <a:r>
              <a:rPr lang="en-GB" altLang="en-US" sz="1266" b="1" kern="0" dirty="0">
                <a:solidFill>
                  <a:srgbClr val="314764"/>
                </a:solidFill>
                <a:latin typeface="Calibri" panose="020F0502020204030204" pitchFamily="34" charset="0"/>
                <a:sym typeface="Avenir Heavy"/>
              </a:rPr>
              <a:t>Consent required</a:t>
            </a:r>
            <a:endParaRPr lang="en-US" altLang="en-US" sz="1266" b="1" kern="0" dirty="0">
              <a:solidFill>
                <a:srgbClr val="314764"/>
              </a:solidFill>
              <a:sym typeface="Avenir Heavy"/>
            </a:endParaRPr>
          </a:p>
        </p:txBody>
      </p:sp>
      <p:sp>
        <p:nvSpPr>
          <p:cNvPr id="52233" name="Text Box 85"/>
          <p:cNvSpPr txBox="1">
            <a:spLocks noChangeArrowheads="1"/>
          </p:cNvSpPr>
          <p:nvPr/>
        </p:nvSpPr>
        <p:spPr bwMode="auto">
          <a:xfrm>
            <a:off x="6169659" y="5366119"/>
            <a:ext cx="2591435" cy="1294713"/>
          </a:xfrm>
          <a:prstGeom prst="rect">
            <a:avLst/>
          </a:prstGeom>
          <a:solidFill>
            <a:srgbClr val="FF000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406" b="1" kern="0" dirty="0">
                <a:solidFill>
                  <a:srgbClr val="314764"/>
                </a:solidFill>
                <a:latin typeface="Calibri" panose="020F0502020204030204" pitchFamily="34" charset="0"/>
                <a:sym typeface="Avenir Heavy"/>
              </a:rPr>
              <a:t>Tier 4 Children in Acute Need </a:t>
            </a:r>
          </a:p>
          <a:p>
            <a:pPr algn="ctr" defTabSz="410751">
              <a:spcAft>
                <a:spcPts val="1000"/>
              </a:spcAft>
              <a:defRPr/>
            </a:pPr>
            <a:r>
              <a:rPr lang="en-GB" altLang="en-US" sz="1406" b="1" kern="0" dirty="0">
                <a:solidFill>
                  <a:srgbClr val="314764"/>
                </a:solidFill>
                <a:latin typeface="Calibri" panose="020F0502020204030204" pitchFamily="34" charset="0"/>
                <a:sym typeface="Avenir Heavy"/>
              </a:rPr>
              <a:t>Assessment: Strategy Meeting/S47</a:t>
            </a:r>
            <a:endParaRPr lang="en-GB" altLang="en-US" sz="1406" b="1" kern="0" dirty="0">
              <a:solidFill>
                <a:srgbClr val="314764"/>
              </a:solidFill>
              <a:latin typeface="Times New Roman" panose="02020603050405020304" pitchFamily="18" charset="0"/>
              <a:sym typeface="Avenir Heavy"/>
            </a:endParaRPr>
          </a:p>
          <a:p>
            <a:pPr algn="ctr" defTabSz="410751">
              <a:spcAft>
                <a:spcPts val="1000"/>
              </a:spcAft>
              <a:defRPr/>
            </a:pPr>
            <a:r>
              <a:rPr lang="en-GB" altLang="en-US" sz="1406" b="1" kern="0" dirty="0">
                <a:solidFill>
                  <a:srgbClr val="314764"/>
                </a:solidFill>
                <a:latin typeface="Calibri" panose="020F0502020204030204" pitchFamily="34" charset="0"/>
                <a:sym typeface="Avenir Heavy"/>
              </a:rPr>
              <a:t>Consent not required</a:t>
            </a:r>
            <a:endParaRPr lang="en-US" altLang="en-US" sz="1406" b="1" kern="0" dirty="0">
              <a:solidFill>
                <a:srgbClr val="314764"/>
              </a:solidFill>
              <a:sym typeface="Avenir Heavy"/>
            </a:endParaRPr>
          </a:p>
        </p:txBody>
      </p:sp>
      <p:sp>
        <p:nvSpPr>
          <p:cNvPr id="52234" name="Right Arrow 20"/>
          <p:cNvSpPr>
            <a:spLocks noChangeArrowheads="1"/>
          </p:cNvSpPr>
          <p:nvPr/>
        </p:nvSpPr>
        <p:spPr bwMode="auto">
          <a:xfrm>
            <a:off x="2555875" y="2697482"/>
            <a:ext cx="663891" cy="484187"/>
          </a:xfrm>
          <a:prstGeom prst="rightArrow">
            <a:avLst>
              <a:gd name="adj1" fmla="val 50000"/>
              <a:gd name="adj2" fmla="val 50015"/>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10751" hangingPunct="0">
              <a:defRPr/>
            </a:pPr>
            <a:endParaRPr lang="en-GB" altLang="en-US" kern="0">
              <a:solidFill>
                <a:srgbClr val="314764"/>
              </a:solidFill>
              <a:sym typeface="Avenir Heavy"/>
            </a:endParaRPr>
          </a:p>
        </p:txBody>
      </p:sp>
      <p:cxnSp>
        <p:nvCxnSpPr>
          <p:cNvPr id="52235" name="Straight Arrow Connector 22"/>
          <p:cNvCxnSpPr>
            <a:cxnSpLocks noChangeShapeType="1"/>
            <a:stCxn id="52228" idx="3"/>
            <a:endCxn id="52229" idx="1"/>
          </p:cNvCxnSpPr>
          <p:nvPr/>
        </p:nvCxnSpPr>
        <p:spPr bwMode="auto">
          <a:xfrm flipV="1">
            <a:off x="5308917" y="1977822"/>
            <a:ext cx="881379" cy="82059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6" name="Straight Arrow Connector 26"/>
          <p:cNvCxnSpPr>
            <a:cxnSpLocks noChangeShapeType="1"/>
            <a:stCxn id="52228" idx="3"/>
            <a:endCxn id="52230" idx="1"/>
          </p:cNvCxnSpPr>
          <p:nvPr/>
        </p:nvCxnSpPr>
        <p:spPr bwMode="auto">
          <a:xfrm>
            <a:off x="5308917" y="2798420"/>
            <a:ext cx="881379" cy="51088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7" name="Straight Arrow Connector 31"/>
          <p:cNvCxnSpPr>
            <a:cxnSpLocks noChangeShapeType="1"/>
            <a:stCxn id="52228" idx="3"/>
            <a:endCxn id="52231" idx="1"/>
          </p:cNvCxnSpPr>
          <p:nvPr/>
        </p:nvCxnSpPr>
        <p:spPr bwMode="auto">
          <a:xfrm>
            <a:off x="5308917" y="2798420"/>
            <a:ext cx="881379" cy="1836569"/>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9" name="Straight Arrow Connector 39"/>
          <p:cNvCxnSpPr>
            <a:cxnSpLocks noChangeShapeType="1"/>
            <a:stCxn id="52228" idx="3"/>
            <a:endCxn id="52233" idx="1"/>
          </p:cNvCxnSpPr>
          <p:nvPr/>
        </p:nvCxnSpPr>
        <p:spPr bwMode="auto">
          <a:xfrm>
            <a:off x="5308917" y="2798420"/>
            <a:ext cx="860742" cy="321505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40" name="Rectangle 15"/>
          <p:cNvSpPr>
            <a:spLocks noChangeArrowheads="1"/>
          </p:cNvSpPr>
          <p:nvPr/>
        </p:nvSpPr>
        <p:spPr bwMode="auto">
          <a:xfrm>
            <a:off x="2588657" y="5723852"/>
            <a:ext cx="3548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defRPr/>
            </a:pPr>
            <a:r>
              <a:rPr lang="en-GB" altLang="en-US" sz="1200" b="1" kern="0" dirty="0">
                <a:solidFill>
                  <a:srgbClr val="314764"/>
                </a:solidFill>
                <a:ea typeface="Calibri" panose="020F0502020204030204" pitchFamily="34" charset="0"/>
                <a:cs typeface="Times New Roman" panose="02020603050405020304" pitchFamily="18" charset="0"/>
                <a:sym typeface="Avenir Heavy"/>
              </a:rPr>
              <a:t>For a list of indicators, please follow the link to:</a:t>
            </a:r>
          </a:p>
          <a:p>
            <a:pPr algn="ctr" defTabSz="410751">
              <a:defRPr/>
            </a:pPr>
            <a:r>
              <a:rPr lang="en-GB" altLang="en-US" sz="1200" b="1" kern="0" dirty="0">
                <a:solidFill>
                  <a:srgbClr val="314764"/>
                </a:solidFill>
                <a:ea typeface="Calibri" panose="020F0502020204030204" pitchFamily="34" charset="0"/>
                <a:cs typeface="Times New Roman" panose="02020603050405020304" pitchFamily="18" charset="0"/>
                <a:sym typeface="Avenir Heavy"/>
              </a:rPr>
              <a:t> </a:t>
            </a:r>
            <a:r>
              <a:rPr lang="en-GB" altLang="en-US" sz="1200" kern="0" dirty="0">
                <a:solidFill>
                  <a:srgbClr val="314764"/>
                </a:solidFill>
                <a:ea typeface="Calibri" panose="020F0502020204030204" pitchFamily="34" charset="0"/>
                <a:cs typeface="Arial" panose="020B0604020202020204" pitchFamily="34" charset="0"/>
                <a:sym typeface="Avenir Heavy"/>
                <a:hlinkClick r:id="rId2"/>
              </a:rPr>
              <a:t>http://www.londoncp.co.uk/</a:t>
            </a:r>
            <a:r>
              <a:rPr lang="en-GB" altLang="en-US" sz="1200" kern="0" dirty="0">
                <a:solidFill>
                  <a:srgbClr val="314764"/>
                </a:solidFill>
                <a:ea typeface="Calibri" panose="020F0502020204030204" pitchFamily="34" charset="0"/>
                <a:cs typeface="Arial" panose="020B0604020202020204" pitchFamily="34" charset="0"/>
                <a:sym typeface="Avenir Heavy"/>
              </a:rPr>
              <a:t> where the indicators are outlined in the threshold section.</a:t>
            </a:r>
            <a:endParaRPr lang="en-GB" altLang="en-US" sz="1800" kern="0" dirty="0">
              <a:solidFill>
                <a:srgbClr val="314764"/>
              </a:solidFill>
              <a:sym typeface="Avenir Heavy"/>
            </a:endParaRPr>
          </a:p>
        </p:txBody>
      </p:sp>
    </p:spTree>
    <p:extLst>
      <p:ext uri="{BB962C8B-B14F-4D97-AF65-F5344CB8AC3E}">
        <p14:creationId xmlns:p14="http://schemas.microsoft.com/office/powerpoint/2010/main" val="3622825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7C81-2051-4035-BCD2-C00D81C7F042}"/>
              </a:ext>
            </a:extLst>
          </p:cNvPr>
          <p:cNvSpPr>
            <a:spLocks noGrp="1"/>
          </p:cNvSpPr>
          <p:nvPr>
            <p:ph type="title"/>
          </p:nvPr>
        </p:nvSpPr>
        <p:spPr/>
        <p:txBody>
          <a:bodyPr/>
          <a:lstStyle/>
          <a:p>
            <a:r>
              <a:rPr lang="en-GB" dirty="0"/>
              <a:t>Worried about a child in your school?</a:t>
            </a:r>
          </a:p>
        </p:txBody>
      </p:sp>
      <p:sp>
        <p:nvSpPr>
          <p:cNvPr id="3" name="Text Placeholder 2">
            <a:extLst>
              <a:ext uri="{FF2B5EF4-FFF2-40B4-BE49-F238E27FC236}">
                <a16:creationId xmlns:a16="http://schemas.microsoft.com/office/drawing/2014/main" id="{79455F09-B64C-4274-8D98-69D069957F9E}"/>
              </a:ext>
            </a:extLst>
          </p:cNvPr>
          <p:cNvSpPr>
            <a:spLocks noGrp="1"/>
          </p:cNvSpPr>
          <p:nvPr>
            <p:ph type="body" idx="1"/>
          </p:nvPr>
        </p:nvSpPr>
        <p:spPr>
          <a:xfrm>
            <a:off x="482600" y="1608138"/>
            <a:ext cx="8389938" cy="4768850"/>
          </a:xfrm>
        </p:spPr>
        <p:txBody>
          <a:bodyPr/>
          <a:lstStyle/>
          <a:p>
            <a:r>
              <a:rPr lang="en-GB" sz="1969" dirty="0"/>
              <a:t>If you are </a:t>
            </a:r>
            <a:r>
              <a:rPr lang="en-GB" sz="1969" b="1" dirty="0"/>
              <a:t>WORRIED</a:t>
            </a:r>
            <a:r>
              <a:rPr lang="en-GB" sz="1969" dirty="0"/>
              <a:t> about a child in your school and you feel that Children Social Care should do something about it </a:t>
            </a:r>
            <a:r>
              <a:rPr lang="en-GB" sz="1969" b="1" dirty="0"/>
              <a:t>THEN YOU </a:t>
            </a:r>
            <a:r>
              <a:rPr lang="en-GB" sz="1969" dirty="0"/>
              <a:t>need pass on that </a:t>
            </a:r>
            <a:r>
              <a:rPr lang="en-GB" sz="1969" b="1" dirty="0"/>
              <a:t>WORRY</a:t>
            </a:r>
            <a:r>
              <a:rPr lang="en-GB" sz="1969" dirty="0"/>
              <a:t> to them.</a:t>
            </a:r>
          </a:p>
          <a:p>
            <a:endParaRPr lang="en-GB" sz="1969" dirty="0"/>
          </a:p>
          <a:p>
            <a:r>
              <a:rPr lang="en-GB" sz="1969" dirty="0"/>
              <a:t>You need to contextualise that </a:t>
            </a:r>
            <a:r>
              <a:rPr lang="en-GB" sz="1969" b="1" dirty="0"/>
              <a:t>WORRY</a:t>
            </a:r>
            <a:r>
              <a:rPr lang="en-GB" sz="1969" dirty="0"/>
              <a:t> into words and put it onto the CFCS referral form so when they read it </a:t>
            </a:r>
            <a:r>
              <a:rPr lang="en-GB" sz="1969" b="1" dirty="0"/>
              <a:t>THEY ARE NOW WORRIED  </a:t>
            </a:r>
            <a:r>
              <a:rPr lang="en-GB" sz="1969" dirty="0"/>
              <a:t>about the child and will need to do something about it.</a:t>
            </a:r>
          </a:p>
          <a:p>
            <a:endParaRPr lang="en-GB" dirty="0"/>
          </a:p>
          <a:p>
            <a:pPr algn="ctr"/>
            <a:r>
              <a:rPr lang="en-GB" sz="2250" b="1" dirty="0"/>
              <a:t>IT IS ALL ABOUT THE INFORMATION ON THE FORM</a:t>
            </a:r>
          </a:p>
        </p:txBody>
      </p:sp>
      <p:pic>
        <p:nvPicPr>
          <p:cNvPr id="5" name="Picture 4">
            <a:extLst>
              <a:ext uri="{FF2B5EF4-FFF2-40B4-BE49-F238E27FC236}">
                <a16:creationId xmlns:a16="http://schemas.microsoft.com/office/drawing/2014/main" id="{6F7E0CCA-A049-4B3A-AEB2-81F8F333D872}"/>
              </a:ext>
            </a:extLst>
          </p:cNvPr>
          <p:cNvPicPr>
            <a:picLocks noChangeAspect="1"/>
          </p:cNvPicPr>
          <p:nvPr/>
        </p:nvPicPr>
        <p:blipFill>
          <a:blip r:embed="rId2"/>
          <a:stretch>
            <a:fillRect/>
          </a:stretch>
        </p:blipFill>
        <p:spPr>
          <a:xfrm>
            <a:off x="1823255" y="4212680"/>
            <a:ext cx="5191481" cy="2505238"/>
          </a:xfrm>
          <a:prstGeom prst="rect">
            <a:avLst/>
          </a:prstGeom>
        </p:spPr>
      </p:pic>
    </p:spTree>
    <p:extLst>
      <p:ext uri="{BB962C8B-B14F-4D97-AF65-F5344CB8AC3E}">
        <p14:creationId xmlns:p14="http://schemas.microsoft.com/office/powerpoint/2010/main" val="2334013124"/>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49839-938A-4E2D-B42B-1E5F55EFDD51}"/>
              </a:ext>
            </a:extLst>
          </p:cNvPr>
          <p:cNvSpPr/>
          <p:nvPr/>
        </p:nvSpPr>
        <p:spPr>
          <a:xfrm>
            <a:off x="224976" y="234769"/>
            <a:ext cx="8694051" cy="557525"/>
          </a:xfrm>
          <a:prstGeom prst="rect">
            <a:avLst/>
          </a:prstGeom>
        </p:spPr>
        <p:txBody>
          <a:bodyPr wrap="square">
            <a:spAutoFit/>
          </a:bodyPr>
          <a:lstStyle/>
          <a:p>
            <a:pPr defTabSz="410730" hangingPunct="0">
              <a:defRPr/>
            </a:pPr>
            <a:r>
              <a:rPr lang="en-GB" sz="3023" kern="0" dirty="0">
                <a:solidFill>
                  <a:srgbClr val="FFFFFF"/>
                </a:solidFill>
                <a:latin typeface="Avenir Heavy"/>
                <a:sym typeface="Avenir Heavy"/>
              </a:rPr>
              <a:t> </a:t>
            </a:r>
          </a:p>
        </p:txBody>
      </p:sp>
      <p:pic>
        <p:nvPicPr>
          <p:cNvPr id="7" name="Picture 6">
            <a:extLst>
              <a:ext uri="{FF2B5EF4-FFF2-40B4-BE49-F238E27FC236}">
                <a16:creationId xmlns:a16="http://schemas.microsoft.com/office/drawing/2014/main" id="{82EABA85-A874-42AB-81DA-DD687BBBC931}"/>
              </a:ext>
            </a:extLst>
          </p:cNvPr>
          <p:cNvPicPr>
            <a:picLocks noChangeAspect="1"/>
          </p:cNvPicPr>
          <p:nvPr/>
        </p:nvPicPr>
        <p:blipFill>
          <a:blip r:embed="rId2"/>
          <a:stretch>
            <a:fillRect/>
          </a:stretch>
        </p:blipFill>
        <p:spPr>
          <a:xfrm>
            <a:off x="0" y="1386361"/>
            <a:ext cx="9144000" cy="5471639"/>
          </a:xfrm>
          <a:prstGeom prst="rect">
            <a:avLst/>
          </a:prstGeom>
        </p:spPr>
      </p:pic>
      <p:sp>
        <p:nvSpPr>
          <p:cNvPr id="9" name="TextBox 8">
            <a:extLst>
              <a:ext uri="{FF2B5EF4-FFF2-40B4-BE49-F238E27FC236}">
                <a16:creationId xmlns:a16="http://schemas.microsoft.com/office/drawing/2014/main" id="{700B8881-F901-499D-A60D-C71363677EA5}"/>
              </a:ext>
            </a:extLst>
          </p:cNvPr>
          <p:cNvSpPr txBox="1"/>
          <p:nvPr/>
        </p:nvSpPr>
        <p:spPr>
          <a:xfrm>
            <a:off x="398008" y="234678"/>
            <a:ext cx="7990796" cy="611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375" kern="0" dirty="0">
                <a:solidFill>
                  <a:srgbClr val="FFFFFF"/>
                </a:solidFill>
                <a:latin typeface="Avenir Heavy"/>
                <a:sym typeface="Avenir Heavy"/>
              </a:rPr>
              <a:t>www.childsafeguardingtoolkit.org.uk</a:t>
            </a:r>
          </a:p>
        </p:txBody>
      </p:sp>
    </p:spTree>
    <p:extLst>
      <p:ext uri="{BB962C8B-B14F-4D97-AF65-F5344CB8AC3E}">
        <p14:creationId xmlns:p14="http://schemas.microsoft.com/office/powerpoint/2010/main" val="29041379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7249E-6D5D-4A1E-8B0C-A3060B4C7497}"/>
              </a:ext>
            </a:extLst>
          </p:cNvPr>
          <p:cNvPicPr>
            <a:picLocks noChangeAspect="1"/>
          </p:cNvPicPr>
          <p:nvPr/>
        </p:nvPicPr>
        <p:blipFill>
          <a:blip r:embed="rId2"/>
          <a:stretch>
            <a:fillRect/>
          </a:stretch>
        </p:blipFill>
        <p:spPr>
          <a:xfrm>
            <a:off x="1" y="102054"/>
            <a:ext cx="9143999" cy="6692865"/>
          </a:xfrm>
          <a:prstGeom prst="rect">
            <a:avLst/>
          </a:prstGeom>
        </p:spPr>
      </p:pic>
    </p:spTree>
    <p:extLst>
      <p:ext uri="{BB962C8B-B14F-4D97-AF65-F5344CB8AC3E}">
        <p14:creationId xmlns:p14="http://schemas.microsoft.com/office/powerpoint/2010/main" val="28920224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9" y="110489"/>
            <a:ext cx="8600825" cy="537595"/>
          </a:xfrm>
        </p:spPr>
        <p:txBody>
          <a:bodyPr>
            <a:normAutofit fontScale="90000"/>
          </a:bodyPr>
          <a:lstStyle/>
          <a:p>
            <a:pPr algn="ctr"/>
            <a:br>
              <a:rPr lang="en-GB" dirty="0"/>
            </a:br>
            <a:r>
              <a:rPr lang="en-GB" dirty="0"/>
              <a:t>At a glance reminders  (All Safeguarding concerns)</a:t>
            </a:r>
          </a:p>
        </p:txBody>
      </p:sp>
      <p:sp>
        <p:nvSpPr>
          <p:cNvPr id="3" name="Text Placeholder 2"/>
          <p:cNvSpPr>
            <a:spLocks noGrp="1"/>
          </p:cNvSpPr>
          <p:nvPr>
            <p:ph type="body" idx="1"/>
          </p:nvPr>
        </p:nvSpPr>
        <p:spPr>
          <a:xfrm>
            <a:off x="227999" y="1332559"/>
            <a:ext cx="8600824" cy="5434770"/>
          </a:xfrm>
        </p:spPr>
        <p:txBody>
          <a:bodyPr>
            <a:normAutofit fontScale="92500" lnSpcReduction="20000"/>
          </a:bodyPr>
          <a:lstStyle/>
          <a:p>
            <a:pPr marL="321457" indent="-321457">
              <a:buClr>
                <a:srgbClr val="FF0066"/>
              </a:buClr>
              <a:buFont typeface="Arial" panose="020B0604020202020204" pitchFamily="34" charset="0"/>
              <a:buChar char="•"/>
            </a:pPr>
            <a:r>
              <a:rPr lang="en-GB" sz="2250" dirty="0">
                <a:latin typeface="+mn-lt"/>
              </a:rPr>
              <a:t>Always remember the child and look beyond their behaviour and consider why they are behaving like this.</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listen to what the child is telling you. </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Make a record of what the child has said (as soon as possible)</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Don’t dismiss what a child tells you.</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Be professionally curious if the situation doesn’t look or feel right to you then it probably isn’t right.</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If in doubt always seek advice and support.</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Share information with the School/Organisation Designated Safeguarding Lead.</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share with your manager if you have a concern regarding a colleague’s behaviour towards a child.</a:t>
            </a:r>
          </a:p>
          <a:p>
            <a:pPr>
              <a:buClr>
                <a:srgbClr val="FF0066"/>
              </a:buClr>
            </a:pPr>
            <a:endParaRPr lang="en-GB" sz="2250" dirty="0"/>
          </a:p>
          <a:p>
            <a:pPr marL="321457" indent="-321457">
              <a:buClr>
                <a:srgbClr val="FF0066"/>
              </a:buClr>
              <a:buFont typeface="Arial" panose="020B0604020202020204" pitchFamily="34" charset="0"/>
              <a:buChar char="•"/>
            </a:pPr>
            <a:endParaRPr lang="en-GB" sz="2250" dirty="0"/>
          </a:p>
          <a:p>
            <a:endParaRPr lang="en-GB" dirty="0"/>
          </a:p>
        </p:txBody>
      </p:sp>
    </p:spTree>
    <p:extLst>
      <p:ext uri="{BB962C8B-B14F-4D97-AF65-F5344CB8AC3E}">
        <p14:creationId xmlns:p14="http://schemas.microsoft.com/office/powerpoint/2010/main" val="443846889"/>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fontScale="90000"/>
          </a:bodyPr>
          <a:lstStyle/>
          <a:p>
            <a:pPr defTabSz="410709" eaLnBrk="1" fontAlgn="auto" hangingPunct="1">
              <a:spcBef>
                <a:spcPts val="0"/>
              </a:spcBef>
              <a:spcAft>
                <a:spcPts val="0"/>
              </a:spcAft>
              <a:defRPr/>
            </a:pPr>
            <a:r>
              <a:rPr lang="en-GB" sz="3023"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211138" y="1590675"/>
            <a:ext cx="8661400" cy="4770438"/>
          </a:xfrm>
        </p:spPr>
        <p:txBody>
          <a:bodyPr>
            <a:normAutofit/>
          </a:bodyPr>
          <a:lstStyle/>
          <a:p>
            <a:pPr algn="ctr" defTabSz="410709" eaLnBrk="1" fontAlgn="auto" hangingPunct="1">
              <a:spcBef>
                <a:spcPts val="0"/>
              </a:spcBef>
              <a:spcAft>
                <a:spcPts val="0"/>
              </a:spcAft>
              <a:defRPr/>
            </a:pPr>
            <a:r>
              <a:rPr lang="en-GB" sz="4219" b="1" dirty="0">
                <a:latin typeface="+mn-lt"/>
              </a:rPr>
              <a:t>REMEMBER ‘it could happen here’</a:t>
            </a:r>
          </a:p>
          <a:p>
            <a:pPr algn="ctr" defTabSz="410709" eaLnBrk="1" fontAlgn="auto" hangingPunct="1">
              <a:spcBef>
                <a:spcPts val="0"/>
              </a:spcBef>
              <a:spcAft>
                <a:spcPts val="0"/>
              </a:spcAft>
              <a:defRPr/>
            </a:pPr>
            <a:endParaRPr lang="en-GB" sz="4219" b="1" dirty="0">
              <a:latin typeface="+mn-lt"/>
            </a:endParaRPr>
          </a:p>
          <a:p>
            <a:pPr algn="ctr" defTabSz="410709" eaLnBrk="1" fontAlgn="auto" hangingPunct="1">
              <a:spcBef>
                <a:spcPts val="0"/>
              </a:spcBef>
              <a:spcAft>
                <a:spcPts val="0"/>
              </a:spcAft>
              <a:defRPr/>
            </a:pPr>
            <a:r>
              <a:rPr lang="en-GB" sz="4219" b="1" dirty="0">
                <a:latin typeface="+mn-lt"/>
              </a:rPr>
              <a:t>Always act in the </a:t>
            </a:r>
            <a:r>
              <a:rPr lang="en-GB" sz="4219" b="1" u="sng" dirty="0">
                <a:latin typeface="+mn-lt"/>
              </a:rPr>
              <a:t>best</a:t>
            </a:r>
            <a:r>
              <a:rPr lang="en-GB" sz="4219"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1839516" y="4174415"/>
            <a:ext cx="5464969" cy="2453399"/>
          </a:xfrm>
          <a:prstGeom prst="rect">
            <a:avLst/>
          </a:prstGeom>
        </p:spPr>
      </p:pic>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F59B52-7E2F-4900-A9D5-20BA641AF0A4}"/>
              </a:ext>
            </a:extLst>
          </p:cNvPr>
          <p:cNvSpPr>
            <a:spLocks noGrp="1"/>
          </p:cNvSpPr>
          <p:nvPr>
            <p:ph type="title"/>
          </p:nvPr>
        </p:nvSpPr>
        <p:spPr/>
        <p:txBody>
          <a:bodyPr>
            <a:normAutofit fontScale="90000"/>
          </a:bodyPr>
          <a:lstStyle/>
          <a:p>
            <a:pPr eaLnBrk="1" hangingPunct="1">
              <a:defRPr/>
            </a:pPr>
            <a:r>
              <a:rPr lang="en-GB" altLang="en-US" sz="4000" b="1"/>
              <a:t>Don’t hold onto the RISK</a:t>
            </a:r>
          </a:p>
        </p:txBody>
      </p:sp>
      <p:pic>
        <p:nvPicPr>
          <p:cNvPr id="222212" name="Picture 3">
            <a:extLst>
              <a:ext uri="{FF2B5EF4-FFF2-40B4-BE49-F238E27FC236}">
                <a16:creationId xmlns:a16="http://schemas.microsoft.com/office/drawing/2014/main" id="{749EA488-C463-4181-95D3-6A94283FD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8787" y="1937411"/>
            <a:ext cx="4516293" cy="469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4">
            <a:extLst>
              <a:ext uri="{FF2B5EF4-FFF2-40B4-BE49-F238E27FC236}">
                <a16:creationId xmlns:a16="http://schemas.microsoft.com/office/drawing/2014/main" id="{E94D3BBA-8C65-496B-8F3B-9210EBFAA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76" y="1608140"/>
            <a:ext cx="4516293"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457200" y="4445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chemeClr val="bg1"/>
                </a:solidFill>
                <a:latin typeface="+mj-lt"/>
                <a:cs typeface="Tahoma" panose="020B0604030504040204" pitchFamily="34" charset="0"/>
              </a:rPr>
              <a:t>Sutton - Local Authority Safeguarding</a:t>
            </a:r>
          </a:p>
        </p:txBody>
      </p:sp>
      <p:sp>
        <p:nvSpPr>
          <p:cNvPr id="3" name="Content Placeholder 2"/>
          <p:cNvSpPr>
            <a:spLocks noGrp="1"/>
          </p:cNvSpPr>
          <p:nvPr>
            <p:ph idx="1"/>
          </p:nvPr>
        </p:nvSpPr>
        <p:spPr>
          <a:xfrm>
            <a:off x="262600" y="1345915"/>
            <a:ext cx="8583449" cy="4720437"/>
          </a:xfrm>
        </p:spPr>
        <p:txBody>
          <a:bodyPr>
            <a:normAutofit fontScale="47500" lnSpcReduction="20000"/>
          </a:bodyPr>
          <a:lstStyle/>
          <a:p>
            <a:pPr marL="401801" indent="-401801">
              <a:buClr>
                <a:srgbClr val="B41E69"/>
              </a:buClr>
              <a:buFont typeface="Arial" panose="020B0604020202020204" pitchFamily="34" charset="0"/>
              <a:buChar char="•"/>
              <a:defRPr/>
            </a:pPr>
            <a:r>
              <a:rPr lang="en-GB" sz="4600" dirty="0">
                <a:latin typeface="Tahoma" pitchFamily="34" charset="0"/>
                <a:cs typeface="Tahoma" pitchFamily="34" charset="0"/>
              </a:rPr>
              <a:t>CFCS – 0208 770 6001</a:t>
            </a: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4600" dirty="0">
                <a:latin typeface="Tahoma" pitchFamily="34" charset="0"/>
                <a:cs typeface="Tahoma" pitchFamily="34" charset="0"/>
              </a:rPr>
              <a:t>Out of Hours 0208 770 5000</a:t>
            </a:r>
          </a:p>
          <a:p>
            <a:pPr marL="401801" indent="-401801">
              <a:buClr>
                <a:srgbClr val="B41E69"/>
              </a:buClr>
              <a:buFont typeface="Arial" panose="020B0604020202020204" pitchFamily="34" charset="0"/>
              <a:buChar char="•"/>
              <a:defRPr/>
            </a:pPr>
            <a:endParaRPr lang="en-GB" sz="46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580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5800" dirty="0">
                <a:solidFill>
                  <a:schemeClr val="accent1"/>
                </a:solidFill>
                <a:latin typeface="Tahoma" pitchFamily="34" charset="0"/>
                <a:cs typeface="Tahoma" pitchFamily="34" charset="0"/>
              </a:rPr>
              <a:t>cfcs@sutton.gov.uk</a:t>
            </a:r>
          </a:p>
          <a:p>
            <a:pPr>
              <a:buClr>
                <a:srgbClr val="B41E69"/>
              </a:buClr>
              <a:defRPr/>
            </a:pPr>
            <a:endParaRPr lang="en-GB" sz="2800" dirty="0">
              <a:solidFill>
                <a:schemeClr val="accent5">
                  <a:lumMod val="50000"/>
                </a:schemeClr>
              </a:solidFill>
              <a:latin typeface="Tahoma" pitchFamily="34" charset="0"/>
              <a:cs typeface="Tahoma" pitchFamily="34" charset="0"/>
            </a:endParaRPr>
          </a:p>
          <a:p>
            <a:pPr>
              <a:defRPr/>
            </a:pPr>
            <a:endParaRPr lang="en-GB" sz="28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3"/>
              </a:rPr>
              <a:t> hayley.cameron@cognus.org.uk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4"/>
              </a:rPr>
              <a:t> stephen.welding@cognus.org.uk</a:t>
            </a:r>
            <a:r>
              <a:rPr lang="en-GB" sz="4600" dirty="0">
                <a:solidFill>
                  <a:schemeClr val="accent5">
                    <a:lumMod val="50000"/>
                  </a:schemeClr>
                </a:solidFill>
                <a:latin typeface="Tahoma" pitchFamily="34" charset="0"/>
                <a:cs typeface="Tahoma" pitchFamily="34" charset="0"/>
              </a:rPr>
              <a:t> </a:t>
            </a: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5"/>
              </a:rPr>
              <a:t> gillian.bush@cognus.org.uk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6"/>
              </a:rPr>
              <a:t> </a:t>
            </a:r>
            <a:r>
              <a:rPr lang="en-GB" sz="4600" dirty="0">
                <a:solidFill>
                  <a:schemeClr val="accent5">
                    <a:lumMod val="50000"/>
                  </a:schemeClr>
                </a:solidFill>
                <a:latin typeface="Tahoma" pitchFamily="34" charset="0"/>
                <a:cs typeface="Tahoma" pitchFamily="34" charset="0"/>
                <a:hlinkClick r:id="rId7"/>
              </a:rPr>
              <a:t>mick.bradshaw@cognus.org.uk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rPr>
              <a:t> </a:t>
            </a:r>
            <a:r>
              <a:rPr lang="en-GB" sz="4600" dirty="0">
                <a:solidFill>
                  <a:schemeClr val="accent5">
                    <a:lumMod val="50000"/>
                  </a:schemeClr>
                </a:solidFill>
                <a:latin typeface="Tahoma" pitchFamily="34" charset="0"/>
                <a:cs typeface="Tahoma" pitchFamily="34" charset="0"/>
                <a:hlinkClick r:id="rId8"/>
              </a:rPr>
              <a:t>Jan.capon@cognus.org.uk</a:t>
            </a:r>
            <a:r>
              <a:rPr lang="en-GB" sz="4600" dirty="0">
                <a:solidFill>
                  <a:schemeClr val="accent5">
                    <a:lumMod val="50000"/>
                  </a:schemeClr>
                </a:solidFill>
                <a:latin typeface="Tahoma" pitchFamily="34" charset="0"/>
                <a:cs typeface="Tahoma" pitchFamily="34" charset="0"/>
              </a:rPr>
              <a:t>        - Early Years Adviser</a:t>
            </a:r>
          </a:p>
          <a:p>
            <a:pPr>
              <a:buFont typeface="Arial" pitchFamily="34" charset="0"/>
              <a:buChar char="•"/>
              <a:defRPr/>
            </a:pPr>
            <a:r>
              <a:rPr lang="en-GB" sz="4600" dirty="0">
                <a:solidFill>
                  <a:schemeClr val="accent5">
                    <a:lumMod val="50000"/>
                  </a:schemeClr>
                </a:solidFill>
                <a:latin typeface="Tahoma" pitchFamily="34" charset="0"/>
                <a:cs typeface="Tahoma" pitchFamily="34" charset="0"/>
              </a:rPr>
              <a:t> </a:t>
            </a:r>
            <a:r>
              <a:rPr lang="en-GB" sz="4600" dirty="0">
                <a:solidFill>
                  <a:schemeClr val="accent5">
                    <a:lumMod val="50000"/>
                  </a:schemeClr>
                </a:solidFill>
                <a:latin typeface="Tahoma" pitchFamily="34" charset="0"/>
                <a:cs typeface="Tahoma" pitchFamily="34" charset="0"/>
                <a:hlinkClick r:id="rId9"/>
              </a:rPr>
              <a:t>Nick.Banham@cognus.org.uk</a:t>
            </a:r>
            <a:r>
              <a:rPr lang="en-GB" sz="4600" dirty="0">
                <a:solidFill>
                  <a:schemeClr val="accent5">
                    <a:lumMod val="50000"/>
                  </a:schemeClr>
                </a:solidFill>
                <a:latin typeface="Tahoma" pitchFamily="34" charset="0"/>
                <a:cs typeface="Tahoma" pitchFamily="34" charset="0"/>
              </a:rPr>
              <a:t>   – Early Years Adviser</a:t>
            </a:r>
          </a:p>
          <a:p>
            <a:pPr>
              <a:buFont typeface="Arial" pitchFamily="34" charset="0"/>
              <a:buChar char="•"/>
              <a:defRPr/>
            </a:pP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2800" dirty="0">
                <a:solidFill>
                  <a:schemeClr val="accent5">
                    <a:lumMod val="50000"/>
                  </a:schemeClr>
                </a:solidFill>
                <a:latin typeface="Tahoma" pitchFamily="34" charset="0"/>
                <a:cs typeface="Tahoma" pitchFamily="34" charset="0"/>
              </a:rPr>
              <a:t> </a:t>
            </a:r>
          </a:p>
        </p:txBody>
      </p:sp>
    </p:spTree>
    <p:extLst>
      <p:ext uri="{BB962C8B-B14F-4D97-AF65-F5344CB8AC3E}">
        <p14:creationId xmlns:p14="http://schemas.microsoft.com/office/powerpoint/2010/main" val="163490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424152" y="81018"/>
            <a:ext cx="7924801" cy="1196976"/>
          </a:xfrm>
          <a:prstGeom prst="rect">
            <a:avLst/>
          </a:prstGeom>
        </p:spPr>
        <p:txBody>
          <a:bodyPr>
            <a:normAutofit fontScale="90000"/>
          </a:bodyPr>
          <a:lstStyle/>
          <a:p>
            <a:pPr defTabSz="896065">
              <a:defRPr sz="3920">
                <a:solidFill>
                  <a:srgbClr val="00A060"/>
                </a:solidFill>
              </a:defRPr>
            </a:pPr>
            <a:r>
              <a:rPr lang="en-GB" sz="3600" b="1" dirty="0">
                <a:solidFill>
                  <a:schemeClr val="bg1"/>
                </a:solidFill>
                <a:latin typeface="+mj-lt"/>
                <a:ea typeface="Tahoma" panose="020B0604030504040204" pitchFamily="34" charset="0"/>
                <a:cs typeface="Tahoma" panose="020B0604030504040204" pitchFamily="34" charset="0"/>
              </a:rPr>
              <a:t>Wider safeguarding agenda</a:t>
            </a:r>
            <a:br>
              <a:rPr sz="3600" b="1" dirty="0">
                <a:latin typeface="Tahoma" panose="020B0604030504040204" pitchFamily="34" charset="0"/>
                <a:ea typeface="Tahoma" panose="020B0604030504040204" pitchFamily="34" charset="0"/>
                <a:cs typeface="Tahoma" panose="020B0604030504040204" pitchFamily="34" charset="0"/>
              </a:rPr>
            </a:b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263" name="Shape 263"/>
          <p:cNvSpPr>
            <a:spLocks noGrp="1"/>
          </p:cNvSpPr>
          <p:nvPr>
            <p:ph type="body" idx="1"/>
          </p:nvPr>
        </p:nvSpPr>
        <p:spPr>
          <a:xfrm>
            <a:off x="560510" y="1694290"/>
            <a:ext cx="8102661" cy="5232401"/>
          </a:xfrm>
          <a:prstGeom prst="rect">
            <a:avLst/>
          </a:prstGeom>
        </p:spPr>
        <p:txBody>
          <a:bodyPr/>
          <a:lstStyle/>
          <a:p>
            <a:pPr>
              <a:lnSpc>
                <a:spcPct val="90000"/>
              </a:lnSpc>
              <a:spcBef>
                <a:spcPts val="500"/>
              </a:spcBef>
              <a:defRPr sz="2400"/>
            </a:pPr>
            <a:r>
              <a:rPr dirty="0">
                <a:latin typeface="+mn-lt"/>
              </a:rPr>
              <a:t>	</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Safer recruitment</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DBS</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Regulated activity</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Disqualification (Childcare Act)</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Allegations against staff</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Premises and the school </a:t>
            </a:r>
          </a:p>
          <a:p>
            <a:pPr>
              <a:lnSpc>
                <a:spcPct val="90000"/>
              </a:lnSpc>
              <a:spcBef>
                <a:spcPts val="500"/>
              </a:spcBef>
              <a:buClr>
                <a:srgbClr val="B41E69"/>
              </a:buClr>
              <a:defRPr sz="2400"/>
            </a:pPr>
            <a:r>
              <a:rPr lang="en-GB" sz="2531" dirty="0">
                <a:latin typeface="+mn-lt"/>
                <a:ea typeface="Tahoma" panose="020B0604030504040204" pitchFamily="34" charset="0"/>
                <a:cs typeface="Tahoma" panose="020B0604030504040204" pitchFamily="34" charset="0"/>
              </a:rPr>
              <a:t>    environment</a:t>
            </a:r>
            <a:endParaRPr sz="2531" dirty="0">
              <a:latin typeface="+mn-lt"/>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130" y="1880592"/>
            <a:ext cx="3366556" cy="4356720"/>
          </a:xfrm>
          <a:prstGeom prst="rect">
            <a:avLst/>
          </a:prstGeom>
        </p:spPr>
      </p:pic>
      <p:pic>
        <p:nvPicPr>
          <p:cNvPr id="4" name="Picture 3">
            <a:extLst>
              <a:ext uri="{FF2B5EF4-FFF2-40B4-BE49-F238E27FC236}">
                <a16:creationId xmlns:a16="http://schemas.microsoft.com/office/drawing/2014/main" id="{136D2299-3D64-4DD3-B2F8-607AFF41BC51}"/>
              </a:ext>
            </a:extLst>
          </p:cNvPr>
          <p:cNvPicPr>
            <a:picLocks noChangeAspect="1"/>
          </p:cNvPicPr>
          <p:nvPr/>
        </p:nvPicPr>
        <p:blipFill>
          <a:blip r:embed="rId4"/>
          <a:stretch>
            <a:fillRect/>
          </a:stretch>
        </p:blipFill>
        <p:spPr>
          <a:xfrm>
            <a:off x="560510" y="5095969"/>
            <a:ext cx="4539549" cy="1681014"/>
          </a:xfrm>
          <a:prstGeom prst="rect">
            <a:avLst/>
          </a:prstGeom>
        </p:spPr>
      </p:pic>
    </p:spTree>
    <p:extLst>
      <p:ext uri="{BB962C8B-B14F-4D97-AF65-F5344CB8AC3E}">
        <p14:creationId xmlns:p14="http://schemas.microsoft.com/office/powerpoint/2010/main" val="41276741"/>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601984" y="4809330"/>
            <a:ext cx="8485997"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Stephen Welding: </a:t>
            </a:r>
            <a:r>
              <a:rPr lang="en-GB" sz="2250" b="1" dirty="0" err="1">
                <a:solidFill>
                  <a:schemeClr val="bg1"/>
                </a:solidFill>
              </a:rPr>
              <a:t>Esafety</a:t>
            </a:r>
            <a:r>
              <a:rPr lang="en-GB" sz="2250" b="1" dirty="0">
                <a:solidFill>
                  <a:schemeClr val="bg1"/>
                </a:solidFill>
              </a:rPr>
              <a:t> Adviser/Prevent Trainer</a:t>
            </a:r>
          </a:p>
          <a:p>
            <a:r>
              <a:rPr lang="en-GB" sz="2250" b="1" dirty="0">
                <a:solidFill>
                  <a:schemeClr val="bg1"/>
                </a:solidFill>
              </a:rPr>
              <a:t>Gill Bush: Education Lead, CFCS</a:t>
            </a:r>
          </a:p>
          <a:p>
            <a:r>
              <a:rPr lang="en-GB" sz="225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extLst>
      <p:ext uri="{BB962C8B-B14F-4D97-AF65-F5344CB8AC3E}">
        <p14:creationId xmlns:p14="http://schemas.microsoft.com/office/powerpoint/2010/main" val="36790295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C10D-2EE4-4BBB-A56A-3C574F6D6389}"/>
              </a:ext>
            </a:extLst>
          </p:cNvPr>
          <p:cNvSpPr>
            <a:spLocks noGrp="1"/>
          </p:cNvSpPr>
          <p:nvPr>
            <p:ph type="title"/>
          </p:nvPr>
        </p:nvSpPr>
        <p:spPr>
          <a:xfrm>
            <a:off x="246987" y="-62225"/>
            <a:ext cx="6172200" cy="857250"/>
          </a:xfrm>
        </p:spPr>
        <p:txBody>
          <a:bodyPr>
            <a:normAutofit/>
          </a:bodyPr>
          <a:lstStyle/>
          <a:p>
            <a:r>
              <a:rPr lang="en-GB" sz="2100" dirty="0"/>
              <a:t>Sutton Local Safeguarding Children’s Partnership (LSCP)</a:t>
            </a:r>
          </a:p>
        </p:txBody>
      </p:sp>
      <p:pic>
        <p:nvPicPr>
          <p:cNvPr id="5" name="Content Placeholder 4">
            <a:extLst>
              <a:ext uri="{FF2B5EF4-FFF2-40B4-BE49-F238E27FC236}">
                <a16:creationId xmlns:a16="http://schemas.microsoft.com/office/drawing/2014/main" id="{2C6A68A3-2D8E-49B8-B4CA-CA7ADF1E04D7}"/>
              </a:ext>
            </a:extLst>
          </p:cNvPr>
          <p:cNvPicPr>
            <a:picLocks noGrp="1" noChangeAspect="1"/>
          </p:cNvPicPr>
          <p:nvPr>
            <p:ph idx="1"/>
          </p:nvPr>
        </p:nvPicPr>
        <p:blipFill>
          <a:blip r:embed="rId2"/>
          <a:stretch>
            <a:fillRect/>
          </a:stretch>
        </p:blipFill>
        <p:spPr>
          <a:xfrm>
            <a:off x="509198" y="2799148"/>
            <a:ext cx="8204073" cy="2877219"/>
          </a:xfrm>
        </p:spPr>
      </p:pic>
      <p:sp>
        <p:nvSpPr>
          <p:cNvPr id="6" name="TextBox 5">
            <a:extLst>
              <a:ext uri="{FF2B5EF4-FFF2-40B4-BE49-F238E27FC236}">
                <a16:creationId xmlns:a16="http://schemas.microsoft.com/office/drawing/2014/main" id="{B9FEC65D-EE95-4545-9AEE-D1CA0522F65E}"/>
              </a:ext>
            </a:extLst>
          </p:cNvPr>
          <p:cNvSpPr txBox="1"/>
          <p:nvPr/>
        </p:nvSpPr>
        <p:spPr>
          <a:xfrm>
            <a:off x="1728305" y="1926827"/>
            <a:ext cx="5799470" cy="751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308046" hangingPunct="0">
              <a:defRPr/>
            </a:pPr>
            <a:r>
              <a:rPr lang="en-GB" sz="2267" b="1" kern="0" dirty="0">
                <a:solidFill>
                  <a:srgbClr val="314764"/>
                </a:solidFill>
                <a:latin typeface="Avenir Heavy"/>
                <a:sym typeface="Avenir Heavy"/>
              </a:rPr>
              <a:t>The “Go To” place for Safeguarding Advice</a:t>
            </a:r>
          </a:p>
          <a:p>
            <a:pPr algn="ctr" defTabSz="308046" hangingPunct="0">
              <a:defRPr/>
            </a:pPr>
            <a:r>
              <a:rPr lang="en-GB" sz="2267" b="1" kern="0" dirty="0">
                <a:solidFill>
                  <a:srgbClr val="00B0F0"/>
                </a:solidFill>
                <a:latin typeface="Avenir Heavy"/>
                <a:sym typeface="Avenir Heavy"/>
              </a:rPr>
              <a:t>www.suttonlscp.org.uk</a:t>
            </a:r>
          </a:p>
        </p:txBody>
      </p:sp>
    </p:spTree>
    <p:extLst>
      <p:ext uri="{BB962C8B-B14F-4D97-AF65-F5344CB8AC3E}">
        <p14:creationId xmlns:p14="http://schemas.microsoft.com/office/powerpoint/2010/main" val="109239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8E619-4BBB-4390-B6B3-F11CA66100B5}"/>
              </a:ext>
            </a:extLst>
          </p:cNvPr>
          <p:cNvSpPr txBox="1"/>
          <p:nvPr/>
        </p:nvSpPr>
        <p:spPr>
          <a:xfrm>
            <a:off x="346983" y="347226"/>
            <a:ext cx="5766026"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023" kern="0" dirty="0">
                <a:solidFill>
                  <a:srgbClr val="FFFFFF"/>
                </a:solidFill>
                <a:latin typeface="Avenir Heavy"/>
                <a:sym typeface="Avenir Heavy"/>
              </a:rPr>
              <a:t>SO WHY ARE WE HERE TODAY?</a:t>
            </a:r>
            <a:r>
              <a:rPr lang="en-GB" sz="3023" kern="0" dirty="0">
                <a:solidFill>
                  <a:srgbClr val="314764"/>
                </a:solidFill>
                <a:latin typeface="Avenir Heavy"/>
                <a:sym typeface="Avenir Heavy"/>
              </a:rPr>
              <a:t>?</a:t>
            </a:r>
          </a:p>
        </p:txBody>
      </p:sp>
      <p:sp>
        <p:nvSpPr>
          <p:cNvPr id="4" name="TextBox 3">
            <a:extLst>
              <a:ext uri="{FF2B5EF4-FFF2-40B4-BE49-F238E27FC236}">
                <a16:creationId xmlns:a16="http://schemas.microsoft.com/office/drawing/2014/main" id="{EBAC7AFE-DD28-4913-A82C-31B1DF0365BD}"/>
              </a:ext>
            </a:extLst>
          </p:cNvPr>
          <p:cNvSpPr txBox="1"/>
          <p:nvPr/>
        </p:nvSpPr>
        <p:spPr>
          <a:xfrm>
            <a:off x="459241" y="1560035"/>
            <a:ext cx="8225518" cy="5297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make a difference to a child’s life.</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help a child to achieve.</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listen to what a child is telling us.</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be “there” for the child.</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provide the best support for the child.</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all know “right from wrong”.</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must all report any worry or a concern.</a:t>
            </a:r>
          </a:p>
          <a:p>
            <a:pPr marL="401822" indent="-401822" defTabSz="410751" hangingPunct="0">
              <a:buFont typeface="Arial" panose="020B0604020202020204" pitchFamily="34" charset="0"/>
              <a:buChar char="•"/>
              <a:defRPr/>
            </a:pPr>
            <a:endParaRPr lang="en-GB" sz="3023" kern="0" dirty="0">
              <a:solidFill>
                <a:srgbClr val="314764"/>
              </a:solidFill>
              <a:latin typeface="Avenir Heavy"/>
              <a:sym typeface="Avenir Heavy"/>
            </a:endParaRPr>
          </a:p>
          <a:p>
            <a:pPr defTabSz="410751" hangingPunct="0">
              <a:defRPr/>
            </a:pPr>
            <a:r>
              <a:rPr lang="en-GB" sz="3023" b="1" kern="0" dirty="0">
                <a:solidFill>
                  <a:srgbClr val="FF0000"/>
                </a:solidFill>
                <a:latin typeface="Avenir Heavy"/>
                <a:sym typeface="Avenir Heavy"/>
              </a:rPr>
              <a:t>WE ALL HAVE TO BE PROFESSIONALY CURIOUS</a:t>
            </a:r>
          </a:p>
          <a:p>
            <a:pPr algn="ctr" defTabSz="410751" hangingPunct="0">
              <a:defRPr/>
            </a:pPr>
            <a:r>
              <a:rPr lang="en-GB" sz="6750" b="1" kern="0" dirty="0">
                <a:solidFill>
                  <a:srgbClr val="FF0000"/>
                </a:solidFill>
                <a:latin typeface="Avenir Heavy"/>
                <a:sym typeface="Avenir Heavy"/>
              </a:rPr>
              <a:t>It’s Safeguarding </a:t>
            </a:r>
          </a:p>
        </p:txBody>
      </p:sp>
    </p:spTree>
    <p:extLst>
      <p:ext uri="{BB962C8B-B14F-4D97-AF65-F5344CB8AC3E}">
        <p14:creationId xmlns:p14="http://schemas.microsoft.com/office/powerpoint/2010/main" val="70040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AB0B-B7A7-4F9B-BAD0-C1D4BA9CBC23}"/>
              </a:ext>
            </a:extLst>
          </p:cNvPr>
          <p:cNvSpPr>
            <a:spLocks noGrp="1"/>
          </p:cNvSpPr>
          <p:nvPr>
            <p:ph type="title"/>
          </p:nvPr>
        </p:nvSpPr>
        <p:spPr/>
        <p:txBody>
          <a:bodyPr/>
          <a:lstStyle/>
          <a:p>
            <a:r>
              <a:rPr lang="en-GB" dirty="0"/>
              <a:t>KCSIE 2023 – Safeguarding Definition</a:t>
            </a:r>
          </a:p>
        </p:txBody>
      </p:sp>
      <p:sp>
        <p:nvSpPr>
          <p:cNvPr id="3" name="Text Placeholder 2">
            <a:extLst>
              <a:ext uri="{FF2B5EF4-FFF2-40B4-BE49-F238E27FC236}">
                <a16:creationId xmlns:a16="http://schemas.microsoft.com/office/drawing/2014/main" id="{066AD951-F447-44EA-BF9E-E9E761763597}"/>
              </a:ext>
            </a:extLst>
          </p:cNvPr>
          <p:cNvSpPr>
            <a:spLocks noGrp="1"/>
          </p:cNvSpPr>
          <p:nvPr>
            <p:ph type="body" idx="1"/>
          </p:nvPr>
        </p:nvSpPr>
        <p:spPr/>
        <p:txBody>
          <a:bodyPr/>
          <a:lstStyle/>
          <a:p>
            <a:r>
              <a:rPr lang="en-GB" sz="2812" dirty="0"/>
              <a:t>Safeguarding and promoting the welfare of children is defined for the purposes of this guidance as:</a:t>
            </a:r>
          </a:p>
          <a:p>
            <a:endParaRPr lang="en-GB" sz="2812" dirty="0"/>
          </a:p>
          <a:p>
            <a:pPr marL="401822" indent="-401822">
              <a:buFont typeface="Arial" panose="020B0604020202020204" pitchFamily="34" charset="0"/>
              <a:buChar char="•"/>
            </a:pPr>
            <a:r>
              <a:rPr lang="en-GB" sz="2812" dirty="0"/>
              <a:t>protecting children from maltreatment;</a:t>
            </a:r>
          </a:p>
          <a:p>
            <a:pPr marL="401822" indent="-401822">
              <a:buFont typeface="Arial" panose="020B0604020202020204" pitchFamily="34" charset="0"/>
              <a:buChar char="•"/>
            </a:pPr>
            <a:r>
              <a:rPr lang="en-GB" sz="2812" dirty="0"/>
              <a:t>preventing the impairment of children’s mental and physical health or development;</a:t>
            </a:r>
          </a:p>
          <a:p>
            <a:pPr marL="401822" indent="-401822">
              <a:buFont typeface="Arial" panose="020B0604020202020204" pitchFamily="34" charset="0"/>
              <a:buChar char="•"/>
            </a:pPr>
            <a:r>
              <a:rPr lang="en-GB" sz="2812" dirty="0"/>
              <a:t>ensuring that children grow up in circumstances consistent with the provision of safe and effective care; and</a:t>
            </a:r>
          </a:p>
          <a:p>
            <a:pPr marL="401822" indent="-401822">
              <a:buFont typeface="Arial" panose="020B0604020202020204" pitchFamily="34" charset="0"/>
              <a:buChar char="•"/>
            </a:pPr>
            <a:r>
              <a:rPr lang="en-GB" sz="2812" dirty="0"/>
              <a:t>taking action to enable all children to have the best outcomes.</a:t>
            </a:r>
          </a:p>
        </p:txBody>
      </p:sp>
    </p:spTree>
    <p:extLst>
      <p:ext uri="{BB962C8B-B14F-4D97-AF65-F5344CB8AC3E}">
        <p14:creationId xmlns:p14="http://schemas.microsoft.com/office/powerpoint/2010/main" val="26696858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AA01-D65F-46CD-82C9-FE3F79DFF554}"/>
              </a:ext>
            </a:extLst>
          </p:cNvPr>
          <p:cNvSpPr>
            <a:spLocks noGrp="1"/>
          </p:cNvSpPr>
          <p:nvPr>
            <p:ph type="title"/>
          </p:nvPr>
        </p:nvSpPr>
        <p:spPr/>
        <p:txBody>
          <a:bodyPr>
            <a:normAutofit fontScale="90000"/>
          </a:bodyPr>
          <a:lstStyle/>
          <a:p>
            <a:r>
              <a:rPr lang="en-GB"/>
              <a:t>KCSIE 2023</a:t>
            </a:r>
            <a:endParaRPr lang="en-GB" dirty="0"/>
          </a:p>
        </p:txBody>
      </p:sp>
      <p:sp>
        <p:nvSpPr>
          <p:cNvPr id="5" name="TextBox 4">
            <a:extLst>
              <a:ext uri="{FF2B5EF4-FFF2-40B4-BE49-F238E27FC236}">
                <a16:creationId xmlns:a16="http://schemas.microsoft.com/office/drawing/2014/main" id="{93277EB8-8F98-42EB-985F-93C6088812CB}"/>
              </a:ext>
            </a:extLst>
          </p:cNvPr>
          <p:cNvSpPr txBox="1"/>
          <p:nvPr/>
        </p:nvSpPr>
        <p:spPr>
          <a:xfrm>
            <a:off x="374248" y="1962163"/>
            <a:ext cx="8498164" cy="3813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r>
              <a:rPr lang="en-GB" sz="3023" kern="0" dirty="0">
                <a:solidFill>
                  <a:srgbClr val="314764"/>
                </a:solidFill>
                <a:latin typeface="Avenir Heavy"/>
                <a:sym typeface="Avenir Heavy"/>
              </a:rPr>
              <a:t>Safeguarding and promoting the welfare of children is </a:t>
            </a:r>
            <a:r>
              <a:rPr lang="en-GB" sz="3023" b="1" kern="0" dirty="0">
                <a:solidFill>
                  <a:srgbClr val="314764"/>
                </a:solidFill>
                <a:latin typeface="Avenir Heavy"/>
                <a:sym typeface="Avenir Heavy"/>
              </a:rPr>
              <a:t>everyone’s</a:t>
            </a:r>
            <a:r>
              <a:rPr lang="en-GB" sz="3023" kern="0" dirty="0">
                <a:solidFill>
                  <a:srgbClr val="314764"/>
                </a:solidFill>
                <a:latin typeface="Avenir Heavy"/>
                <a:sym typeface="Avenir Heavy"/>
              </a:rPr>
              <a:t> responsibility. </a:t>
            </a:r>
          </a:p>
          <a:p>
            <a:pPr defTabSz="410751" hangingPunct="0"/>
            <a:r>
              <a:rPr lang="en-GB" sz="3023" b="1" kern="0" dirty="0">
                <a:solidFill>
                  <a:srgbClr val="314764"/>
                </a:solidFill>
                <a:latin typeface="Avenir Heavy"/>
                <a:sym typeface="Avenir Heavy"/>
              </a:rPr>
              <a:t>Everyone</a:t>
            </a:r>
            <a:r>
              <a:rPr lang="en-GB" sz="3023" kern="0" dirty="0">
                <a:solidFill>
                  <a:srgbClr val="314764"/>
                </a:solidFill>
                <a:latin typeface="Avenir Heavy"/>
                <a:sym typeface="Avenir Heavy"/>
              </a:rPr>
              <a:t> who comes into contact with children and their families has a role to play. In order to fulfil this responsibility effectively, all practitioners should make sure their approach is child-centred. This means that they should consider, at all times, what is in the </a:t>
            </a:r>
            <a:r>
              <a:rPr lang="en-GB" sz="3023" b="1" kern="0" dirty="0">
                <a:solidFill>
                  <a:srgbClr val="314764"/>
                </a:solidFill>
                <a:latin typeface="Avenir Heavy"/>
                <a:sym typeface="Avenir Heavy"/>
              </a:rPr>
              <a:t>best interest </a:t>
            </a:r>
            <a:r>
              <a:rPr lang="en-GB" sz="3023" kern="0" dirty="0">
                <a:solidFill>
                  <a:srgbClr val="314764"/>
                </a:solidFill>
                <a:latin typeface="Avenir Heavy"/>
                <a:sym typeface="Avenir Heavy"/>
              </a:rPr>
              <a:t>of the child.</a:t>
            </a:r>
          </a:p>
        </p:txBody>
      </p:sp>
    </p:spTree>
    <p:extLst>
      <p:ext uri="{BB962C8B-B14F-4D97-AF65-F5344CB8AC3E}">
        <p14:creationId xmlns:p14="http://schemas.microsoft.com/office/powerpoint/2010/main" val="9044207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A186-FF28-439B-8D9A-39B6DAB83521}"/>
              </a:ext>
            </a:extLst>
          </p:cNvPr>
          <p:cNvSpPr>
            <a:spLocks noGrp="1"/>
          </p:cNvSpPr>
          <p:nvPr>
            <p:ph type="title"/>
          </p:nvPr>
        </p:nvSpPr>
        <p:spPr/>
        <p:txBody>
          <a:bodyPr>
            <a:normAutofit fontScale="90000"/>
          </a:bodyPr>
          <a:lstStyle/>
          <a:p>
            <a:r>
              <a:rPr lang="en-GB" dirty="0"/>
              <a:t>KCSIE 2023</a:t>
            </a:r>
          </a:p>
        </p:txBody>
      </p:sp>
      <p:sp>
        <p:nvSpPr>
          <p:cNvPr id="3" name="Text Placeholder 2">
            <a:extLst>
              <a:ext uri="{FF2B5EF4-FFF2-40B4-BE49-F238E27FC236}">
                <a16:creationId xmlns:a16="http://schemas.microsoft.com/office/drawing/2014/main" id="{EB4CE429-AE7C-4BFC-BE17-D99230165767}"/>
              </a:ext>
            </a:extLst>
          </p:cNvPr>
          <p:cNvSpPr>
            <a:spLocks noGrp="1"/>
          </p:cNvSpPr>
          <p:nvPr>
            <p:ph type="body" idx="1"/>
          </p:nvPr>
        </p:nvSpPr>
        <p:spPr/>
        <p:txBody>
          <a:bodyPr>
            <a:normAutofit/>
          </a:bodyPr>
          <a:lstStyle/>
          <a:p>
            <a:r>
              <a:rPr lang="en-GB" sz="3094" dirty="0"/>
              <a:t>No single practitioner can have a full picture of a child’s needs and circumstances. If children and families are to receive the right help at the right time, </a:t>
            </a:r>
            <a:r>
              <a:rPr lang="en-GB" sz="3094" b="1" dirty="0"/>
              <a:t>everyone</a:t>
            </a:r>
            <a:r>
              <a:rPr lang="en-GB" sz="3094" dirty="0"/>
              <a:t> who comes into contact with them has a role to play in identifying concerns, sharing information and taking prompt action.</a:t>
            </a:r>
          </a:p>
        </p:txBody>
      </p:sp>
    </p:spTree>
    <p:extLst>
      <p:ext uri="{BB962C8B-B14F-4D97-AF65-F5344CB8AC3E}">
        <p14:creationId xmlns:p14="http://schemas.microsoft.com/office/powerpoint/2010/main" val="37274190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636C-EA33-4CDD-953A-3E3F009BF67F}"/>
              </a:ext>
            </a:extLst>
          </p:cNvPr>
          <p:cNvSpPr>
            <a:spLocks noGrp="1"/>
          </p:cNvSpPr>
          <p:nvPr>
            <p:ph type="title"/>
          </p:nvPr>
        </p:nvSpPr>
        <p:spPr/>
        <p:txBody>
          <a:bodyPr>
            <a:normAutofit fontScale="90000"/>
          </a:bodyPr>
          <a:lstStyle/>
          <a:p>
            <a:r>
              <a:rPr lang="en-GB" dirty="0"/>
              <a:t>KCSIE 2023 – Children may not be ready to disclose</a:t>
            </a:r>
          </a:p>
        </p:txBody>
      </p:sp>
      <p:sp>
        <p:nvSpPr>
          <p:cNvPr id="3" name="Text Placeholder 2">
            <a:extLst>
              <a:ext uri="{FF2B5EF4-FFF2-40B4-BE49-F238E27FC236}">
                <a16:creationId xmlns:a16="http://schemas.microsoft.com/office/drawing/2014/main" id="{11C4EC2D-E506-47B0-8C3B-D0506E82B110}"/>
              </a:ext>
            </a:extLst>
          </p:cNvPr>
          <p:cNvSpPr>
            <a:spLocks noGrp="1"/>
          </p:cNvSpPr>
          <p:nvPr>
            <p:ph type="body" idx="1"/>
          </p:nvPr>
        </p:nvSpPr>
        <p:spPr>
          <a:xfrm>
            <a:off x="482342" y="1608041"/>
            <a:ext cx="8390070" cy="4769047"/>
          </a:xfrm>
        </p:spPr>
        <p:txBody>
          <a:bodyPr>
            <a:noAutofit/>
          </a:bodyPr>
          <a:lstStyle/>
          <a:p>
            <a:r>
              <a:rPr lang="en-GB" sz="2531" dirty="0"/>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This should not prevent staff from having a professional curiosity and speaking to the DSL if they have concerns about a child. It is also important that staff determine how best to build trusted relationships with children and young people which facilitate communication</a:t>
            </a:r>
          </a:p>
        </p:txBody>
      </p:sp>
    </p:spTree>
    <p:extLst>
      <p:ext uri="{BB962C8B-B14F-4D97-AF65-F5344CB8AC3E}">
        <p14:creationId xmlns:p14="http://schemas.microsoft.com/office/powerpoint/2010/main" val="13106707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B2B5-1B00-E7A4-3DC4-8030121D41D4}"/>
              </a:ext>
            </a:extLst>
          </p:cNvPr>
          <p:cNvSpPr>
            <a:spLocks noGrp="1"/>
          </p:cNvSpPr>
          <p:nvPr>
            <p:ph type="title"/>
          </p:nvPr>
        </p:nvSpPr>
        <p:spPr/>
        <p:txBody>
          <a:bodyPr>
            <a:noAutofit/>
          </a:bodyPr>
          <a:lstStyle/>
          <a:p>
            <a:r>
              <a:rPr lang="en-GB" sz="3600" dirty="0"/>
              <a:t>KCSIE 2023</a:t>
            </a:r>
          </a:p>
        </p:txBody>
      </p:sp>
      <p:sp>
        <p:nvSpPr>
          <p:cNvPr id="3" name="Text Placeholder 2">
            <a:extLst>
              <a:ext uri="{FF2B5EF4-FFF2-40B4-BE49-F238E27FC236}">
                <a16:creationId xmlns:a16="http://schemas.microsoft.com/office/drawing/2014/main" id="{BAE1350C-9BD8-4611-1321-D4742ECE1591}"/>
              </a:ext>
            </a:extLst>
          </p:cNvPr>
          <p:cNvSpPr>
            <a:spLocks noGrp="1"/>
          </p:cNvSpPr>
          <p:nvPr>
            <p:ph type="body" idx="1"/>
          </p:nvPr>
        </p:nvSpPr>
        <p:spPr>
          <a:xfrm>
            <a:off x="482372" y="1608044"/>
            <a:ext cx="8266092" cy="4769047"/>
          </a:xfrm>
        </p:spPr>
        <p:txBody>
          <a:bodyPr>
            <a:normAutofit/>
          </a:bodyPr>
          <a:lstStyle/>
          <a:p>
            <a:r>
              <a:rPr lang="en-GB" sz="2400" dirty="0"/>
              <a:t>All staff, but especially the designated safeguarding lead (and deputies) should consider whether children are at risk of abuse or exploitation in situations outside their families</a:t>
            </a:r>
            <a:r>
              <a:rPr lang="en-GB" sz="2400" dirty="0">
                <a:solidFill>
                  <a:srgbClr val="FF0000"/>
                </a:solidFill>
              </a:rPr>
              <a:t>. Extra-familial harms take a variety of different forms and children can be vulnerable to multiple harms</a:t>
            </a:r>
            <a:r>
              <a:rPr lang="en-GB" sz="2400" dirty="0"/>
              <a:t> including (but not limited to) sexual abuse (including harassment and exploitation), domestic abuse in their own intimate relationships (teenage relationship abuse), criminal exploitation, serious youth violence, county lines, and radicalisation. </a:t>
            </a:r>
          </a:p>
          <a:p>
            <a:endParaRPr lang="en-GB" dirty="0"/>
          </a:p>
        </p:txBody>
      </p:sp>
    </p:spTree>
    <p:extLst>
      <p:ext uri="{BB962C8B-B14F-4D97-AF65-F5344CB8AC3E}">
        <p14:creationId xmlns:p14="http://schemas.microsoft.com/office/powerpoint/2010/main" val="3190428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AEB7-63ED-E791-EECC-D23AD45B2BC0}"/>
              </a:ext>
            </a:extLst>
          </p:cNvPr>
          <p:cNvSpPr>
            <a:spLocks noGrp="1"/>
          </p:cNvSpPr>
          <p:nvPr>
            <p:ph type="title"/>
          </p:nvPr>
        </p:nvSpPr>
        <p:spPr/>
        <p:txBody>
          <a:bodyPr>
            <a:noAutofit/>
          </a:bodyPr>
          <a:lstStyle/>
          <a:p>
            <a:r>
              <a:rPr lang="en-GB" sz="3600" dirty="0"/>
              <a:t>KCSIE 2023</a:t>
            </a:r>
          </a:p>
        </p:txBody>
      </p:sp>
      <p:sp>
        <p:nvSpPr>
          <p:cNvPr id="3" name="Text Placeholder 2">
            <a:extLst>
              <a:ext uri="{FF2B5EF4-FFF2-40B4-BE49-F238E27FC236}">
                <a16:creationId xmlns:a16="http://schemas.microsoft.com/office/drawing/2014/main" id="{983CC529-2ECA-A730-092C-725F7C8CD291}"/>
              </a:ext>
            </a:extLst>
          </p:cNvPr>
          <p:cNvSpPr>
            <a:spLocks noGrp="1"/>
          </p:cNvSpPr>
          <p:nvPr>
            <p:ph type="body" idx="1"/>
          </p:nvPr>
        </p:nvSpPr>
        <p:spPr>
          <a:xfrm>
            <a:off x="482372" y="1608044"/>
            <a:ext cx="8266092" cy="4769047"/>
          </a:xfrm>
        </p:spPr>
        <p:txBody>
          <a:bodyPr>
            <a:noAutofit/>
          </a:bodyPr>
          <a:lstStyle/>
          <a:p>
            <a:r>
              <a:rPr lang="en-GB" sz="2400" dirty="0"/>
              <a:t>All staff should be aware that </a:t>
            </a:r>
            <a:r>
              <a:rPr lang="en-GB" sz="2400" dirty="0">
                <a:solidFill>
                  <a:srgbClr val="FF0000"/>
                </a:solidFill>
              </a:rPr>
              <a:t>technology is a significant component</a:t>
            </a:r>
            <a:r>
              <a:rPr lang="en-GB" sz="2400" dirty="0"/>
              <a:t> in many safeguarding and wellbeing issues. Children are at risk of abuse and other risks online as well as face to face. In many cases abuse and other risks will </a:t>
            </a:r>
            <a:r>
              <a:rPr lang="en-GB" sz="2400" dirty="0">
                <a:solidFill>
                  <a:srgbClr val="FF0000"/>
                </a:solidFill>
              </a:rPr>
              <a:t>take place concurrently </a:t>
            </a:r>
          </a:p>
          <a:p>
            <a:r>
              <a:rPr lang="en-GB" sz="2400" dirty="0">
                <a:solidFill>
                  <a:srgbClr val="FF0000"/>
                </a:solidFill>
              </a:rPr>
              <a:t>both online and offline</a:t>
            </a:r>
            <a:r>
              <a:rPr lang="en-GB" sz="2400" dirty="0"/>
              <a:t>. Children can also abuse other children online, this can take the form of abusive, harassing, and misogynistic/misandrist messages, the non-consensual sharing of indecent images, especially around chat groups, and the sharing of abusive images and pornography to those who do not want to receive such content.</a:t>
            </a:r>
          </a:p>
        </p:txBody>
      </p:sp>
    </p:spTree>
    <p:extLst>
      <p:ext uri="{BB962C8B-B14F-4D97-AF65-F5344CB8AC3E}">
        <p14:creationId xmlns:p14="http://schemas.microsoft.com/office/powerpoint/2010/main" val="138101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p:cNvSpPr>
            <a:spLocks noGrp="1"/>
          </p:cNvSpPr>
          <p:nvPr>
            <p:ph type="title"/>
          </p:nvPr>
        </p:nvSpPr>
        <p:spPr>
          <a:prstGeom prst="rect">
            <a:avLst/>
          </a:prstGeom>
        </p:spPr>
        <p:txBody>
          <a:bodyPr>
            <a:normAutofit fontScale="90000"/>
          </a:bodyPr>
          <a:lstStyle/>
          <a:p>
            <a:pPr defTabSz="365568">
              <a:defRPr sz="3827"/>
            </a:pPr>
            <a:r>
              <a:rPr lang="en-GB" dirty="0"/>
              <a:t>Setting the scene - agenda </a:t>
            </a:r>
            <a:endParaRPr dirty="0"/>
          </a:p>
        </p:txBody>
      </p:sp>
      <p:sp>
        <p:nvSpPr>
          <p:cNvPr id="81" name="Body"/>
          <p:cNvSpPr>
            <a:spLocks noGrp="1"/>
          </p:cNvSpPr>
          <p:nvPr>
            <p:ph type="body" idx="1"/>
          </p:nvPr>
        </p:nvSpPr>
        <p:spPr>
          <a:xfrm>
            <a:off x="457614" y="1418457"/>
            <a:ext cx="8230285" cy="4769047"/>
          </a:xfrm>
          <a:prstGeom prst="rect">
            <a:avLst/>
          </a:prstGeom>
        </p:spPr>
        <p:txBody>
          <a:bodyPr>
            <a:noAutofit/>
          </a:bodyPr>
          <a:lstStyle/>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Key Guidance and Policies</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What’s new in KCSIE 2023</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Key safeguarding issues – in Sutton</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Safeguarding refresher</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Managing disclosures, how to report</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Record keeping principles</a:t>
            </a:r>
          </a:p>
          <a:p>
            <a:pPr>
              <a:buClr>
                <a:srgbClr val="FF0066"/>
              </a:buClr>
              <a:buSzPct val="120000"/>
            </a:pPr>
            <a:endParaRPr lang="en-GB" sz="1969" b="1" dirty="0"/>
          </a:p>
          <a:p>
            <a:pPr marL="241093" indent="-241093">
              <a:buClr>
                <a:srgbClr val="FF0066"/>
              </a:buClr>
              <a:buSzPct val="120000"/>
              <a:buFont typeface="Arial" panose="020B0604020202020204" pitchFamily="34" charset="0"/>
              <a:buChar char="•"/>
            </a:pPr>
            <a:r>
              <a:rPr lang="en-GB" sz="1969" b="1" dirty="0"/>
              <a:t>Insight into the CFCS processes</a:t>
            </a:r>
          </a:p>
          <a:p>
            <a:pPr>
              <a:buClr>
                <a:srgbClr val="FF0066"/>
              </a:buClr>
              <a:buSzPct val="120000"/>
            </a:pPr>
            <a:endParaRPr lang="en-GB" sz="1969" b="1" dirty="0"/>
          </a:p>
          <a:p>
            <a:pPr>
              <a:buClr>
                <a:srgbClr val="FF0066"/>
              </a:buClr>
              <a:buSzPct val="120000"/>
            </a:pPr>
            <a:endParaRPr lang="en-GB" sz="1969" b="1" dirty="0"/>
          </a:p>
          <a:p>
            <a:pPr>
              <a:buClr>
                <a:srgbClr val="FF0066"/>
              </a:buClr>
              <a:buSzPct val="120000"/>
            </a:pPr>
            <a:endParaRPr lang="en-GB" sz="1969" b="1" dirty="0"/>
          </a:p>
        </p:txBody>
      </p:sp>
      <p:pic>
        <p:nvPicPr>
          <p:cNvPr id="7" name="Picture 6" descr="A picture containing drawing&#10;&#10;Description automatically generated">
            <a:extLst>
              <a:ext uri="{FF2B5EF4-FFF2-40B4-BE49-F238E27FC236}">
                <a16:creationId xmlns:a16="http://schemas.microsoft.com/office/drawing/2014/main" id="{EFCC376C-67FE-46FC-A715-9479F30CA6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33904" y="4248823"/>
            <a:ext cx="3640809" cy="238144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0A5C-7931-440C-9D53-7C029FA7D611}"/>
              </a:ext>
            </a:extLst>
          </p:cNvPr>
          <p:cNvSpPr>
            <a:spLocks noGrp="1"/>
          </p:cNvSpPr>
          <p:nvPr>
            <p:ph type="title"/>
          </p:nvPr>
        </p:nvSpPr>
        <p:spPr/>
        <p:txBody>
          <a:bodyPr>
            <a:normAutofit fontScale="90000"/>
          </a:bodyPr>
          <a:lstStyle/>
          <a:p>
            <a:pPr defTabSz="410730" eaLnBrk="1" fontAlgn="auto" hangingPunct="1">
              <a:spcBef>
                <a:spcPts val="0"/>
              </a:spcBef>
              <a:spcAft>
                <a:spcPts val="0"/>
              </a:spcAft>
              <a:defRPr/>
            </a:pPr>
            <a:r>
              <a:rPr lang="en-GB" sz="3023" dirty="0"/>
              <a:t>What all staff should know</a:t>
            </a:r>
          </a:p>
        </p:txBody>
      </p:sp>
      <p:sp>
        <p:nvSpPr>
          <p:cNvPr id="3" name="Text Placeholder 2">
            <a:extLst>
              <a:ext uri="{FF2B5EF4-FFF2-40B4-BE49-F238E27FC236}">
                <a16:creationId xmlns:a16="http://schemas.microsoft.com/office/drawing/2014/main" id="{45E4A52E-CC93-426F-9B4E-86C89B2FEB74}"/>
              </a:ext>
            </a:extLst>
          </p:cNvPr>
          <p:cNvSpPr>
            <a:spLocks noGrp="1"/>
          </p:cNvSpPr>
          <p:nvPr>
            <p:ph type="body" idx="1"/>
          </p:nvPr>
        </p:nvSpPr>
        <p:spPr/>
        <p:txBody>
          <a:bodyPr>
            <a:normAutofit/>
          </a:bodyPr>
          <a:lstStyle/>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What to do if a child says they are being abused or neglected</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Manage confidentiality appropriately</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Identify early help needs</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How to follow school referral processes</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Be aware of referral processes for social care.</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That all concerns/discussions and decisions made </a:t>
            </a:r>
            <a:r>
              <a:rPr lang="en-GB" sz="2000" u="sng" dirty="0"/>
              <a:t>and</a:t>
            </a:r>
            <a:r>
              <a:rPr lang="en-GB" sz="2000" dirty="0"/>
              <a:t> the reasons for those decisions are accurately </a:t>
            </a:r>
            <a:r>
              <a:rPr lang="en-GB" sz="2000" u="sng" dirty="0"/>
              <a:t>recorded in writing</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u="sng"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u="sng" dirty="0"/>
          </a:p>
          <a:p>
            <a:pPr algn="ctr" defTabSz="410730" eaLnBrk="1" fontAlgn="auto" hangingPunct="1">
              <a:spcBef>
                <a:spcPts val="0"/>
              </a:spcBef>
              <a:spcAft>
                <a:spcPts val="0"/>
              </a:spcAft>
              <a:buClr>
                <a:srgbClr val="FF3399"/>
              </a:buClr>
              <a:defRPr/>
            </a:pPr>
            <a:r>
              <a:rPr lang="en-GB" sz="2000" b="1" dirty="0">
                <a:solidFill>
                  <a:srgbClr val="CB239F"/>
                </a:solidFill>
              </a:rPr>
              <a:t>QUESTION</a:t>
            </a:r>
            <a:r>
              <a:rPr lang="en-GB" sz="2000" b="1" dirty="0"/>
              <a:t>: are you secure in your knowledge and understanding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FA39-15AF-4279-BE24-0CCB9CB2B97C}"/>
              </a:ext>
            </a:extLst>
          </p:cNvPr>
          <p:cNvSpPr>
            <a:spLocks noGrp="1"/>
          </p:cNvSpPr>
          <p:nvPr>
            <p:ph type="title"/>
          </p:nvPr>
        </p:nvSpPr>
        <p:spPr/>
        <p:txBody>
          <a:bodyPr>
            <a:normAutofit fontScale="90000"/>
          </a:bodyPr>
          <a:lstStyle/>
          <a:p>
            <a:r>
              <a:rPr lang="en-GB" dirty="0"/>
              <a:t>What all staff should know – KCSIE 2023</a:t>
            </a:r>
          </a:p>
        </p:txBody>
      </p:sp>
      <p:sp>
        <p:nvSpPr>
          <p:cNvPr id="3" name="Text Placeholder 2">
            <a:extLst>
              <a:ext uri="{FF2B5EF4-FFF2-40B4-BE49-F238E27FC236}">
                <a16:creationId xmlns:a16="http://schemas.microsoft.com/office/drawing/2014/main" id="{1D88502A-F445-47D1-8B4A-30673655F26A}"/>
              </a:ext>
            </a:extLst>
          </p:cNvPr>
          <p:cNvSpPr>
            <a:spLocks noGrp="1"/>
          </p:cNvSpPr>
          <p:nvPr>
            <p:ph type="body" idx="1"/>
          </p:nvPr>
        </p:nvSpPr>
        <p:spPr>
          <a:xfrm>
            <a:off x="395536" y="1196752"/>
            <a:ext cx="8691153" cy="4769047"/>
          </a:xfrm>
        </p:spPr>
        <p:txBody>
          <a:bodyPr>
            <a:normAutofit fontScale="92500" lnSpcReduction="10000"/>
          </a:bodyPr>
          <a:lstStyle/>
          <a:p>
            <a:r>
              <a:rPr lang="en-GB" sz="2250" dirty="0"/>
              <a:t>All staff should be aware of systems within their school or college which support safeguarding, and these should be explained to them as part of staff induction. This should include the:</a:t>
            </a:r>
          </a:p>
          <a:p>
            <a:endParaRPr lang="en-GB" sz="2250" dirty="0"/>
          </a:p>
          <a:p>
            <a:pPr marL="342900" indent="-342900">
              <a:buFont typeface="Arial" panose="020B0604020202020204" pitchFamily="34" charset="0"/>
              <a:buChar char="•"/>
            </a:pPr>
            <a:r>
              <a:rPr lang="en-GB" sz="2250" dirty="0"/>
              <a:t>child protection policy (which should amongst other things also include the policy and procedures to deal with child-on-child abuse). </a:t>
            </a:r>
          </a:p>
          <a:p>
            <a:pPr marL="342900" indent="-342900">
              <a:buFont typeface="Arial" panose="020B0604020202020204" pitchFamily="34" charset="0"/>
              <a:buChar char="•"/>
            </a:pPr>
            <a:r>
              <a:rPr lang="en-GB" sz="2250" dirty="0"/>
              <a:t>behaviour policy (which should include measures to prevent bullying, including </a:t>
            </a:r>
          </a:p>
          <a:p>
            <a:pPr marL="342900" indent="-342900">
              <a:buFont typeface="Arial" panose="020B0604020202020204" pitchFamily="34" charset="0"/>
              <a:buChar char="•"/>
            </a:pPr>
            <a:r>
              <a:rPr lang="en-GB" sz="2250" dirty="0"/>
              <a:t>cyberbullying, prejudice-based and discriminatory bullying).</a:t>
            </a:r>
          </a:p>
          <a:p>
            <a:pPr marL="342900" indent="-342900">
              <a:buFont typeface="Arial" panose="020B0604020202020204" pitchFamily="34" charset="0"/>
              <a:buChar char="•"/>
            </a:pPr>
            <a:r>
              <a:rPr lang="en-GB" sz="2250" dirty="0"/>
              <a:t>staff behaviour policy (sometimes called a code of conduct) should amongst other things, include low-level concerns, allegations against staff and whistleblowing. </a:t>
            </a:r>
          </a:p>
          <a:p>
            <a:pPr marL="342900" indent="-342900">
              <a:buFont typeface="Arial" panose="020B0604020202020204" pitchFamily="34" charset="0"/>
              <a:buChar char="•"/>
            </a:pPr>
            <a:r>
              <a:rPr lang="en-GB" sz="2250" dirty="0"/>
              <a:t>safeguarding response to children who are absent from education, particularly on repeat occasions and/or prolonged periods.</a:t>
            </a:r>
          </a:p>
          <a:p>
            <a:pPr marL="342900" indent="-342900">
              <a:buFont typeface="Arial" panose="020B0604020202020204" pitchFamily="34" charset="0"/>
              <a:buChar char="•"/>
            </a:pPr>
            <a:r>
              <a:rPr lang="en-GB" sz="2250" dirty="0"/>
              <a:t>The role of the designated safeguarding lead (including the identity of the designated safeguarding lead and any deputies).</a:t>
            </a:r>
          </a:p>
        </p:txBody>
      </p:sp>
    </p:spTree>
    <p:extLst>
      <p:ext uri="{BB962C8B-B14F-4D97-AF65-F5344CB8AC3E}">
        <p14:creationId xmlns:p14="http://schemas.microsoft.com/office/powerpoint/2010/main" val="28331393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2D28-0964-474C-8D88-2519288AE351}"/>
              </a:ext>
            </a:extLst>
          </p:cNvPr>
          <p:cNvSpPr>
            <a:spLocks noGrp="1"/>
          </p:cNvSpPr>
          <p:nvPr>
            <p:ph type="title"/>
          </p:nvPr>
        </p:nvSpPr>
        <p:spPr>
          <a:xfrm>
            <a:off x="364733" y="-126054"/>
            <a:ext cx="8229600" cy="1143000"/>
          </a:xfrm>
        </p:spPr>
        <p:txBody>
          <a:bodyPr>
            <a:normAutofit/>
          </a:bodyPr>
          <a:lstStyle/>
          <a:p>
            <a:r>
              <a:rPr lang="en-GB" sz="4800" dirty="0"/>
              <a:t>KCSIE 2023 – Part 1</a:t>
            </a:r>
          </a:p>
        </p:txBody>
      </p:sp>
      <p:sp>
        <p:nvSpPr>
          <p:cNvPr id="3" name="Content Placeholder 2">
            <a:extLst>
              <a:ext uri="{FF2B5EF4-FFF2-40B4-BE49-F238E27FC236}">
                <a16:creationId xmlns:a16="http://schemas.microsoft.com/office/drawing/2014/main" id="{83412499-F2A4-424C-9B39-0DFBF02E7C78}"/>
              </a:ext>
            </a:extLst>
          </p:cNvPr>
          <p:cNvSpPr>
            <a:spLocks noGrp="1"/>
          </p:cNvSpPr>
          <p:nvPr>
            <p:ph idx="1"/>
          </p:nvPr>
        </p:nvSpPr>
        <p:spPr/>
        <p:txBody>
          <a:bodyPr>
            <a:normAutofit fontScale="92500"/>
          </a:bodyPr>
          <a:lstStyle/>
          <a:p>
            <a:r>
              <a:rPr lang="en-GB" sz="2800" dirty="0"/>
              <a:t>14. All staff should receive appropriate safeguarding and child protection training (including online safety which, amongst other things</a:t>
            </a:r>
            <a:r>
              <a:rPr lang="en-GB" sz="2800" b="1" dirty="0"/>
              <a:t>, includes an understanding of the </a:t>
            </a:r>
          </a:p>
          <a:p>
            <a:r>
              <a:rPr lang="en-GB" sz="2800" b="1" dirty="0"/>
              <a:t>expectations, applicable roles and responsibilities in relation to filtering and monitoring</a:t>
            </a:r>
            <a:r>
              <a:rPr lang="en-GB" sz="2800" dirty="0"/>
              <a:t> at induction. The training should be regularly updated. In addition, all staff should receive safeguarding and child protection (including online safety) updates (for example, via email, e-bulletins, and staff meetings), as required, and at least annually, to continue to provide them with relevant skills and knowledge to safeguard children effectively</a:t>
            </a:r>
          </a:p>
        </p:txBody>
      </p:sp>
    </p:spTree>
    <p:extLst>
      <p:ext uri="{BB962C8B-B14F-4D97-AF65-F5344CB8AC3E}">
        <p14:creationId xmlns:p14="http://schemas.microsoft.com/office/powerpoint/2010/main" val="218884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D05F7-4453-9BC4-69DC-40E82F6D8B52}"/>
              </a:ext>
            </a:extLst>
          </p:cNvPr>
          <p:cNvPicPr>
            <a:picLocks noChangeAspect="1"/>
          </p:cNvPicPr>
          <p:nvPr/>
        </p:nvPicPr>
        <p:blipFill>
          <a:blip r:embed="rId2"/>
          <a:stretch>
            <a:fillRect/>
          </a:stretch>
        </p:blipFill>
        <p:spPr>
          <a:xfrm>
            <a:off x="0" y="0"/>
            <a:ext cx="9144000" cy="7268463"/>
          </a:xfrm>
          <a:prstGeom prst="rect">
            <a:avLst/>
          </a:prstGeom>
        </p:spPr>
      </p:pic>
    </p:spTree>
    <p:extLst>
      <p:ext uri="{BB962C8B-B14F-4D97-AF65-F5344CB8AC3E}">
        <p14:creationId xmlns:p14="http://schemas.microsoft.com/office/powerpoint/2010/main" val="39618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647-7D77-CCAA-5010-AB1326C78BBA}"/>
              </a:ext>
            </a:extLst>
          </p:cNvPr>
          <p:cNvSpPr>
            <a:spLocks noGrp="1"/>
          </p:cNvSpPr>
          <p:nvPr>
            <p:ph type="title"/>
          </p:nvPr>
        </p:nvSpPr>
        <p:spPr>
          <a:xfrm>
            <a:off x="323528" y="-243408"/>
            <a:ext cx="8229600" cy="1143000"/>
          </a:xfrm>
        </p:spPr>
        <p:txBody>
          <a:bodyPr>
            <a:normAutofit/>
          </a:bodyPr>
          <a:lstStyle/>
          <a:p>
            <a:r>
              <a:rPr lang="en-GB" sz="4000" dirty="0"/>
              <a:t>Filtering and Monitoring</a:t>
            </a:r>
          </a:p>
        </p:txBody>
      </p:sp>
      <p:pic>
        <p:nvPicPr>
          <p:cNvPr id="5" name="Content Placeholder 4">
            <a:extLst>
              <a:ext uri="{FF2B5EF4-FFF2-40B4-BE49-F238E27FC236}">
                <a16:creationId xmlns:a16="http://schemas.microsoft.com/office/drawing/2014/main" id="{BE88C1D8-1BA6-E4CA-3667-E0A40E7C8E65}"/>
              </a:ext>
            </a:extLst>
          </p:cNvPr>
          <p:cNvPicPr>
            <a:picLocks noGrp="1" noChangeAspect="1"/>
          </p:cNvPicPr>
          <p:nvPr>
            <p:ph idx="1"/>
          </p:nvPr>
        </p:nvPicPr>
        <p:blipFill>
          <a:blip r:embed="rId2"/>
          <a:stretch>
            <a:fillRect/>
          </a:stretch>
        </p:blipFill>
        <p:spPr>
          <a:xfrm>
            <a:off x="2339752" y="5578599"/>
            <a:ext cx="3907854" cy="1210766"/>
          </a:xfrm>
        </p:spPr>
      </p:pic>
      <p:pic>
        <p:nvPicPr>
          <p:cNvPr id="7" name="Picture 6">
            <a:extLst>
              <a:ext uri="{FF2B5EF4-FFF2-40B4-BE49-F238E27FC236}">
                <a16:creationId xmlns:a16="http://schemas.microsoft.com/office/drawing/2014/main" id="{83A2CB96-1F29-EE46-D6F9-74324019F7C0}"/>
              </a:ext>
            </a:extLst>
          </p:cNvPr>
          <p:cNvPicPr>
            <a:picLocks noChangeAspect="1"/>
          </p:cNvPicPr>
          <p:nvPr/>
        </p:nvPicPr>
        <p:blipFill>
          <a:blip r:embed="rId3"/>
          <a:stretch>
            <a:fillRect/>
          </a:stretch>
        </p:blipFill>
        <p:spPr>
          <a:xfrm>
            <a:off x="107504" y="1340768"/>
            <a:ext cx="7920880" cy="1008112"/>
          </a:xfrm>
          <a:prstGeom prst="rect">
            <a:avLst/>
          </a:prstGeom>
        </p:spPr>
      </p:pic>
      <p:pic>
        <p:nvPicPr>
          <p:cNvPr id="9" name="Picture 8">
            <a:extLst>
              <a:ext uri="{FF2B5EF4-FFF2-40B4-BE49-F238E27FC236}">
                <a16:creationId xmlns:a16="http://schemas.microsoft.com/office/drawing/2014/main" id="{A15A1C1A-D8B9-B0FD-7715-854C2B712389}"/>
              </a:ext>
            </a:extLst>
          </p:cNvPr>
          <p:cNvPicPr>
            <a:picLocks noChangeAspect="1"/>
          </p:cNvPicPr>
          <p:nvPr/>
        </p:nvPicPr>
        <p:blipFill>
          <a:blip r:embed="rId4"/>
          <a:stretch>
            <a:fillRect/>
          </a:stretch>
        </p:blipFill>
        <p:spPr>
          <a:xfrm>
            <a:off x="81236" y="2270943"/>
            <a:ext cx="8896350" cy="726009"/>
          </a:xfrm>
          <a:prstGeom prst="rect">
            <a:avLst/>
          </a:prstGeom>
        </p:spPr>
      </p:pic>
      <p:pic>
        <p:nvPicPr>
          <p:cNvPr id="11" name="Picture 10">
            <a:extLst>
              <a:ext uri="{FF2B5EF4-FFF2-40B4-BE49-F238E27FC236}">
                <a16:creationId xmlns:a16="http://schemas.microsoft.com/office/drawing/2014/main" id="{E374B9F5-DF2B-C432-31BE-57D7B10CE4A6}"/>
              </a:ext>
            </a:extLst>
          </p:cNvPr>
          <p:cNvPicPr>
            <a:picLocks noChangeAspect="1"/>
          </p:cNvPicPr>
          <p:nvPr/>
        </p:nvPicPr>
        <p:blipFill>
          <a:blip r:embed="rId5"/>
          <a:stretch>
            <a:fillRect/>
          </a:stretch>
        </p:blipFill>
        <p:spPr>
          <a:xfrm>
            <a:off x="107504" y="3140968"/>
            <a:ext cx="8753475" cy="1227335"/>
          </a:xfrm>
          <a:prstGeom prst="rect">
            <a:avLst/>
          </a:prstGeom>
        </p:spPr>
      </p:pic>
      <p:pic>
        <p:nvPicPr>
          <p:cNvPr id="13" name="Picture 12">
            <a:extLst>
              <a:ext uri="{FF2B5EF4-FFF2-40B4-BE49-F238E27FC236}">
                <a16:creationId xmlns:a16="http://schemas.microsoft.com/office/drawing/2014/main" id="{891FE199-C58F-7541-CEBC-1CC5BE09E68C}"/>
              </a:ext>
            </a:extLst>
          </p:cNvPr>
          <p:cNvPicPr>
            <a:picLocks noChangeAspect="1"/>
          </p:cNvPicPr>
          <p:nvPr/>
        </p:nvPicPr>
        <p:blipFill>
          <a:blip r:embed="rId6"/>
          <a:stretch>
            <a:fillRect/>
          </a:stretch>
        </p:blipFill>
        <p:spPr>
          <a:xfrm>
            <a:off x="185092" y="4252714"/>
            <a:ext cx="8896350" cy="1304925"/>
          </a:xfrm>
          <a:prstGeom prst="rect">
            <a:avLst/>
          </a:prstGeom>
        </p:spPr>
      </p:pic>
    </p:spTree>
    <p:extLst>
      <p:ext uri="{BB962C8B-B14F-4D97-AF65-F5344CB8AC3E}">
        <p14:creationId xmlns:p14="http://schemas.microsoft.com/office/powerpoint/2010/main" val="163358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CA22A-31B5-2AD5-357C-5B3F5D27FEC3}"/>
              </a:ext>
            </a:extLst>
          </p:cNvPr>
          <p:cNvPicPr>
            <a:picLocks noChangeAspect="1"/>
          </p:cNvPicPr>
          <p:nvPr/>
        </p:nvPicPr>
        <p:blipFill>
          <a:blip r:embed="rId2"/>
          <a:stretch>
            <a:fillRect/>
          </a:stretch>
        </p:blipFill>
        <p:spPr>
          <a:xfrm>
            <a:off x="104776" y="1392806"/>
            <a:ext cx="3276600" cy="3338961"/>
          </a:xfrm>
          <a:prstGeom prst="rect">
            <a:avLst/>
          </a:prstGeom>
        </p:spPr>
      </p:pic>
      <p:sp>
        <p:nvSpPr>
          <p:cNvPr id="4" name="TextBox 3">
            <a:extLst>
              <a:ext uri="{FF2B5EF4-FFF2-40B4-BE49-F238E27FC236}">
                <a16:creationId xmlns:a16="http://schemas.microsoft.com/office/drawing/2014/main" id="{9ED4811A-0A13-0E1A-622E-DC8E9B90A800}"/>
              </a:ext>
            </a:extLst>
          </p:cNvPr>
          <p:cNvSpPr txBox="1"/>
          <p:nvPr/>
        </p:nvSpPr>
        <p:spPr>
          <a:xfrm>
            <a:off x="3514724" y="1630928"/>
            <a:ext cx="5400675" cy="481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rPr>
              <a:t>Governing bodies and proprietors have overall strategic responsibility for filtering and monitoring and need assurance that the standards are being met. </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14764"/>
                </a:solidFill>
                <a:effectLst/>
                <a:uLnTx/>
                <a:uFillTx/>
                <a:latin typeface="Avenir Heavy"/>
                <a:ea typeface="+mn-ea"/>
                <a:cs typeface="+mn-cs"/>
                <a:sym typeface="Avenir Heavy"/>
              </a:rPr>
              <a:t>To do this, they should identify and assign: </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endParaRP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rPr>
              <a:t>a member of the senior leadership team and a governor, to be responsible for ensuring these standards are met.</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rPr>
              <a:t>the roles and responsibilities of staff and third parties, for example, external service providers. </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14764"/>
                </a:solidFill>
                <a:effectLst/>
                <a:uLnTx/>
                <a:uFillTx/>
                <a:latin typeface="Avenir Heavy"/>
                <a:ea typeface="+mn-ea"/>
                <a:cs typeface="+mn-cs"/>
                <a:sym typeface="Avenir Heavy"/>
              </a:rPr>
              <a:t>We are aware that there may not be full-time staff for each of these roles and responsibility may lie as part of a wider role within the school, college, or trust. However, it must be clear who is responsible and it must be possible to make prompt changes to your provision.</a:t>
            </a:r>
          </a:p>
        </p:txBody>
      </p:sp>
      <p:sp>
        <p:nvSpPr>
          <p:cNvPr id="5" name="TextBox 4">
            <a:extLst>
              <a:ext uri="{FF2B5EF4-FFF2-40B4-BE49-F238E27FC236}">
                <a16:creationId xmlns:a16="http://schemas.microsoft.com/office/drawing/2014/main" id="{6FA9F84E-E667-6103-DC2A-34BBC8CC0217}"/>
              </a:ext>
            </a:extLst>
          </p:cNvPr>
          <p:cNvSpPr txBox="1"/>
          <p:nvPr/>
        </p:nvSpPr>
        <p:spPr>
          <a:xfrm>
            <a:off x="228601" y="194106"/>
            <a:ext cx="7058024"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4300" b="0" i="0" u="none" strike="noStrike" kern="1200" cap="none" spc="0" normalizeH="0" baseline="0" noProof="0" dirty="0">
                <a:ln>
                  <a:noFill/>
                </a:ln>
                <a:solidFill>
                  <a:srgbClr val="FFFFFF"/>
                </a:solidFill>
                <a:effectLst/>
                <a:uLnTx/>
                <a:uFillTx/>
                <a:latin typeface="Avenir Heavy"/>
                <a:ea typeface="+mn-ea"/>
                <a:cs typeface="+mn-cs"/>
                <a:sym typeface="Avenir Heavy"/>
              </a:rPr>
              <a:t>Filtering and Monitoring</a:t>
            </a:r>
          </a:p>
        </p:txBody>
      </p:sp>
    </p:spTree>
    <p:extLst>
      <p:ext uri="{BB962C8B-B14F-4D97-AF65-F5344CB8AC3E}">
        <p14:creationId xmlns:p14="http://schemas.microsoft.com/office/powerpoint/2010/main" val="253596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0CEE-0D9A-6AAC-7B1B-661F5DC941D6}"/>
              </a:ext>
            </a:extLst>
          </p:cNvPr>
          <p:cNvSpPr>
            <a:spLocks noGrp="1"/>
          </p:cNvSpPr>
          <p:nvPr>
            <p:ph type="title"/>
          </p:nvPr>
        </p:nvSpPr>
        <p:spPr>
          <a:xfrm>
            <a:off x="271462" y="908720"/>
            <a:ext cx="8601075" cy="538162"/>
          </a:xfrm>
        </p:spPr>
        <p:txBody>
          <a:bodyPr/>
          <a:lstStyle/>
          <a:p>
            <a:r>
              <a:rPr lang="en-GB" dirty="0"/>
              <a:t>KCSIE 2023 - Check arrangements around online filtering and monitoring are effective (part 2)</a:t>
            </a:r>
            <a:br>
              <a:rPr lang="en-GB" dirty="0"/>
            </a:br>
            <a:endParaRPr lang="en-GB" dirty="0"/>
          </a:p>
        </p:txBody>
      </p:sp>
      <p:sp>
        <p:nvSpPr>
          <p:cNvPr id="3" name="Text Placeholder 2">
            <a:extLst>
              <a:ext uri="{FF2B5EF4-FFF2-40B4-BE49-F238E27FC236}">
                <a16:creationId xmlns:a16="http://schemas.microsoft.com/office/drawing/2014/main" id="{2A4764D5-C310-C8AB-6FCF-0BFC9747DC58}"/>
              </a:ext>
            </a:extLst>
          </p:cNvPr>
          <p:cNvSpPr>
            <a:spLocks noGrp="1"/>
          </p:cNvSpPr>
          <p:nvPr>
            <p:ph type="body" idx="1"/>
          </p:nvPr>
        </p:nvSpPr>
        <p:spPr>
          <a:xfrm>
            <a:off x="179512" y="1340768"/>
            <a:ext cx="8784976" cy="4768850"/>
          </a:xfrm>
        </p:spPr>
        <p:txBody>
          <a:bodyPr/>
          <a:lstStyle/>
          <a:p>
            <a:r>
              <a:rPr lang="en-GB" sz="2400" b="1" dirty="0"/>
              <a:t>Your governing board should make sure that: </a:t>
            </a:r>
            <a:endParaRPr lang="en-GB" sz="2400" dirty="0"/>
          </a:p>
          <a:p>
            <a:r>
              <a:rPr lang="en-GB" sz="2400" dirty="0"/>
              <a:t>The designated safeguarding lead (DSL) takes responsibility for understanding the filtering and monitoring systems and processes in place as part of their role (paragraph 103)</a:t>
            </a:r>
          </a:p>
          <a:p>
            <a:r>
              <a:rPr lang="en-GB" sz="2400" dirty="0"/>
              <a:t>All staff understand their expectations, roles and responsibilities around filtering and monitoring as part of safeguarding training (paragraph 124)</a:t>
            </a:r>
          </a:p>
          <a:p>
            <a:r>
              <a:rPr lang="en-GB" sz="2400" dirty="0"/>
              <a:t>Your school's child protection policy includes how your school approaches filtering and monitoring on school devices and school networks (paragraph 138)</a:t>
            </a:r>
          </a:p>
          <a:p>
            <a:r>
              <a:rPr lang="en-GB" sz="2400" dirty="0"/>
              <a:t>Your board should also review the DfE’s filtering and monitoring standards. It should discuss with IT staff and service providers what needs to be done to support your school in meeting the standards (paragraph 142).</a:t>
            </a:r>
          </a:p>
        </p:txBody>
      </p:sp>
    </p:spTree>
    <p:extLst>
      <p:ext uri="{BB962C8B-B14F-4D97-AF65-F5344CB8AC3E}">
        <p14:creationId xmlns:p14="http://schemas.microsoft.com/office/powerpoint/2010/main" val="37066570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FB01-A56F-E353-3AFF-D38359BA0313}"/>
              </a:ext>
            </a:extLst>
          </p:cNvPr>
          <p:cNvSpPr>
            <a:spLocks noGrp="1"/>
          </p:cNvSpPr>
          <p:nvPr>
            <p:ph type="title"/>
          </p:nvPr>
        </p:nvSpPr>
        <p:spPr/>
        <p:txBody>
          <a:bodyPr/>
          <a:lstStyle/>
          <a:p>
            <a:r>
              <a:rPr lang="en-GB" dirty="0"/>
              <a:t>Online checks for short-listed candidates</a:t>
            </a:r>
          </a:p>
        </p:txBody>
      </p:sp>
      <p:sp>
        <p:nvSpPr>
          <p:cNvPr id="3" name="Text Placeholder 2">
            <a:extLst>
              <a:ext uri="{FF2B5EF4-FFF2-40B4-BE49-F238E27FC236}">
                <a16:creationId xmlns:a16="http://schemas.microsoft.com/office/drawing/2014/main" id="{C25E993E-0014-0AA6-3ED5-C01EB1248998}"/>
              </a:ext>
            </a:extLst>
          </p:cNvPr>
          <p:cNvSpPr>
            <a:spLocks noGrp="1"/>
          </p:cNvSpPr>
          <p:nvPr>
            <p:ph type="body" idx="1"/>
          </p:nvPr>
        </p:nvSpPr>
        <p:spPr>
          <a:xfrm>
            <a:off x="482600" y="1608138"/>
            <a:ext cx="8265864" cy="4768850"/>
          </a:xfrm>
        </p:spPr>
        <p:txBody>
          <a:bodyPr/>
          <a:lstStyle/>
          <a:p>
            <a:r>
              <a:rPr lang="en-GB" sz="2800" b="1" dirty="0"/>
              <a:t>Schools are reminded that short-listed candidates should be informed that online searches will be carried out.</a:t>
            </a:r>
          </a:p>
          <a:p>
            <a:endParaRPr lang="en-GB" sz="2800" dirty="0"/>
          </a:p>
          <a:p>
            <a:r>
              <a:rPr lang="en-GB" sz="2000" dirty="0"/>
              <a:t>KCSIE 2023 Para 221. In addition, as part of the shortlisting process schools and colleges should consider carrying out an online search as part of their due diligence on the short-listed candidates. This may help identify any incidents or issues that have happened, and are publicly available online, which the school or college might want to explore with the applicant at interview. Schools and colleges should inform shortlisted candidates that online searches may be done as part of due diligence checks.</a:t>
            </a:r>
          </a:p>
        </p:txBody>
      </p:sp>
    </p:spTree>
    <p:extLst>
      <p:ext uri="{BB962C8B-B14F-4D97-AF65-F5344CB8AC3E}">
        <p14:creationId xmlns:p14="http://schemas.microsoft.com/office/powerpoint/2010/main" val="317138652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3A06-06EC-4456-9F5B-EF8B804D16A5}"/>
              </a:ext>
            </a:extLst>
          </p:cNvPr>
          <p:cNvSpPr>
            <a:spLocks noGrp="1"/>
          </p:cNvSpPr>
          <p:nvPr>
            <p:ph type="title"/>
          </p:nvPr>
        </p:nvSpPr>
        <p:spPr/>
        <p:txBody>
          <a:bodyPr>
            <a:normAutofit fontScale="90000"/>
          </a:bodyPr>
          <a:lstStyle/>
          <a:p>
            <a:r>
              <a:rPr lang="en-GB" dirty="0"/>
              <a:t>New – Out of school settings  </a:t>
            </a:r>
          </a:p>
        </p:txBody>
      </p:sp>
      <p:sp>
        <p:nvSpPr>
          <p:cNvPr id="3" name="Text Placeholder 2">
            <a:extLst>
              <a:ext uri="{FF2B5EF4-FFF2-40B4-BE49-F238E27FC236}">
                <a16:creationId xmlns:a16="http://schemas.microsoft.com/office/drawing/2014/main" id="{7B824F6C-7D60-4F95-97A6-A40C743895F9}"/>
              </a:ext>
            </a:extLst>
          </p:cNvPr>
          <p:cNvSpPr>
            <a:spLocks noGrp="1"/>
          </p:cNvSpPr>
          <p:nvPr>
            <p:ph type="body" idx="1"/>
          </p:nvPr>
        </p:nvSpPr>
        <p:spPr>
          <a:xfrm>
            <a:off x="271589" y="1608041"/>
            <a:ext cx="4823932" cy="4769047"/>
          </a:xfrm>
        </p:spPr>
        <p:txBody>
          <a:bodyPr>
            <a:normAutofit/>
          </a:bodyPr>
          <a:lstStyle/>
          <a:p>
            <a:r>
              <a:rPr lang="en-GB" sz="2531" dirty="0"/>
              <a:t>This is non-statutory guidance from the Department for Education (DfE). It aims to:</a:t>
            </a:r>
          </a:p>
          <a:p>
            <a:pPr marL="457200" indent="-457200">
              <a:buFont typeface="Arial" panose="020B0604020202020204" pitchFamily="34" charset="0"/>
              <a:buChar char="•"/>
            </a:pPr>
            <a:r>
              <a:rPr lang="en-GB" sz="2531" dirty="0"/>
              <a:t>help providers of out-of-school settings (OOSS) understand best practice for creating a safe environment for children in their care. </a:t>
            </a:r>
          </a:p>
          <a:p>
            <a:pPr marL="457200" indent="-457200">
              <a:buFont typeface="Arial" panose="020B0604020202020204" pitchFamily="34" charset="0"/>
              <a:buChar char="•"/>
            </a:pPr>
            <a:r>
              <a:rPr lang="en-GB" sz="2531" dirty="0"/>
              <a:t>give parents and carers confidence that their child is in a safe activity or learning environment.</a:t>
            </a:r>
          </a:p>
        </p:txBody>
      </p:sp>
      <p:pic>
        <p:nvPicPr>
          <p:cNvPr id="6" name="Picture 5">
            <a:extLst>
              <a:ext uri="{FF2B5EF4-FFF2-40B4-BE49-F238E27FC236}">
                <a16:creationId xmlns:a16="http://schemas.microsoft.com/office/drawing/2014/main" id="{5A9F2F92-57C5-0BE6-C233-2C5895C1D5C6}"/>
              </a:ext>
            </a:extLst>
          </p:cNvPr>
          <p:cNvPicPr>
            <a:picLocks noChangeAspect="1"/>
          </p:cNvPicPr>
          <p:nvPr/>
        </p:nvPicPr>
        <p:blipFill>
          <a:blip r:embed="rId2"/>
          <a:stretch>
            <a:fillRect/>
          </a:stretch>
        </p:blipFill>
        <p:spPr>
          <a:xfrm>
            <a:off x="5420131" y="1713464"/>
            <a:ext cx="3229719" cy="4558199"/>
          </a:xfrm>
          <a:prstGeom prst="rect">
            <a:avLst/>
          </a:prstGeom>
        </p:spPr>
      </p:pic>
    </p:spTree>
    <p:extLst>
      <p:ext uri="{BB962C8B-B14F-4D97-AF65-F5344CB8AC3E}">
        <p14:creationId xmlns:p14="http://schemas.microsoft.com/office/powerpoint/2010/main" val="399034960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8061-F710-1314-F524-35B309869429}"/>
              </a:ext>
            </a:extLst>
          </p:cNvPr>
          <p:cNvSpPr>
            <a:spLocks noGrp="1"/>
          </p:cNvSpPr>
          <p:nvPr>
            <p:ph type="title"/>
          </p:nvPr>
        </p:nvSpPr>
        <p:spPr/>
        <p:txBody>
          <a:bodyPr>
            <a:normAutofit fontScale="90000"/>
          </a:bodyPr>
          <a:lstStyle/>
          <a:p>
            <a:r>
              <a:rPr lang="en-GB" dirty="0"/>
              <a:t>Allegations made against staff using your premises</a:t>
            </a:r>
          </a:p>
        </p:txBody>
      </p:sp>
      <p:sp>
        <p:nvSpPr>
          <p:cNvPr id="3" name="Text Placeholder 2">
            <a:extLst>
              <a:ext uri="{FF2B5EF4-FFF2-40B4-BE49-F238E27FC236}">
                <a16:creationId xmlns:a16="http://schemas.microsoft.com/office/drawing/2014/main" id="{3C009FE4-FD07-3C3E-2F9E-7B08CE7B33F0}"/>
              </a:ext>
            </a:extLst>
          </p:cNvPr>
          <p:cNvSpPr>
            <a:spLocks noGrp="1"/>
          </p:cNvSpPr>
          <p:nvPr>
            <p:ph type="body" idx="1"/>
          </p:nvPr>
        </p:nvSpPr>
        <p:spPr>
          <a:xfrm>
            <a:off x="482343" y="1608041"/>
            <a:ext cx="8266121" cy="4769047"/>
          </a:xfrm>
        </p:spPr>
        <p:txBody>
          <a:bodyPr>
            <a:normAutofit/>
          </a:bodyPr>
          <a:lstStyle/>
          <a:p>
            <a:r>
              <a:rPr lang="en-GB" sz="2800" dirty="0"/>
              <a:t>If school receive allegations about staff using their premises to run activities for children, they should follow their own safeguarding policy, including contacting the LADO</a:t>
            </a:r>
          </a:p>
        </p:txBody>
      </p:sp>
      <p:pic>
        <p:nvPicPr>
          <p:cNvPr id="5" name="Picture 4">
            <a:extLst>
              <a:ext uri="{FF2B5EF4-FFF2-40B4-BE49-F238E27FC236}">
                <a16:creationId xmlns:a16="http://schemas.microsoft.com/office/drawing/2014/main" id="{1FA588D6-7B18-F696-8D3E-6E1C473E622F}"/>
              </a:ext>
            </a:extLst>
          </p:cNvPr>
          <p:cNvPicPr>
            <a:picLocks noChangeAspect="1"/>
          </p:cNvPicPr>
          <p:nvPr/>
        </p:nvPicPr>
        <p:blipFill>
          <a:blip r:embed="rId2"/>
          <a:stretch>
            <a:fillRect/>
          </a:stretch>
        </p:blipFill>
        <p:spPr>
          <a:xfrm>
            <a:off x="294830" y="3933056"/>
            <a:ext cx="2552700" cy="2362200"/>
          </a:xfrm>
          <a:prstGeom prst="rect">
            <a:avLst/>
          </a:prstGeom>
        </p:spPr>
      </p:pic>
      <p:pic>
        <p:nvPicPr>
          <p:cNvPr id="7" name="Picture 6">
            <a:extLst>
              <a:ext uri="{FF2B5EF4-FFF2-40B4-BE49-F238E27FC236}">
                <a16:creationId xmlns:a16="http://schemas.microsoft.com/office/drawing/2014/main" id="{29B0DBAE-2AB8-4952-3548-6A477957FE67}"/>
              </a:ext>
            </a:extLst>
          </p:cNvPr>
          <p:cNvPicPr>
            <a:picLocks noChangeAspect="1"/>
          </p:cNvPicPr>
          <p:nvPr/>
        </p:nvPicPr>
        <p:blipFill>
          <a:blip r:embed="rId3"/>
          <a:stretch>
            <a:fillRect/>
          </a:stretch>
        </p:blipFill>
        <p:spPr>
          <a:xfrm>
            <a:off x="2987824" y="3933057"/>
            <a:ext cx="3001602" cy="2362200"/>
          </a:xfrm>
          <a:prstGeom prst="rect">
            <a:avLst/>
          </a:prstGeom>
        </p:spPr>
      </p:pic>
      <p:pic>
        <p:nvPicPr>
          <p:cNvPr id="9" name="Picture 8">
            <a:extLst>
              <a:ext uri="{FF2B5EF4-FFF2-40B4-BE49-F238E27FC236}">
                <a16:creationId xmlns:a16="http://schemas.microsoft.com/office/drawing/2014/main" id="{DE878CCF-95A9-228D-BF3D-55AF6BD2D393}"/>
              </a:ext>
            </a:extLst>
          </p:cNvPr>
          <p:cNvPicPr>
            <a:picLocks noChangeAspect="1"/>
          </p:cNvPicPr>
          <p:nvPr/>
        </p:nvPicPr>
        <p:blipFill>
          <a:blip r:embed="rId4"/>
          <a:stretch>
            <a:fillRect/>
          </a:stretch>
        </p:blipFill>
        <p:spPr>
          <a:xfrm>
            <a:off x="6002002" y="3923531"/>
            <a:ext cx="3141998" cy="2371725"/>
          </a:xfrm>
          <a:prstGeom prst="rect">
            <a:avLst/>
          </a:prstGeom>
        </p:spPr>
      </p:pic>
    </p:spTree>
    <p:extLst>
      <p:ext uri="{BB962C8B-B14F-4D97-AF65-F5344CB8AC3E}">
        <p14:creationId xmlns:p14="http://schemas.microsoft.com/office/powerpoint/2010/main" val="40220246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688" eaLnBrk="1" fontAlgn="auto" hangingPunct="1">
              <a:spcBef>
                <a:spcPts val="0"/>
              </a:spcBef>
              <a:spcAft>
                <a:spcPts val="0"/>
              </a:spcAft>
              <a:defRPr/>
            </a:pPr>
            <a:r>
              <a:rPr lang="en-GB" altLang="en-US" sz="3600" b="1">
                <a:solidFill>
                  <a:schemeClr val="bg1"/>
                </a:solidFill>
                <a:latin typeface="Tahoma" panose="020B0604030504040204" pitchFamily="34" charset="0"/>
                <a:cs typeface="Tahoma" panose="020B0604030504040204" pitchFamily="34" charset="0"/>
              </a:rPr>
              <a:t>Legislation, Guidance and Procedure</a:t>
            </a:r>
            <a:endParaRPr lang="en-GB" altLang="en-US" sz="3600" b="1" dirty="0">
              <a:solidFill>
                <a:schemeClr val="bg1"/>
              </a:solidFill>
              <a:latin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43CED82E-9553-4688-9D15-F221195F6DF9}"/>
              </a:ext>
            </a:extLst>
          </p:cNvPr>
          <p:cNvPicPr>
            <a:picLocks noChangeAspect="1"/>
          </p:cNvPicPr>
          <p:nvPr/>
        </p:nvPicPr>
        <p:blipFill>
          <a:blip r:embed="rId3"/>
          <a:stretch>
            <a:fillRect/>
          </a:stretch>
        </p:blipFill>
        <p:spPr>
          <a:xfrm>
            <a:off x="2299010" y="2117677"/>
            <a:ext cx="2350740" cy="3127623"/>
          </a:xfrm>
          <a:prstGeom prst="rect">
            <a:avLst/>
          </a:prstGeom>
        </p:spPr>
      </p:pic>
      <p:pic>
        <p:nvPicPr>
          <p:cNvPr id="7" name="Picture 6">
            <a:extLst>
              <a:ext uri="{FF2B5EF4-FFF2-40B4-BE49-F238E27FC236}">
                <a16:creationId xmlns:a16="http://schemas.microsoft.com/office/drawing/2014/main" id="{61BC8AAE-45C3-4A54-B06E-BF0C84FCFE17}"/>
              </a:ext>
            </a:extLst>
          </p:cNvPr>
          <p:cNvPicPr>
            <a:picLocks noChangeAspect="1"/>
          </p:cNvPicPr>
          <p:nvPr/>
        </p:nvPicPr>
        <p:blipFill>
          <a:blip r:embed="rId4"/>
          <a:stretch>
            <a:fillRect/>
          </a:stretch>
        </p:blipFill>
        <p:spPr>
          <a:xfrm>
            <a:off x="138197" y="2977030"/>
            <a:ext cx="2089150" cy="3160713"/>
          </a:xfrm>
          <a:prstGeom prst="rect">
            <a:avLst/>
          </a:prstGeom>
          <a:ln w="25400">
            <a:solidFill>
              <a:schemeClr val="tx1"/>
            </a:solidFill>
          </a:ln>
          <a:effectLst>
            <a:outerShdw blurRad="50800" dist="152400" dir="8100000" algn="tr" rotWithShape="0">
              <a:prstClr val="black">
                <a:alpha val="40000"/>
              </a:prstClr>
            </a:outerShdw>
          </a:effectLst>
        </p:spPr>
      </p:pic>
      <p:pic>
        <p:nvPicPr>
          <p:cNvPr id="4" name="Picture 3">
            <a:extLst>
              <a:ext uri="{FF2B5EF4-FFF2-40B4-BE49-F238E27FC236}">
                <a16:creationId xmlns:a16="http://schemas.microsoft.com/office/drawing/2014/main" id="{C1E7DB61-4F06-4E26-954D-46AF1FDB65D0}"/>
              </a:ext>
            </a:extLst>
          </p:cNvPr>
          <p:cNvPicPr>
            <a:picLocks noChangeAspect="1"/>
          </p:cNvPicPr>
          <p:nvPr/>
        </p:nvPicPr>
        <p:blipFill>
          <a:blip r:embed="rId5"/>
          <a:stretch>
            <a:fillRect/>
          </a:stretch>
        </p:blipFill>
        <p:spPr>
          <a:xfrm>
            <a:off x="2357889" y="5152431"/>
            <a:ext cx="6755946" cy="1671854"/>
          </a:xfrm>
          <a:prstGeom prst="rect">
            <a:avLst/>
          </a:prstGeom>
        </p:spPr>
      </p:pic>
      <p:pic>
        <p:nvPicPr>
          <p:cNvPr id="9" name="Picture 8">
            <a:extLst>
              <a:ext uri="{FF2B5EF4-FFF2-40B4-BE49-F238E27FC236}">
                <a16:creationId xmlns:a16="http://schemas.microsoft.com/office/drawing/2014/main" id="{4CADC510-306D-73CD-557F-23A437B18BD7}"/>
              </a:ext>
            </a:extLst>
          </p:cNvPr>
          <p:cNvPicPr>
            <a:picLocks noChangeAspect="1"/>
          </p:cNvPicPr>
          <p:nvPr/>
        </p:nvPicPr>
        <p:blipFill>
          <a:blip r:embed="rId6"/>
          <a:stretch>
            <a:fillRect/>
          </a:stretch>
        </p:blipFill>
        <p:spPr>
          <a:xfrm>
            <a:off x="4429649" y="1371129"/>
            <a:ext cx="2218008" cy="3059880"/>
          </a:xfrm>
          <a:prstGeom prst="rect">
            <a:avLst/>
          </a:prstGeom>
        </p:spPr>
      </p:pic>
      <p:pic>
        <p:nvPicPr>
          <p:cNvPr id="3" name="Picture 2">
            <a:extLst>
              <a:ext uri="{FF2B5EF4-FFF2-40B4-BE49-F238E27FC236}">
                <a16:creationId xmlns:a16="http://schemas.microsoft.com/office/drawing/2014/main" id="{0297899B-2B28-5797-0C6A-1BC6674210D7}"/>
              </a:ext>
            </a:extLst>
          </p:cNvPr>
          <p:cNvPicPr>
            <a:picLocks noChangeAspect="1"/>
          </p:cNvPicPr>
          <p:nvPr/>
        </p:nvPicPr>
        <p:blipFill>
          <a:blip r:embed="rId7"/>
          <a:stretch>
            <a:fillRect/>
          </a:stretch>
        </p:blipFill>
        <p:spPr>
          <a:xfrm>
            <a:off x="6459554" y="1700808"/>
            <a:ext cx="2350740" cy="3241607"/>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82A1-7B60-075E-1D70-6CEDB34A508B}"/>
              </a:ext>
            </a:extLst>
          </p:cNvPr>
          <p:cNvSpPr>
            <a:spLocks noGrp="1"/>
          </p:cNvSpPr>
          <p:nvPr>
            <p:ph type="title"/>
          </p:nvPr>
        </p:nvSpPr>
        <p:spPr/>
        <p:txBody>
          <a:bodyPr>
            <a:normAutofit fontScale="90000"/>
          </a:bodyPr>
          <a:lstStyle/>
          <a:p>
            <a:r>
              <a:rPr lang="en-GB" dirty="0"/>
              <a:t>The ‘Prevent Duty’</a:t>
            </a:r>
          </a:p>
        </p:txBody>
      </p:sp>
      <p:sp>
        <p:nvSpPr>
          <p:cNvPr id="3" name="Text Placeholder 2">
            <a:extLst>
              <a:ext uri="{FF2B5EF4-FFF2-40B4-BE49-F238E27FC236}">
                <a16:creationId xmlns:a16="http://schemas.microsoft.com/office/drawing/2014/main" id="{8350F996-E46E-FB37-8F3B-C99594E1E95D}"/>
              </a:ext>
            </a:extLst>
          </p:cNvPr>
          <p:cNvSpPr>
            <a:spLocks noGrp="1"/>
          </p:cNvSpPr>
          <p:nvPr>
            <p:ph type="body" idx="1"/>
          </p:nvPr>
        </p:nvSpPr>
        <p:spPr>
          <a:xfrm>
            <a:off x="482343" y="1608041"/>
            <a:ext cx="8266121" cy="4769047"/>
          </a:xfrm>
        </p:spPr>
        <p:txBody>
          <a:bodyPr>
            <a:normAutofit/>
          </a:bodyPr>
          <a:lstStyle/>
          <a:p>
            <a:r>
              <a:rPr lang="en-GB" sz="2800" dirty="0"/>
              <a:t>The guidance now talks about children and young people who are ‘susceptible’ to being drawn into terrorism, rather than being ‘vulnerable’ to being drawn into terrorism.</a:t>
            </a:r>
          </a:p>
        </p:txBody>
      </p:sp>
      <p:pic>
        <p:nvPicPr>
          <p:cNvPr id="5" name="Picture 4">
            <a:extLst>
              <a:ext uri="{FF2B5EF4-FFF2-40B4-BE49-F238E27FC236}">
                <a16:creationId xmlns:a16="http://schemas.microsoft.com/office/drawing/2014/main" id="{FBFEA553-FE73-6D85-21A7-3FF437C31354}"/>
              </a:ext>
            </a:extLst>
          </p:cNvPr>
          <p:cNvPicPr>
            <a:picLocks noChangeAspect="1"/>
          </p:cNvPicPr>
          <p:nvPr/>
        </p:nvPicPr>
        <p:blipFill>
          <a:blip r:embed="rId2"/>
          <a:stretch>
            <a:fillRect/>
          </a:stretch>
        </p:blipFill>
        <p:spPr>
          <a:xfrm>
            <a:off x="251397" y="3704904"/>
            <a:ext cx="8497067" cy="3090110"/>
          </a:xfrm>
          <a:prstGeom prst="rect">
            <a:avLst/>
          </a:prstGeom>
        </p:spPr>
      </p:pic>
    </p:spTree>
    <p:extLst>
      <p:ext uri="{BB962C8B-B14F-4D97-AF65-F5344CB8AC3E}">
        <p14:creationId xmlns:p14="http://schemas.microsoft.com/office/powerpoint/2010/main" val="370071537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DC06-3086-0C9A-1381-F8A6DFB4C008}"/>
              </a:ext>
            </a:extLst>
          </p:cNvPr>
          <p:cNvSpPr>
            <a:spLocks noGrp="1"/>
          </p:cNvSpPr>
          <p:nvPr>
            <p:ph type="title"/>
          </p:nvPr>
        </p:nvSpPr>
        <p:spPr/>
        <p:txBody>
          <a:bodyPr>
            <a:normAutofit fontScale="90000"/>
          </a:bodyPr>
          <a:lstStyle/>
          <a:p>
            <a:r>
              <a:rPr lang="en-GB" dirty="0"/>
              <a:t>KCSIE 2023 - Children ‘Missing Education’</a:t>
            </a:r>
          </a:p>
        </p:txBody>
      </p:sp>
      <p:sp>
        <p:nvSpPr>
          <p:cNvPr id="3" name="Text Placeholder 2">
            <a:extLst>
              <a:ext uri="{FF2B5EF4-FFF2-40B4-BE49-F238E27FC236}">
                <a16:creationId xmlns:a16="http://schemas.microsoft.com/office/drawing/2014/main" id="{23DEB68A-4869-1831-8332-313C264C717C}"/>
              </a:ext>
            </a:extLst>
          </p:cNvPr>
          <p:cNvSpPr>
            <a:spLocks noGrp="1"/>
          </p:cNvSpPr>
          <p:nvPr>
            <p:ph type="body" idx="1"/>
          </p:nvPr>
        </p:nvSpPr>
        <p:spPr>
          <a:xfrm>
            <a:off x="482343" y="1608041"/>
            <a:ext cx="5313793" cy="4769047"/>
          </a:xfrm>
        </p:spPr>
        <p:txBody>
          <a:bodyPr>
            <a:normAutofit/>
          </a:bodyPr>
          <a:lstStyle/>
          <a:p>
            <a:r>
              <a:rPr lang="en-GB" sz="3600" dirty="0"/>
              <a:t>Guidance about children ‘missing education’ now talks about children who are ‘absent’ from education, particularly on repeat occasions or for prolonged periods.</a:t>
            </a:r>
          </a:p>
        </p:txBody>
      </p:sp>
      <p:pic>
        <p:nvPicPr>
          <p:cNvPr id="4" name="Picture 3">
            <a:extLst>
              <a:ext uri="{FF2B5EF4-FFF2-40B4-BE49-F238E27FC236}">
                <a16:creationId xmlns:a16="http://schemas.microsoft.com/office/drawing/2014/main" id="{B427E7AA-D221-0A6F-36F1-CA0FFD6A9493}"/>
              </a:ext>
            </a:extLst>
          </p:cNvPr>
          <p:cNvPicPr>
            <a:picLocks noChangeAspect="1"/>
          </p:cNvPicPr>
          <p:nvPr/>
        </p:nvPicPr>
        <p:blipFill>
          <a:blip r:embed="rId2"/>
          <a:stretch>
            <a:fillRect/>
          </a:stretch>
        </p:blipFill>
        <p:spPr>
          <a:xfrm>
            <a:off x="5992093" y="1642321"/>
            <a:ext cx="2880320" cy="3983252"/>
          </a:xfrm>
          <a:prstGeom prst="rect">
            <a:avLst/>
          </a:prstGeom>
        </p:spPr>
      </p:pic>
    </p:spTree>
    <p:extLst>
      <p:ext uri="{BB962C8B-B14F-4D97-AF65-F5344CB8AC3E}">
        <p14:creationId xmlns:p14="http://schemas.microsoft.com/office/powerpoint/2010/main" val="29659936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CF1B-8DA7-988F-DF96-97B595682EAA}"/>
              </a:ext>
            </a:extLst>
          </p:cNvPr>
          <p:cNvSpPr>
            <a:spLocks noGrp="1"/>
          </p:cNvSpPr>
          <p:nvPr>
            <p:ph type="title"/>
          </p:nvPr>
        </p:nvSpPr>
        <p:spPr/>
        <p:txBody>
          <a:bodyPr/>
          <a:lstStyle/>
          <a:p>
            <a:r>
              <a:rPr lang="en-GB" dirty="0"/>
              <a:t>What schools need to do next</a:t>
            </a:r>
          </a:p>
        </p:txBody>
      </p:sp>
      <p:sp>
        <p:nvSpPr>
          <p:cNvPr id="3" name="Text Placeholder 2">
            <a:extLst>
              <a:ext uri="{FF2B5EF4-FFF2-40B4-BE49-F238E27FC236}">
                <a16:creationId xmlns:a16="http://schemas.microsoft.com/office/drawing/2014/main" id="{ABFA6FB1-31B3-D792-50C2-BE4356DC1E1F}"/>
              </a:ext>
            </a:extLst>
          </p:cNvPr>
          <p:cNvSpPr>
            <a:spLocks noGrp="1"/>
          </p:cNvSpPr>
          <p:nvPr>
            <p:ph type="body" idx="1"/>
          </p:nvPr>
        </p:nvSpPr>
        <p:spPr>
          <a:xfrm>
            <a:off x="181796" y="1628800"/>
            <a:ext cx="8693024" cy="4768850"/>
          </a:xfrm>
        </p:spPr>
        <p:txBody>
          <a:bodyPr/>
          <a:lstStyle/>
          <a:p>
            <a:pPr marL="342900" indent="-342900">
              <a:buFont typeface="Arial" panose="020B0604020202020204" pitchFamily="34" charset="0"/>
              <a:buChar char="•"/>
            </a:pPr>
            <a:r>
              <a:rPr lang="en-GB" sz="2400" dirty="0"/>
              <a:t>Ensure ‘Filtering and Monitoring Standards’ are met, including cyber security training.</a:t>
            </a:r>
          </a:p>
          <a:p>
            <a:pPr marL="342900" indent="-342900">
              <a:buFont typeface="Arial" panose="020B0604020202020204" pitchFamily="34" charset="0"/>
              <a:buChar char="•"/>
            </a:pPr>
            <a:r>
              <a:rPr lang="en-GB" sz="2400" dirty="0"/>
              <a:t>Ensure DSLs are aware of their lead role in ‘Filtering and Monitoring’.</a:t>
            </a:r>
          </a:p>
          <a:p>
            <a:pPr marL="342900" indent="-342900">
              <a:buFont typeface="Arial" panose="020B0604020202020204" pitchFamily="34" charset="0"/>
              <a:buChar char="•"/>
            </a:pPr>
            <a:r>
              <a:rPr lang="en-GB" sz="2400" dirty="0"/>
              <a:t>Update Child Protection policy, especially using ‘new language’.</a:t>
            </a:r>
          </a:p>
          <a:p>
            <a:pPr marL="342900" indent="-342900">
              <a:buFont typeface="Arial" panose="020B0604020202020204" pitchFamily="34" charset="0"/>
              <a:buChar char="•"/>
            </a:pPr>
            <a:r>
              <a:rPr lang="en-GB" sz="2400" dirty="0"/>
              <a:t>Make sure any hire agreement references ’Keeping Children Safe in Out of School settings’ and school checks compliance. </a:t>
            </a:r>
          </a:p>
          <a:p>
            <a:pPr marL="342900" indent="-342900">
              <a:buFont typeface="Arial" panose="020B0604020202020204" pitchFamily="34" charset="0"/>
              <a:buChar char="•"/>
            </a:pPr>
            <a:r>
              <a:rPr lang="en-GB" sz="2400" dirty="0"/>
              <a:t>Ensure hire policy refers to school safeguarding policy for allegations against the hirer’s staff</a:t>
            </a:r>
          </a:p>
          <a:p>
            <a:endParaRPr lang="en-GB" sz="2400" dirty="0"/>
          </a:p>
          <a:p>
            <a:endParaRPr lang="en-GB" sz="3600" dirty="0"/>
          </a:p>
        </p:txBody>
      </p:sp>
    </p:spTree>
    <p:extLst>
      <p:ext uri="{BB962C8B-B14F-4D97-AF65-F5344CB8AC3E}">
        <p14:creationId xmlns:p14="http://schemas.microsoft.com/office/powerpoint/2010/main" val="310804692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B6395-404C-4377-B7AB-6A32AD3FD449}"/>
              </a:ext>
            </a:extLst>
          </p:cNvPr>
          <p:cNvSpPr txBox="1"/>
          <p:nvPr/>
        </p:nvSpPr>
        <p:spPr>
          <a:xfrm>
            <a:off x="309717" y="3629081"/>
            <a:ext cx="8594623"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marL="428603" indent="-428603" defTabSz="438128" hangingPunct="0">
              <a:buFont typeface="Arial" panose="020B0604020202020204" pitchFamily="34" charset="0"/>
              <a:buChar char="•"/>
              <a:defRPr/>
            </a:pPr>
            <a:endParaRPr lang="en-GB" sz="3225" dirty="0">
              <a:solidFill>
                <a:srgbClr val="314764"/>
              </a:solidFill>
              <a:latin typeface="Avenir Heavy"/>
              <a:sym typeface="Avenir Heavy"/>
            </a:endParaRPr>
          </a:p>
        </p:txBody>
      </p:sp>
      <p:sp>
        <p:nvSpPr>
          <p:cNvPr id="4" name="TextBox 3">
            <a:extLst>
              <a:ext uri="{FF2B5EF4-FFF2-40B4-BE49-F238E27FC236}">
                <a16:creationId xmlns:a16="http://schemas.microsoft.com/office/drawing/2014/main" id="{6ADB4CF2-F206-4C24-895B-ABD6E3B42CD5}"/>
              </a:ext>
            </a:extLst>
          </p:cNvPr>
          <p:cNvSpPr txBox="1"/>
          <p:nvPr/>
        </p:nvSpPr>
        <p:spPr>
          <a:xfrm>
            <a:off x="467544" y="332657"/>
            <a:ext cx="7702345"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sym typeface="Avenir Heavy"/>
              </a:rPr>
              <a:t>Neglect and Abuse</a:t>
            </a:r>
          </a:p>
        </p:txBody>
      </p:sp>
      <p:sp>
        <p:nvSpPr>
          <p:cNvPr id="5" name="TextBox 4">
            <a:extLst>
              <a:ext uri="{FF2B5EF4-FFF2-40B4-BE49-F238E27FC236}">
                <a16:creationId xmlns:a16="http://schemas.microsoft.com/office/drawing/2014/main" id="{F05401FD-CB9C-4E99-BD78-A0C2FBBF8D98}"/>
              </a:ext>
            </a:extLst>
          </p:cNvPr>
          <p:cNvSpPr txBox="1"/>
          <p:nvPr/>
        </p:nvSpPr>
        <p:spPr>
          <a:xfrm>
            <a:off x="427935" y="2168573"/>
            <a:ext cx="8358188" cy="3707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NEGLECT</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EMOTIONAL ABUSE</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PHYSICAL ABUSE</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SEXUAL ABUSE</a:t>
            </a:r>
          </a:p>
        </p:txBody>
      </p:sp>
      <p:pic>
        <p:nvPicPr>
          <p:cNvPr id="6" name="Picture 5">
            <a:extLst>
              <a:ext uri="{FF2B5EF4-FFF2-40B4-BE49-F238E27FC236}">
                <a16:creationId xmlns:a16="http://schemas.microsoft.com/office/drawing/2014/main" id="{B2FE15F1-9FCA-4ACB-8F42-8BBF7EE58E59}"/>
              </a:ext>
            </a:extLst>
          </p:cNvPr>
          <p:cNvPicPr>
            <a:picLocks noChangeAspect="1"/>
          </p:cNvPicPr>
          <p:nvPr/>
        </p:nvPicPr>
        <p:blipFill>
          <a:blip r:embed="rId2"/>
          <a:stretch>
            <a:fillRect/>
          </a:stretch>
        </p:blipFill>
        <p:spPr>
          <a:xfrm>
            <a:off x="4572000" y="1995985"/>
            <a:ext cx="4144065" cy="380004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p:cNvSpPr txBox="1">
            <a:spLocks noGrp="1"/>
          </p:cNvSpPr>
          <p:nvPr>
            <p:ph type="title"/>
          </p:nvPr>
        </p:nvSpPr>
        <p:spPr>
          <a:prstGeom prst="rect">
            <a:avLst/>
          </a:prstGeom>
        </p:spPr>
        <p:txBody>
          <a:bodyPr/>
          <a:lstStyle/>
          <a:p>
            <a:endParaRPr/>
          </a:p>
        </p:txBody>
      </p:sp>
      <p:sp>
        <p:nvSpPr>
          <p:cNvPr id="164" name="Body"/>
          <p:cNvSpPr txBox="1">
            <a:spLocks noGrp="1"/>
          </p:cNvSpPr>
          <p:nvPr>
            <p:ph type="body" idx="1"/>
          </p:nvPr>
        </p:nvSpPr>
        <p:spPr>
          <a:prstGeom prst="rect">
            <a:avLst/>
          </a:prstGeom>
        </p:spPr>
        <p:txBody>
          <a:bodyPr/>
          <a:lstStyle/>
          <a:p>
            <a:endParaRPr/>
          </a:p>
        </p:txBody>
      </p:sp>
      <p:pic>
        <p:nvPicPr>
          <p:cNvPr id="165" name="KCSIE what you need to know .012.jpeg" descr="KCSIE what you need to know .012.jpeg"/>
          <p:cNvPicPr>
            <a:picLocks noChangeAspect="1"/>
          </p:cNvPicPr>
          <p:nvPr/>
        </p:nvPicPr>
        <p:blipFill>
          <a:blip r:embed="rId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419964200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253" y="153573"/>
            <a:ext cx="8600825" cy="537595"/>
          </a:xfrm>
        </p:spPr>
        <p:txBody>
          <a:bodyPr>
            <a:normAutofit fontScale="90000"/>
          </a:bodyPr>
          <a:lstStyle/>
          <a:p>
            <a:r>
              <a:rPr lang="en-GB" sz="3094" b="1" dirty="0"/>
              <a:t>Key safeguarding issues – Sutton</a:t>
            </a:r>
            <a:endParaRPr lang="en-GB" dirty="0"/>
          </a:p>
        </p:txBody>
      </p:sp>
      <p:sp>
        <p:nvSpPr>
          <p:cNvPr id="3" name="Text Placeholder 2"/>
          <p:cNvSpPr>
            <a:spLocks noGrp="1"/>
          </p:cNvSpPr>
          <p:nvPr>
            <p:ph type="body" idx="1"/>
          </p:nvPr>
        </p:nvSpPr>
        <p:spPr/>
        <p:txBody>
          <a:bodyPr/>
          <a:lstStyle/>
          <a:p>
            <a:pPr>
              <a:buClr>
                <a:srgbClr val="FF0066"/>
              </a:buClr>
            </a:pPr>
            <a:r>
              <a:rPr lang="en-US" sz="2812" b="1" dirty="0">
                <a:solidFill>
                  <a:schemeClr val="tx1"/>
                </a:solidFill>
              </a:rPr>
              <a:t> </a:t>
            </a:r>
          </a:p>
          <a:p>
            <a:pPr marL="321457" indent="-321457">
              <a:buClr>
                <a:srgbClr val="FF0066"/>
              </a:buClr>
              <a:buFont typeface="Arial" panose="020B0604020202020204" pitchFamily="34" charset="0"/>
              <a:buChar char="•"/>
            </a:pPr>
            <a:r>
              <a:rPr lang="en-US" sz="2812" b="1" dirty="0">
                <a:solidFill>
                  <a:schemeClr val="tx1"/>
                </a:solidFill>
              </a:rPr>
              <a:t>Child abuse</a:t>
            </a:r>
          </a:p>
          <a:p>
            <a:pPr marL="321457" indent="-321457">
              <a:buClr>
                <a:srgbClr val="FF0066"/>
              </a:buClr>
              <a:buFont typeface="Arial" panose="020B0604020202020204" pitchFamily="34" charset="0"/>
              <a:buChar char="•"/>
            </a:pPr>
            <a:r>
              <a:rPr lang="en-US" sz="2812" b="1" dirty="0">
                <a:solidFill>
                  <a:schemeClr val="tx1"/>
                </a:solidFill>
              </a:rPr>
              <a:t>Self Harm</a:t>
            </a:r>
          </a:p>
          <a:p>
            <a:pPr marL="321457" indent="-321457">
              <a:buClr>
                <a:srgbClr val="FF0066"/>
              </a:buClr>
              <a:buFont typeface="Arial" panose="020B0604020202020204" pitchFamily="34" charset="0"/>
              <a:buChar char="•"/>
            </a:pPr>
            <a:r>
              <a:rPr lang="en-US" sz="2812" b="1" dirty="0">
                <a:solidFill>
                  <a:schemeClr val="tx1"/>
                </a:solidFill>
              </a:rPr>
              <a:t>Mental Health issues</a:t>
            </a:r>
          </a:p>
          <a:p>
            <a:pPr marL="321457" indent="-321457">
              <a:buClr>
                <a:srgbClr val="FF0066"/>
              </a:buClr>
              <a:buFont typeface="Arial" panose="020B0604020202020204" pitchFamily="34" charset="0"/>
              <a:buChar char="•"/>
            </a:pPr>
            <a:r>
              <a:rPr lang="en-US" sz="2812" b="1" dirty="0">
                <a:solidFill>
                  <a:schemeClr val="tx1"/>
                </a:solidFill>
              </a:rPr>
              <a:t>Domestic abuse that Impact on Children</a:t>
            </a:r>
          </a:p>
          <a:p>
            <a:pPr marL="321457" indent="-321457">
              <a:buClr>
                <a:srgbClr val="FF0066"/>
              </a:buClr>
              <a:buFont typeface="Arial" panose="020B0604020202020204" pitchFamily="34" charset="0"/>
              <a:buChar char="•"/>
            </a:pPr>
            <a:r>
              <a:rPr lang="en-US" sz="2812" b="1" dirty="0">
                <a:solidFill>
                  <a:schemeClr val="tx1"/>
                </a:solidFill>
              </a:rPr>
              <a:t>Child Sexual Exploitation (CSE)</a:t>
            </a:r>
          </a:p>
          <a:p>
            <a:pPr marL="321457" indent="-321457">
              <a:buClr>
                <a:srgbClr val="FF0066"/>
              </a:buClr>
              <a:buFont typeface="Arial" panose="020B0604020202020204" pitchFamily="34" charset="0"/>
              <a:buChar char="•"/>
            </a:pPr>
            <a:r>
              <a:rPr lang="en-US" sz="2812" b="1" dirty="0">
                <a:solidFill>
                  <a:schemeClr val="tx1"/>
                </a:solidFill>
              </a:rPr>
              <a:t>Child Criminal Exploitation (CCE)</a:t>
            </a:r>
          </a:p>
          <a:p>
            <a:pPr marL="321457" indent="-321457">
              <a:buClr>
                <a:srgbClr val="FF0066"/>
              </a:buClr>
              <a:buFont typeface="Arial" panose="020B0604020202020204" pitchFamily="34" charset="0"/>
              <a:buChar char="•"/>
            </a:pPr>
            <a:r>
              <a:rPr lang="en-US" sz="2812" b="1" dirty="0">
                <a:solidFill>
                  <a:schemeClr val="tx1"/>
                </a:solidFill>
              </a:rPr>
              <a:t>Children Missing Education (CME)</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234" y="3796703"/>
            <a:ext cx="1937133" cy="1824358"/>
          </a:xfrm>
          <a:prstGeom prst="rect">
            <a:avLst/>
          </a:prstGeom>
        </p:spPr>
      </p:pic>
      <p:pic>
        <p:nvPicPr>
          <p:cNvPr id="6" name="Picture 5"/>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04008" y="5147132"/>
            <a:ext cx="1562226" cy="1471276"/>
          </a:xfrm>
          <a:prstGeom prst="rect">
            <a:avLst/>
          </a:prstGeom>
        </p:spPr>
      </p:pic>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40489" y="4109008"/>
            <a:ext cx="1273913" cy="1199749"/>
          </a:xfrm>
          <a:prstGeom prst="rect">
            <a:avLst/>
          </a:prstGeom>
        </p:spPr>
      </p:pic>
      <p:pic>
        <p:nvPicPr>
          <p:cNvPr id="8" name="Picture 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69304" y="5528838"/>
            <a:ext cx="1030634" cy="970632"/>
          </a:xfrm>
          <a:prstGeom prst="rect">
            <a:avLst/>
          </a:prstGeom>
        </p:spPr>
      </p:pic>
      <p:pic>
        <p:nvPicPr>
          <p:cNvPr id="9" name="Picture 8"/>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66470" y="4708882"/>
            <a:ext cx="1937133" cy="1824358"/>
          </a:xfrm>
          <a:prstGeom prst="rect">
            <a:avLst/>
          </a:prstGeom>
        </p:spPr>
      </p:pic>
    </p:spTree>
    <p:extLst>
      <p:ext uri="{BB962C8B-B14F-4D97-AF65-F5344CB8AC3E}">
        <p14:creationId xmlns:p14="http://schemas.microsoft.com/office/powerpoint/2010/main" val="119143248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E2D92-47A3-05E3-6931-CCE05CE4F4E4}"/>
              </a:ext>
            </a:extLst>
          </p:cNvPr>
          <p:cNvPicPr>
            <a:picLocks noChangeAspect="1"/>
          </p:cNvPicPr>
          <p:nvPr/>
        </p:nvPicPr>
        <p:blipFill>
          <a:blip r:embed="rId2"/>
          <a:stretch>
            <a:fillRect/>
          </a:stretch>
        </p:blipFill>
        <p:spPr>
          <a:xfrm>
            <a:off x="323528" y="178945"/>
            <a:ext cx="8496943" cy="6500109"/>
          </a:xfrm>
          <a:prstGeom prst="rect">
            <a:avLst/>
          </a:prstGeom>
        </p:spPr>
      </p:pic>
    </p:spTree>
    <p:extLst>
      <p:ext uri="{BB962C8B-B14F-4D97-AF65-F5344CB8AC3E}">
        <p14:creationId xmlns:p14="http://schemas.microsoft.com/office/powerpoint/2010/main" val="354090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742C4-3B01-A9ED-EA78-8F27DC713D6A}"/>
              </a:ext>
            </a:extLst>
          </p:cNvPr>
          <p:cNvPicPr>
            <a:picLocks noChangeAspect="1"/>
          </p:cNvPicPr>
          <p:nvPr/>
        </p:nvPicPr>
        <p:blipFill>
          <a:blip r:embed="rId2"/>
          <a:stretch>
            <a:fillRect/>
          </a:stretch>
        </p:blipFill>
        <p:spPr>
          <a:xfrm>
            <a:off x="490537" y="238125"/>
            <a:ext cx="8162925" cy="6381750"/>
          </a:xfrm>
          <a:prstGeom prst="rect">
            <a:avLst/>
          </a:prstGeom>
        </p:spPr>
      </p:pic>
    </p:spTree>
    <p:extLst>
      <p:ext uri="{BB962C8B-B14F-4D97-AF65-F5344CB8AC3E}">
        <p14:creationId xmlns:p14="http://schemas.microsoft.com/office/powerpoint/2010/main" val="3848557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a:extLst>
              <a:ext uri="{FF2B5EF4-FFF2-40B4-BE49-F238E27FC236}">
                <a16:creationId xmlns:a16="http://schemas.microsoft.com/office/drawing/2014/main" id="{3BFE4B2E-3569-440E-965A-FB44BB6E8A5F}"/>
              </a:ext>
            </a:extLst>
          </p:cNvPr>
          <p:cNvSpPr txBox="1">
            <a:spLocks noChangeArrowheads="1"/>
          </p:cNvSpPr>
          <p:nvPr/>
        </p:nvSpPr>
        <p:spPr bwMode="auto">
          <a:xfrm>
            <a:off x="482601" y="1484314"/>
            <a:ext cx="8224838"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53" eaLnBrk="0" fontAlgn="base" hangingPunct="0">
              <a:spcBef>
                <a:spcPct val="0"/>
              </a:spcBef>
              <a:spcAft>
                <a:spcPct val="0"/>
              </a:spcAft>
            </a:pPr>
            <a:r>
              <a:rPr lang="en-GB" altLang="en-US" sz="2250" b="1" dirty="0">
                <a:solidFill>
                  <a:srgbClr val="314764"/>
                </a:solidFill>
                <a:sym typeface="Avenir Heavy"/>
              </a:rPr>
              <a:t>Children and the Court System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Children Missing Education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Sexual Exploitation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on Child abuse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Upskirting</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FGM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Self-harm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Mental Health</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Homelessness</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Domestic Abuse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Honour based abuse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Radicalisation &amp; extremism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Cyber bullying and social media</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Children with family members in prison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Criminal Exploitation – County lines</a:t>
            </a:r>
          </a:p>
          <a:p>
            <a:pPr algn="ctr" defTabSz="914353" eaLnBrk="0" fontAlgn="base" hangingPunct="0">
              <a:spcBef>
                <a:spcPct val="0"/>
              </a:spcBef>
              <a:spcAft>
                <a:spcPct val="0"/>
              </a:spcAft>
            </a:pPr>
            <a:endParaRPr lang="en-GB" altLang="en-US" b="1" dirty="0">
              <a:solidFill>
                <a:srgbClr val="00B050"/>
              </a:solidFill>
              <a:sym typeface="Avenir Heavy"/>
            </a:endParaRPr>
          </a:p>
          <a:p>
            <a:pPr algn="ctr" defTabSz="914353" eaLnBrk="0" fontAlgn="base" hangingPunct="0">
              <a:spcBef>
                <a:spcPct val="0"/>
              </a:spcBef>
              <a:spcAft>
                <a:spcPct val="0"/>
              </a:spcAft>
            </a:pPr>
            <a:endParaRPr lang="en-GB" altLang="en-US" b="1" dirty="0">
              <a:solidFill>
                <a:srgbClr val="00B050"/>
              </a:solidFill>
              <a:sym typeface="Avenir Heavy"/>
            </a:endParaRPr>
          </a:p>
          <a:p>
            <a:pPr algn="ctr" defTabSz="914353" eaLnBrk="0" fontAlgn="base" hangingPunct="0">
              <a:spcBef>
                <a:spcPct val="0"/>
              </a:spcBef>
              <a:spcAft>
                <a:spcPct val="0"/>
              </a:spcAft>
            </a:pPr>
            <a:endParaRPr lang="en-GB" altLang="en-US" b="1" dirty="0">
              <a:solidFill>
                <a:srgbClr val="00B050"/>
              </a:solidFill>
              <a:sym typeface="Avenir Heavy"/>
            </a:endParaRPr>
          </a:p>
        </p:txBody>
      </p:sp>
      <p:sp>
        <p:nvSpPr>
          <p:cNvPr id="2" name="Title 1">
            <a:extLst>
              <a:ext uri="{FF2B5EF4-FFF2-40B4-BE49-F238E27FC236}">
                <a16:creationId xmlns:a16="http://schemas.microsoft.com/office/drawing/2014/main" id="{46F78D9E-357D-4E10-A034-C9912436566A}"/>
              </a:ext>
            </a:extLst>
          </p:cNvPr>
          <p:cNvSpPr>
            <a:spLocks noGrp="1"/>
          </p:cNvSpPr>
          <p:nvPr>
            <p:ph type="title"/>
          </p:nvPr>
        </p:nvSpPr>
        <p:spPr/>
        <p:txBody>
          <a:bodyPr>
            <a:normAutofit fontScale="90000"/>
          </a:bodyPr>
          <a:lstStyle/>
          <a:p>
            <a:pPr defTabSz="410730" eaLnBrk="1" fontAlgn="auto" hangingPunct="1">
              <a:spcBef>
                <a:spcPts val="0"/>
              </a:spcBef>
              <a:spcAft>
                <a:spcPts val="0"/>
              </a:spcAft>
              <a:defRPr/>
            </a:pPr>
            <a:r>
              <a:rPr lang="en-GB" sz="3023" dirty="0"/>
              <a:t>Key Safeguarding Issues in Education settings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Child Abuse </a:t>
            </a:r>
          </a:p>
        </p:txBody>
      </p:sp>
      <p:sp>
        <p:nvSpPr>
          <p:cNvPr id="3" name="Text Placeholder 2"/>
          <p:cNvSpPr>
            <a:spLocks noGrp="1"/>
          </p:cNvSpPr>
          <p:nvPr>
            <p:ph type="body" idx="1"/>
          </p:nvPr>
        </p:nvSpPr>
        <p:spPr>
          <a:xfrm>
            <a:off x="271588" y="1505737"/>
            <a:ext cx="8600825" cy="5177822"/>
          </a:xfrm>
        </p:spPr>
        <p:txBody>
          <a:bodyPr>
            <a:normAutofit lnSpcReduction="10000"/>
          </a:bodyPr>
          <a:lstStyle/>
          <a:p>
            <a:pPr marL="191981" indent="-191981">
              <a:buClr>
                <a:srgbClr val="FF0066"/>
              </a:buClr>
              <a:buFont typeface="Arial" pitchFamily="34" charset="0"/>
              <a:buChar char="•"/>
              <a:defRPr/>
            </a:pPr>
            <a:r>
              <a:rPr lang="en-GB" sz="2250" b="1" dirty="0">
                <a:latin typeface="+mn-lt"/>
                <a:ea typeface="Tahoma" panose="020B0604030504040204" pitchFamily="34" charset="0"/>
                <a:cs typeface="Tahoma" panose="020B0604030504040204" pitchFamily="34" charset="0"/>
              </a:rPr>
              <a:t>Child abuse</a:t>
            </a:r>
            <a:r>
              <a:rPr lang="en-GB" sz="2250" dirty="0">
                <a:latin typeface="+mn-lt"/>
                <a:ea typeface="Tahoma" panose="020B0604030504040204" pitchFamily="34" charset="0"/>
                <a:cs typeface="Tahoma" panose="020B0604030504040204" pitchFamily="34" charset="0"/>
              </a:rPr>
              <a:t> is the range of ways in which people significantly harm children or young people</a:t>
            </a:r>
            <a:endParaRPr lang="en-GB" sz="2250" dirty="0">
              <a:solidFill>
                <a:srgbClr val="FF0066"/>
              </a:solidFill>
              <a:latin typeface="+mn-lt"/>
              <a:ea typeface="Tahoma" panose="020B0604030504040204" pitchFamily="34" charset="0"/>
              <a:cs typeface="Tahoma" panose="020B0604030504040204" pitchFamily="34" charset="0"/>
            </a:endParaRP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Inflicting harm or failing to prevent harm</a:t>
            </a: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Children or young people may be sexually abused in a family or in an institutional or community setting, by those known to them or, more rarely, by a stranger</a:t>
            </a: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They may be abused by an adult or adults, or by another child or children</a:t>
            </a:r>
          </a:p>
          <a:p>
            <a:pPr eaLnBrk="1" hangingPunct="1">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Neglectful behaviours may include: missing medical appointments, lack of food/inappropriate clothing, prioritising adult need rather than children’s, poor attendance at school.</a:t>
            </a:r>
          </a:p>
          <a:p>
            <a:pPr eaLnBrk="1" hangingPunct="1">
              <a:buFont typeface="Arial" pitchFamily="34" charset="0"/>
              <a:buChar char="•"/>
              <a:defRPr/>
            </a:pPr>
            <a:endParaRPr lang="en-GB" dirty="0"/>
          </a:p>
          <a:p>
            <a:pPr eaLnBrk="1" hangingPunct="1">
              <a:defRPr/>
            </a:pPr>
            <a:endParaRPr lang="en-GB" dirty="0"/>
          </a:p>
        </p:txBody>
      </p:sp>
    </p:spTree>
    <p:extLst>
      <p:ext uri="{BB962C8B-B14F-4D97-AF65-F5344CB8AC3E}">
        <p14:creationId xmlns:p14="http://schemas.microsoft.com/office/powerpoint/2010/main" val="33244825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90" name="Rectangle 6161">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useBgFill="1">
        <p:nvSpPr>
          <p:cNvPr id="6191" name="Rectangle 6163">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useBgFill="1">
        <p:nvSpPr>
          <p:cNvPr id="6192" name="Rectangle 6165">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406" kern="0">
              <a:solidFill>
                <a:prstClr val="white"/>
              </a:solidFill>
              <a:latin typeface="Calibri" panose="020F0502020204030204"/>
              <a:sym typeface="Avenir Heavy"/>
            </a:endParaRPr>
          </a:p>
        </p:txBody>
      </p:sp>
      <p:sp>
        <p:nvSpPr>
          <p:cNvPr id="6193" name="Rectangle 6167">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499"/>
            <a:ext cx="9143999" cy="6857999"/>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4" name="Rectangle 6169">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12437"/>
            <a:ext cx="8785098"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5" name="Rectangle 6171">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9143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6" name="Rectangle 6173">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2724072"/>
            <a:ext cx="9144005"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7" name="Rectangle 6175">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 y="446494"/>
            <a:ext cx="3019516"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2" name="Title 1"/>
          <p:cNvSpPr>
            <a:spLocks noGrp="1"/>
          </p:cNvSpPr>
          <p:nvPr>
            <p:ph type="title"/>
          </p:nvPr>
        </p:nvSpPr>
        <p:spPr>
          <a:xfrm>
            <a:off x="848805" y="548640"/>
            <a:ext cx="7446390" cy="1185332"/>
          </a:xfrm>
        </p:spPr>
        <p:txBody>
          <a:bodyPr vert="horz" lIns="64294" tIns="32147" rIns="64294" bIns="32147" rtlCol="0" anchor="b">
            <a:normAutofit/>
          </a:bodyPr>
          <a:lstStyle/>
          <a:p>
            <a:pPr algn="ctr" defTabSz="642915"/>
            <a:r>
              <a:rPr lang="en-US" sz="4219" b="1">
                <a:solidFill>
                  <a:srgbClr val="FFFFFF"/>
                </a:solidFill>
              </a:rPr>
              <a:t>Key Guidance and Legislation</a:t>
            </a:r>
          </a:p>
        </p:txBody>
      </p:sp>
      <p:sp>
        <p:nvSpPr>
          <p:cNvPr id="3" name="Footer Placeholder 2">
            <a:extLst>
              <a:ext uri="{FF2B5EF4-FFF2-40B4-BE49-F238E27FC236}">
                <a16:creationId xmlns:a16="http://schemas.microsoft.com/office/drawing/2014/main" id="{7AB70305-DD82-400B-8646-23F7F759B204}"/>
              </a:ext>
            </a:extLst>
          </p:cNvPr>
          <p:cNvSpPr>
            <a:spLocks noGrp="1"/>
          </p:cNvSpPr>
          <p:nvPr>
            <p:ph type="ftr" sz="quarter" idx="11"/>
          </p:nvPr>
        </p:nvSpPr>
        <p:spPr>
          <a:xfrm rot="5400000">
            <a:off x="-1371600" y="2002536"/>
            <a:ext cx="3086100" cy="365125"/>
          </a:xfrm>
        </p:spPr>
        <p:txBody>
          <a:bodyPr vert="horz" lIns="64294" tIns="32147" rIns="64294" bIns="32147" rtlCol="0" anchor="ctr">
            <a:normAutofit/>
          </a:bodyPr>
          <a:lstStyle/>
          <a:p>
            <a:pPr algn="l" defTabSz="642915">
              <a:spcAft>
                <a:spcPts val="422"/>
              </a:spcAft>
              <a:defRPr/>
            </a:pPr>
            <a:r>
              <a:rPr lang="en-US" sz="984">
                <a:solidFill>
                  <a:srgbClr val="FFFFFF"/>
                </a:solidFill>
                <a:latin typeface="Calibri" panose="020F0502020204030204"/>
                <a:sym typeface="Avenir Heavy"/>
              </a:rPr>
              <a:t>IM Safeguarding Ltd</a:t>
            </a:r>
          </a:p>
        </p:txBody>
      </p:sp>
      <p:pic>
        <p:nvPicPr>
          <p:cNvPr id="11" name="Picture 10">
            <a:extLst>
              <a:ext uri="{FF2B5EF4-FFF2-40B4-BE49-F238E27FC236}">
                <a16:creationId xmlns:a16="http://schemas.microsoft.com/office/drawing/2014/main" id="{39CFFF45-9761-466D-9599-B6D6C7CB2B26}"/>
              </a:ext>
            </a:extLst>
          </p:cNvPr>
          <p:cNvPicPr>
            <a:picLocks noChangeAspect="1"/>
          </p:cNvPicPr>
          <p:nvPr/>
        </p:nvPicPr>
        <p:blipFill>
          <a:blip r:embed="rId3"/>
          <a:stretch>
            <a:fillRect/>
          </a:stretch>
        </p:blipFill>
        <p:spPr>
          <a:xfrm>
            <a:off x="450089" y="2063158"/>
            <a:ext cx="2063765" cy="2827075"/>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8477B125-C070-4051-8FD3-79459079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447" y="3700329"/>
            <a:ext cx="2263338" cy="2827075"/>
          </a:xfrm>
          <a:prstGeom prst="rect">
            <a:avLst/>
          </a:prstGeom>
        </p:spPr>
      </p:pic>
      <p:pic>
        <p:nvPicPr>
          <p:cNvPr id="8" name="Picture 7">
            <a:extLst>
              <a:ext uri="{FF2B5EF4-FFF2-40B4-BE49-F238E27FC236}">
                <a16:creationId xmlns:a16="http://schemas.microsoft.com/office/drawing/2014/main" id="{0D540A77-B302-462B-92DE-93A2B4D413B9}"/>
              </a:ext>
            </a:extLst>
          </p:cNvPr>
          <p:cNvPicPr>
            <a:picLocks noChangeAspect="1"/>
          </p:cNvPicPr>
          <p:nvPr/>
        </p:nvPicPr>
        <p:blipFill>
          <a:blip r:embed="rId5"/>
          <a:stretch>
            <a:fillRect/>
          </a:stretch>
        </p:blipFill>
        <p:spPr>
          <a:xfrm>
            <a:off x="5394792" y="1733972"/>
            <a:ext cx="2502783" cy="2819329"/>
          </a:xfrm>
          <a:prstGeom prst="rect">
            <a:avLst/>
          </a:prstGeom>
        </p:spPr>
      </p:pic>
      <p:pic>
        <p:nvPicPr>
          <p:cNvPr id="7" name="Picture 6">
            <a:extLst>
              <a:ext uri="{FF2B5EF4-FFF2-40B4-BE49-F238E27FC236}">
                <a16:creationId xmlns:a16="http://schemas.microsoft.com/office/drawing/2014/main" id="{1E3C541E-5E2E-4B76-807F-2B12CF936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6099" y="4351181"/>
            <a:ext cx="2105892" cy="1794869"/>
          </a:xfrm>
          <a:prstGeom prst="rect">
            <a:avLst/>
          </a:prstGeom>
        </p:spPr>
      </p:pic>
      <p:sp>
        <p:nvSpPr>
          <p:cNvPr id="6157" name="Rectangle 13"/>
          <p:cNvSpPr>
            <a:spLocks noChangeArrowheads="1"/>
          </p:cNvSpPr>
          <p:nvPr/>
        </p:nvSpPr>
        <p:spPr bwMode="auto">
          <a:xfrm>
            <a:off x="1143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762">
              <a:defRPr/>
            </a:pPr>
            <a:endParaRPr lang="en-GB" sz="1350" dirty="0">
              <a:solidFill>
                <a:prstClr val="black"/>
              </a:solidFill>
              <a:latin typeface="Calibri" panose="020F0502020204030204"/>
              <a:sym typeface="Avenir Heavy"/>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08E7-3FF2-47B4-BBE6-DD754543B169}"/>
              </a:ext>
            </a:extLst>
          </p:cNvPr>
          <p:cNvSpPr>
            <a:spLocks noGrp="1"/>
          </p:cNvSpPr>
          <p:nvPr>
            <p:ph type="title"/>
          </p:nvPr>
        </p:nvSpPr>
        <p:spPr/>
        <p:txBody>
          <a:bodyPr>
            <a:noAutofit/>
          </a:bodyPr>
          <a:lstStyle/>
          <a:p>
            <a:r>
              <a:rPr lang="en-GB" sz="4400" dirty="0"/>
              <a:t>T.E.D.</a:t>
            </a:r>
          </a:p>
        </p:txBody>
      </p:sp>
      <p:sp>
        <p:nvSpPr>
          <p:cNvPr id="3" name="Text Placeholder 2">
            <a:extLst>
              <a:ext uri="{FF2B5EF4-FFF2-40B4-BE49-F238E27FC236}">
                <a16:creationId xmlns:a16="http://schemas.microsoft.com/office/drawing/2014/main" id="{907F674F-9238-4B74-B4F6-C6F15990E7C4}"/>
              </a:ext>
            </a:extLst>
          </p:cNvPr>
          <p:cNvSpPr>
            <a:spLocks noGrp="1"/>
          </p:cNvSpPr>
          <p:nvPr>
            <p:ph type="body" idx="1"/>
          </p:nvPr>
        </p:nvSpPr>
        <p:spPr/>
        <p:txBody>
          <a:bodyPr>
            <a:normAutofit/>
          </a:bodyPr>
          <a:lstStyle/>
          <a:p>
            <a:r>
              <a:rPr lang="en-GB" sz="3200" dirty="0"/>
              <a:t>T – Tell me what you mean by that</a:t>
            </a:r>
          </a:p>
          <a:p>
            <a:endParaRPr lang="en-GB" sz="3200" dirty="0"/>
          </a:p>
          <a:p>
            <a:r>
              <a:rPr lang="en-GB" sz="3200" dirty="0"/>
              <a:t>E – Explain what you mean by that</a:t>
            </a:r>
          </a:p>
          <a:p>
            <a:endParaRPr lang="en-GB" sz="3200" dirty="0"/>
          </a:p>
          <a:p>
            <a:r>
              <a:rPr lang="en-GB" sz="3200" dirty="0"/>
              <a:t>D – Describe what you mean by that</a:t>
            </a:r>
          </a:p>
        </p:txBody>
      </p:sp>
      <p:pic>
        <p:nvPicPr>
          <p:cNvPr id="5" name="Picture 4" descr="A close up of a logo&#10;&#10;Description automatically generated">
            <a:extLst>
              <a:ext uri="{FF2B5EF4-FFF2-40B4-BE49-F238E27FC236}">
                <a16:creationId xmlns:a16="http://schemas.microsoft.com/office/drawing/2014/main" id="{938AB427-26FC-4196-BFEA-C01FFF9EE9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2350" y="4429997"/>
            <a:ext cx="1859301" cy="2124916"/>
          </a:xfrm>
          <a:prstGeom prst="rect">
            <a:avLst/>
          </a:prstGeom>
        </p:spPr>
      </p:pic>
    </p:spTree>
    <p:extLst>
      <p:ext uri="{BB962C8B-B14F-4D97-AF65-F5344CB8AC3E}">
        <p14:creationId xmlns:p14="http://schemas.microsoft.com/office/powerpoint/2010/main" val="137354799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F420D3D8-2CC9-48CF-AE57-8A63C93CEBFB}"/>
              </a:ext>
            </a:extLst>
          </p:cNvPr>
          <p:cNvSpPr>
            <a:spLocks noGrp="1" noChangeArrowheads="1"/>
          </p:cNvSpPr>
          <p:nvPr>
            <p:ph type="title"/>
          </p:nvPr>
        </p:nvSpPr>
        <p:spPr/>
        <p:txBody>
          <a:bodyPr/>
          <a:lstStyle/>
          <a:p>
            <a:r>
              <a:rPr lang="en-GB" altLang="en-US" dirty="0"/>
              <a:t>What to look out for:- Abuse and Neglect</a:t>
            </a:r>
          </a:p>
        </p:txBody>
      </p:sp>
      <p:sp>
        <p:nvSpPr>
          <p:cNvPr id="208899" name="Text Placeholder 2">
            <a:extLst>
              <a:ext uri="{FF2B5EF4-FFF2-40B4-BE49-F238E27FC236}">
                <a16:creationId xmlns:a16="http://schemas.microsoft.com/office/drawing/2014/main" id="{09BF915B-FD00-49C6-A778-2802F963E73C}"/>
              </a:ext>
            </a:extLst>
          </p:cNvPr>
          <p:cNvSpPr>
            <a:spLocks noGrp="1" noChangeArrowheads="1"/>
          </p:cNvSpPr>
          <p:nvPr>
            <p:ph type="body" idx="1"/>
          </p:nvPr>
        </p:nvSpPr>
        <p:spPr>
          <a:xfrm>
            <a:off x="323850" y="1608138"/>
            <a:ext cx="8548688" cy="4768850"/>
          </a:xfrm>
        </p:spPr>
        <p:txBody>
          <a:bodyPr/>
          <a:lstStyle/>
          <a:p>
            <a:pPr marL="285736" indent="-285736">
              <a:buFontTx/>
              <a:buChar char="•"/>
            </a:pPr>
            <a:r>
              <a:rPr lang="en-GB" altLang="en-US" sz="2531" dirty="0"/>
              <a:t>Significant changes in </a:t>
            </a:r>
            <a:r>
              <a:rPr lang="en-GB" altLang="en-US" sz="2531" b="1" dirty="0"/>
              <a:t>children’s behaviour</a:t>
            </a:r>
          </a:p>
          <a:p>
            <a:pPr marL="285736" indent="-285736">
              <a:buFontTx/>
              <a:buChar char="•"/>
            </a:pPr>
            <a:r>
              <a:rPr lang="en-GB" altLang="en-US" sz="2531" dirty="0"/>
              <a:t>Deterioration in children’s </a:t>
            </a:r>
            <a:r>
              <a:rPr lang="en-GB" altLang="en-US" sz="2531" b="1" dirty="0"/>
              <a:t>general well-being</a:t>
            </a:r>
          </a:p>
          <a:p>
            <a:pPr marL="285736" indent="-285736">
              <a:buFontTx/>
              <a:buChar char="•"/>
            </a:pPr>
            <a:r>
              <a:rPr lang="en-GB" altLang="en-US" sz="2531" b="1" dirty="0"/>
              <a:t>Unexplained</a:t>
            </a:r>
            <a:r>
              <a:rPr lang="en-GB" altLang="en-US" sz="2531" dirty="0"/>
              <a:t> bruising, marks or signs of possible abuse or neglect</a:t>
            </a:r>
          </a:p>
          <a:p>
            <a:pPr marL="285736" indent="-285736">
              <a:buFontTx/>
              <a:buChar char="•"/>
            </a:pPr>
            <a:r>
              <a:rPr lang="en-GB" altLang="en-US" sz="2531" b="1" dirty="0"/>
              <a:t>Children’s comments </a:t>
            </a:r>
            <a:r>
              <a:rPr lang="en-GB" altLang="en-US" sz="2531" dirty="0"/>
              <a:t>which give cause for concern</a:t>
            </a:r>
          </a:p>
          <a:p>
            <a:pPr marL="285736" indent="-285736">
              <a:buFontTx/>
              <a:buChar char="•"/>
            </a:pPr>
            <a:r>
              <a:rPr lang="en-GB" altLang="en-US" sz="2531" dirty="0"/>
              <a:t>Any reason to </a:t>
            </a:r>
            <a:r>
              <a:rPr lang="en-GB" altLang="en-US" sz="2531" b="1" dirty="0"/>
              <a:t>suspect neglect or abuse </a:t>
            </a:r>
            <a:r>
              <a:rPr lang="en-GB" altLang="en-US" sz="2531" dirty="0"/>
              <a:t>outside the setting</a:t>
            </a:r>
          </a:p>
          <a:p>
            <a:pPr marL="285736" indent="-285736">
              <a:buFontTx/>
              <a:buChar char="•"/>
            </a:pPr>
            <a:r>
              <a:rPr lang="en-GB" altLang="en-US" sz="2531" b="1" dirty="0"/>
              <a:t>Inappropriate behaviour </a:t>
            </a:r>
            <a:r>
              <a:rPr lang="en-GB" altLang="en-US" sz="2531" dirty="0"/>
              <a:t>displayed by other members of staff, or any other person working with the children, for example, inappropriate sexual comments, excessive one-to-one attention beyond the requirements of their usual role and responsibilities or inappropriate sharing of images.</a:t>
            </a:r>
          </a:p>
        </p:txBody>
      </p:sp>
    </p:spTree>
    <p:extLst>
      <p:ext uri="{BB962C8B-B14F-4D97-AF65-F5344CB8AC3E}">
        <p14:creationId xmlns:p14="http://schemas.microsoft.com/office/powerpoint/2010/main" val="10938311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83DB-FDD3-4E2A-B9F9-B824EDB574D3}"/>
              </a:ext>
            </a:extLst>
          </p:cNvPr>
          <p:cNvSpPr>
            <a:spLocks noGrp="1"/>
          </p:cNvSpPr>
          <p:nvPr>
            <p:ph type="title"/>
          </p:nvPr>
        </p:nvSpPr>
        <p:spPr/>
        <p:txBody>
          <a:bodyPr/>
          <a:lstStyle/>
          <a:p>
            <a:r>
              <a:rPr lang="en-GB" dirty="0"/>
              <a:t>What is Physical Abuse?</a:t>
            </a:r>
          </a:p>
        </p:txBody>
      </p:sp>
      <p:sp>
        <p:nvSpPr>
          <p:cNvPr id="3" name="Text Placeholder 2">
            <a:extLst>
              <a:ext uri="{FF2B5EF4-FFF2-40B4-BE49-F238E27FC236}">
                <a16:creationId xmlns:a16="http://schemas.microsoft.com/office/drawing/2014/main" id="{49880841-699F-4B5F-8AAC-77CE1A31F5A5}"/>
              </a:ext>
            </a:extLst>
          </p:cNvPr>
          <p:cNvSpPr>
            <a:spLocks noGrp="1"/>
          </p:cNvSpPr>
          <p:nvPr>
            <p:ph type="body" idx="1"/>
          </p:nvPr>
        </p:nvSpPr>
        <p:spPr>
          <a:xfrm>
            <a:off x="411480" y="2063354"/>
            <a:ext cx="8381198" cy="3576637"/>
          </a:xfrm>
        </p:spPr>
        <p:txBody>
          <a:bodyPr/>
          <a:lstStyle/>
          <a:p>
            <a:r>
              <a:rPr lang="en-GB" sz="2100" dirty="0"/>
              <a:t>Physical abuse is defined as hitting, shaking, throwing, poisoning, burning, scalding, drowning, suffocating or otherwise causing physical harm to a child.</a:t>
            </a:r>
          </a:p>
          <a:p>
            <a:endParaRPr lang="en-GB" sz="2100" dirty="0"/>
          </a:p>
          <a:p>
            <a:r>
              <a:rPr lang="en-GB" sz="2100" dirty="0"/>
              <a:t>Physical harm may also be caused when a parent or carer feigns the symptoms of, or deliberately causes, ill-heath to a child whom they are looking after.</a:t>
            </a:r>
          </a:p>
          <a:p>
            <a:endParaRPr lang="en-GB" sz="2100" dirty="0"/>
          </a:p>
          <a:p>
            <a:r>
              <a:rPr lang="en-GB" sz="2100" dirty="0">
                <a:solidFill>
                  <a:srgbClr val="FF0000"/>
                </a:solidFill>
              </a:rPr>
              <a:t>Police - An assault is where a person intentionally or recklessly uses unlawful force against someone else.</a:t>
            </a:r>
          </a:p>
        </p:txBody>
      </p:sp>
    </p:spTree>
    <p:extLst>
      <p:ext uri="{BB962C8B-B14F-4D97-AF65-F5344CB8AC3E}">
        <p14:creationId xmlns:p14="http://schemas.microsoft.com/office/powerpoint/2010/main" val="205711888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B184-2BC0-4A54-8931-7BDF1C7B8F06}"/>
              </a:ext>
            </a:extLst>
          </p:cNvPr>
          <p:cNvSpPr>
            <a:spLocks noGrp="1"/>
          </p:cNvSpPr>
          <p:nvPr>
            <p:ph type="title"/>
          </p:nvPr>
        </p:nvSpPr>
        <p:spPr>
          <a:xfrm>
            <a:off x="137900" y="723347"/>
            <a:ext cx="8601075" cy="538162"/>
          </a:xfrm>
        </p:spPr>
        <p:txBody>
          <a:bodyPr/>
          <a:lstStyle/>
          <a:p>
            <a:r>
              <a:rPr lang="en-GB" dirty="0"/>
              <a:t>Common Sites for Non-Accidental Injury</a:t>
            </a:r>
            <a:br>
              <a:rPr lang="en-GB" dirty="0"/>
            </a:br>
            <a:endParaRPr lang="en-GB" dirty="0"/>
          </a:p>
        </p:txBody>
      </p:sp>
      <p:sp>
        <p:nvSpPr>
          <p:cNvPr id="3" name="Text Placeholder 2">
            <a:extLst>
              <a:ext uri="{FF2B5EF4-FFF2-40B4-BE49-F238E27FC236}">
                <a16:creationId xmlns:a16="http://schemas.microsoft.com/office/drawing/2014/main" id="{69E5EA8A-D69A-4210-BE55-87C5555F3166}"/>
              </a:ext>
            </a:extLst>
          </p:cNvPr>
          <p:cNvSpPr>
            <a:spLocks noGrp="1"/>
          </p:cNvSpPr>
          <p:nvPr>
            <p:ph type="body" idx="1"/>
          </p:nvPr>
        </p:nvSpPr>
        <p:spPr>
          <a:xfrm>
            <a:off x="482600" y="1608138"/>
            <a:ext cx="8147692" cy="4768850"/>
          </a:xfrm>
        </p:spPr>
        <p:txBody>
          <a:bodyPr/>
          <a:lstStyle/>
          <a:p>
            <a:r>
              <a:rPr lang="en-GB" sz="2800" b="1" dirty="0"/>
              <a:t>The most common sites for non-accidental injury are</a:t>
            </a:r>
            <a:r>
              <a:rPr lang="en-GB" sz="2800" dirty="0"/>
              <a:t>:</a:t>
            </a:r>
          </a:p>
          <a:p>
            <a:endParaRPr lang="en-GB" sz="2800" dirty="0"/>
          </a:p>
          <a:p>
            <a:pPr marL="457177" indent="-457177">
              <a:buFont typeface="Arial" panose="020B0604020202020204" pitchFamily="34" charset="0"/>
              <a:buChar char="•"/>
            </a:pPr>
            <a:r>
              <a:rPr lang="en-GB" sz="2800" dirty="0"/>
              <a:t>Eyes, Ears</a:t>
            </a:r>
          </a:p>
          <a:p>
            <a:pPr marL="457177" indent="-457177">
              <a:buFont typeface="Arial" panose="020B0604020202020204" pitchFamily="34" charset="0"/>
              <a:buChar char="•"/>
            </a:pPr>
            <a:r>
              <a:rPr lang="en-GB" sz="2800" dirty="0"/>
              <a:t>Cheeks, Mouth</a:t>
            </a:r>
          </a:p>
          <a:p>
            <a:pPr marL="457177" indent="-457177">
              <a:buFont typeface="Arial" panose="020B0604020202020204" pitchFamily="34" charset="0"/>
              <a:buChar char="•"/>
            </a:pPr>
            <a:r>
              <a:rPr lang="en-GB" sz="2800" dirty="0"/>
              <a:t>Shoulders, Chest</a:t>
            </a:r>
          </a:p>
          <a:p>
            <a:pPr marL="457177" indent="-457177">
              <a:buFont typeface="Arial" panose="020B0604020202020204" pitchFamily="34" charset="0"/>
              <a:buChar char="•"/>
            </a:pPr>
            <a:r>
              <a:rPr lang="en-GB" sz="2800" dirty="0"/>
              <a:t>Upper and inner arms, Stomach/abdomen</a:t>
            </a:r>
          </a:p>
          <a:p>
            <a:pPr marL="457177" indent="-457177">
              <a:buFont typeface="Arial" panose="020B0604020202020204" pitchFamily="34" charset="0"/>
              <a:buChar char="•"/>
            </a:pPr>
            <a:r>
              <a:rPr lang="en-GB" sz="2800" dirty="0"/>
              <a:t>Genitals, Front and back of thighs.</a:t>
            </a:r>
          </a:p>
          <a:p>
            <a:pPr marL="457177" indent="-457177">
              <a:buFont typeface="Arial" panose="020B0604020202020204" pitchFamily="34" charset="0"/>
              <a:buChar char="•"/>
            </a:pPr>
            <a:r>
              <a:rPr lang="en-GB" sz="2800" dirty="0"/>
              <a:t>Buttocks, Hands, Feet</a:t>
            </a:r>
          </a:p>
          <a:p>
            <a:pPr marL="457177" indent="-457177">
              <a:buFont typeface="Arial" panose="020B0604020202020204" pitchFamily="34" charset="0"/>
              <a:buChar char="•"/>
            </a:pPr>
            <a:endParaRPr lang="en-GB" sz="2800" dirty="0"/>
          </a:p>
          <a:p>
            <a:pPr algn="ctr"/>
            <a:r>
              <a:rPr lang="en-GB" sz="2800" b="1" dirty="0"/>
              <a:t>USE THE BODY MAP TO INDICATE WHERE THE INJURIES ARE, BE SPECIFIC, NOT GENERIC</a:t>
            </a:r>
            <a:endParaRPr lang="en-GB" b="1" dirty="0"/>
          </a:p>
        </p:txBody>
      </p:sp>
    </p:spTree>
    <p:extLst>
      <p:ext uri="{BB962C8B-B14F-4D97-AF65-F5344CB8AC3E}">
        <p14:creationId xmlns:p14="http://schemas.microsoft.com/office/powerpoint/2010/main" val="117808614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8B94-070F-A989-E981-C433C79B6EEB}"/>
              </a:ext>
            </a:extLst>
          </p:cNvPr>
          <p:cNvSpPr>
            <a:spLocks noGrp="1"/>
          </p:cNvSpPr>
          <p:nvPr>
            <p:ph type="title"/>
          </p:nvPr>
        </p:nvSpPr>
        <p:spPr/>
        <p:txBody>
          <a:bodyPr/>
          <a:lstStyle/>
          <a:p>
            <a:r>
              <a:rPr lang="en-GB" dirty="0"/>
              <a:t>Chastisement – Sutton Children Social Care</a:t>
            </a:r>
          </a:p>
        </p:txBody>
      </p:sp>
      <p:sp>
        <p:nvSpPr>
          <p:cNvPr id="3" name="Text Placeholder 2">
            <a:extLst>
              <a:ext uri="{FF2B5EF4-FFF2-40B4-BE49-F238E27FC236}">
                <a16:creationId xmlns:a16="http://schemas.microsoft.com/office/drawing/2014/main" id="{D07C4E58-CB2A-9698-C398-BDCD52C27AF2}"/>
              </a:ext>
            </a:extLst>
          </p:cNvPr>
          <p:cNvSpPr>
            <a:spLocks noGrp="1"/>
          </p:cNvSpPr>
          <p:nvPr>
            <p:ph type="body" idx="1"/>
          </p:nvPr>
        </p:nvSpPr>
        <p:spPr>
          <a:xfrm>
            <a:off x="271463" y="1608138"/>
            <a:ext cx="8601075" cy="4768850"/>
          </a:xfrm>
        </p:spPr>
        <p:txBody>
          <a:bodyPr/>
          <a:lstStyle/>
          <a:p>
            <a:r>
              <a:rPr lang="en-GB" sz="2000" dirty="0"/>
              <a:t>The Education Safeguarding Manager has been working with the Police and Children Social care to get a definitive protocol on what Schools are expected to do should they become aware that a child has been hit/smacked by a parent, carer, guardian or any other adult family member.</a:t>
            </a:r>
          </a:p>
          <a:p>
            <a:endParaRPr lang="en-GB" sz="2000" dirty="0"/>
          </a:p>
          <a:p>
            <a:pPr marL="342900" indent="-342900">
              <a:buFont typeface="Arial" panose="020B0604020202020204" pitchFamily="34" charset="0"/>
              <a:buChar char="•"/>
            </a:pPr>
            <a:r>
              <a:rPr lang="en-GB" sz="2000" dirty="0"/>
              <a:t>If a member of school staff become aware that a child has been chastised in any way they should immediately inform the DSL/DDSL.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DSL/DDSL can unpick with the child using TED to get context in what the child is disclosing.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DSL/DDSL should contact CFCS and discuss concern with a Social Worker before contacted parents/carers.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DSL/DDSL act on the advise given to you by the Social Worker. Make a note of all conversations.</a:t>
            </a:r>
          </a:p>
        </p:txBody>
      </p:sp>
    </p:spTree>
    <p:extLst>
      <p:ext uri="{BB962C8B-B14F-4D97-AF65-F5344CB8AC3E}">
        <p14:creationId xmlns:p14="http://schemas.microsoft.com/office/powerpoint/2010/main" val="356918169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6A3C-DF54-5629-66C2-ECD977B23366}"/>
              </a:ext>
            </a:extLst>
          </p:cNvPr>
          <p:cNvSpPr>
            <a:spLocks noGrp="1"/>
          </p:cNvSpPr>
          <p:nvPr>
            <p:ph type="title"/>
          </p:nvPr>
        </p:nvSpPr>
        <p:spPr/>
        <p:txBody>
          <a:bodyPr>
            <a:noAutofit/>
          </a:bodyPr>
          <a:lstStyle/>
          <a:p>
            <a:r>
              <a:rPr lang="en-GB" sz="4000" dirty="0"/>
              <a:t>KCSIE 2023 - Neglect</a:t>
            </a:r>
          </a:p>
        </p:txBody>
      </p:sp>
      <p:sp>
        <p:nvSpPr>
          <p:cNvPr id="3" name="Text Placeholder 2">
            <a:extLst>
              <a:ext uri="{FF2B5EF4-FFF2-40B4-BE49-F238E27FC236}">
                <a16:creationId xmlns:a16="http://schemas.microsoft.com/office/drawing/2014/main" id="{639A2FA6-4B1A-D104-C5B4-80121CACB14F}"/>
              </a:ext>
            </a:extLst>
          </p:cNvPr>
          <p:cNvSpPr>
            <a:spLocks noGrp="1"/>
          </p:cNvSpPr>
          <p:nvPr>
            <p:ph type="body" idx="1"/>
          </p:nvPr>
        </p:nvSpPr>
        <p:spPr/>
        <p:txBody>
          <a:bodyPr>
            <a:noAutofit/>
          </a:bodyPr>
          <a:lstStyle/>
          <a:p>
            <a:r>
              <a:rPr lang="en-GB" sz="2400" dirty="0"/>
              <a:t>The persistent failure to meet a child’s basic physical and/or </a:t>
            </a:r>
          </a:p>
          <a:p>
            <a:r>
              <a:rPr lang="en-GB" sz="2400" dirty="0"/>
              <a:t>psychological needs, likely to result in the serious impairment of the child’s health or development. Neglect may involve a parent or carer failing to provide adequate food, clothing and shelter (including exclusion from home or abandonment); protect a child from physical and emotional harm or danger; ensure adequate supervision (including the use of inadequate caregivers); or ensure access to appropriate medical care or </a:t>
            </a:r>
          </a:p>
          <a:p>
            <a:r>
              <a:rPr lang="en-GB" sz="2400" dirty="0"/>
              <a:t>treatment. It may also include neglect of, or unresponsiveness to, a child’s basic emotional needs.</a:t>
            </a:r>
          </a:p>
        </p:txBody>
      </p:sp>
    </p:spTree>
    <p:extLst>
      <p:ext uri="{BB962C8B-B14F-4D97-AF65-F5344CB8AC3E}">
        <p14:creationId xmlns:p14="http://schemas.microsoft.com/office/powerpoint/2010/main" val="217185177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1ECA-6875-473E-ABF9-D614AEC44DE7}"/>
              </a:ext>
            </a:extLst>
          </p:cNvPr>
          <p:cNvSpPr>
            <a:spLocks noGrp="1"/>
          </p:cNvSpPr>
          <p:nvPr>
            <p:ph type="title"/>
          </p:nvPr>
        </p:nvSpPr>
        <p:spPr>
          <a:xfrm>
            <a:off x="457200" y="-243408"/>
            <a:ext cx="8229600" cy="1143000"/>
          </a:xfrm>
        </p:spPr>
        <p:txBody>
          <a:bodyPr>
            <a:normAutofit/>
          </a:bodyPr>
          <a:lstStyle/>
          <a:p>
            <a:r>
              <a:rPr lang="en-GB" sz="4400" dirty="0"/>
              <a:t>Together for Sutton</a:t>
            </a:r>
          </a:p>
        </p:txBody>
      </p:sp>
      <p:pic>
        <p:nvPicPr>
          <p:cNvPr id="5" name="Content Placeholder 4">
            <a:extLst>
              <a:ext uri="{FF2B5EF4-FFF2-40B4-BE49-F238E27FC236}">
                <a16:creationId xmlns:a16="http://schemas.microsoft.com/office/drawing/2014/main" id="{4EBF56CD-20BD-21F1-66C0-F604E846CE67}"/>
              </a:ext>
            </a:extLst>
          </p:cNvPr>
          <p:cNvPicPr>
            <a:picLocks noGrp="1" noChangeAspect="1"/>
          </p:cNvPicPr>
          <p:nvPr>
            <p:ph idx="1"/>
          </p:nvPr>
        </p:nvPicPr>
        <p:blipFill>
          <a:blip r:embed="rId2"/>
          <a:stretch>
            <a:fillRect/>
          </a:stretch>
        </p:blipFill>
        <p:spPr>
          <a:xfrm>
            <a:off x="0" y="1268760"/>
            <a:ext cx="5220072" cy="5589240"/>
          </a:xfrm>
        </p:spPr>
      </p:pic>
      <p:pic>
        <p:nvPicPr>
          <p:cNvPr id="7" name="Picture 6">
            <a:extLst>
              <a:ext uri="{FF2B5EF4-FFF2-40B4-BE49-F238E27FC236}">
                <a16:creationId xmlns:a16="http://schemas.microsoft.com/office/drawing/2014/main" id="{5F84D231-D38A-1ED2-EB1F-1FD13004485A}"/>
              </a:ext>
            </a:extLst>
          </p:cNvPr>
          <p:cNvPicPr>
            <a:picLocks noChangeAspect="1"/>
          </p:cNvPicPr>
          <p:nvPr/>
        </p:nvPicPr>
        <p:blipFill>
          <a:blip r:embed="rId3"/>
          <a:stretch>
            <a:fillRect/>
          </a:stretch>
        </p:blipFill>
        <p:spPr>
          <a:xfrm>
            <a:off x="5076056" y="1268760"/>
            <a:ext cx="4067944" cy="5589240"/>
          </a:xfrm>
          <a:prstGeom prst="rect">
            <a:avLst/>
          </a:prstGeom>
        </p:spPr>
      </p:pic>
    </p:spTree>
    <p:extLst>
      <p:ext uri="{BB962C8B-B14F-4D97-AF65-F5344CB8AC3E}">
        <p14:creationId xmlns:p14="http://schemas.microsoft.com/office/powerpoint/2010/main" val="1313846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A5D6-8F7A-4105-828F-003AA3DEA0B0}"/>
              </a:ext>
            </a:extLst>
          </p:cNvPr>
          <p:cNvSpPr>
            <a:spLocks noGrp="1"/>
          </p:cNvSpPr>
          <p:nvPr>
            <p:ph type="title"/>
          </p:nvPr>
        </p:nvSpPr>
        <p:spPr>
          <a:xfrm>
            <a:off x="251520" y="-171400"/>
            <a:ext cx="8229600" cy="1143000"/>
          </a:xfrm>
        </p:spPr>
        <p:txBody>
          <a:bodyPr>
            <a:normAutofit/>
          </a:bodyPr>
          <a:lstStyle/>
          <a:p>
            <a:r>
              <a:rPr lang="en-GB" sz="4400" dirty="0"/>
              <a:t>Together for Sutton</a:t>
            </a:r>
          </a:p>
        </p:txBody>
      </p:sp>
      <p:pic>
        <p:nvPicPr>
          <p:cNvPr id="5" name="Content Placeholder 4">
            <a:extLst>
              <a:ext uri="{FF2B5EF4-FFF2-40B4-BE49-F238E27FC236}">
                <a16:creationId xmlns:a16="http://schemas.microsoft.com/office/drawing/2014/main" id="{F28C0C8E-4218-07EB-BD8A-C53F3FEAA380}"/>
              </a:ext>
            </a:extLst>
          </p:cNvPr>
          <p:cNvPicPr>
            <a:picLocks noGrp="1" noChangeAspect="1"/>
          </p:cNvPicPr>
          <p:nvPr>
            <p:ph idx="1"/>
          </p:nvPr>
        </p:nvPicPr>
        <p:blipFill>
          <a:blip r:embed="rId2"/>
          <a:stretch>
            <a:fillRect/>
          </a:stretch>
        </p:blipFill>
        <p:spPr>
          <a:xfrm>
            <a:off x="0" y="1186458"/>
            <a:ext cx="9144000" cy="5661248"/>
          </a:xfrm>
        </p:spPr>
      </p:pic>
    </p:spTree>
    <p:extLst>
      <p:ext uri="{BB962C8B-B14F-4D97-AF65-F5344CB8AC3E}">
        <p14:creationId xmlns:p14="http://schemas.microsoft.com/office/powerpoint/2010/main" val="288974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140C-575D-4F4D-807A-F303E4027925}"/>
              </a:ext>
            </a:extLst>
          </p:cNvPr>
          <p:cNvSpPr>
            <a:spLocks noGrp="1"/>
          </p:cNvSpPr>
          <p:nvPr>
            <p:ph type="title"/>
          </p:nvPr>
        </p:nvSpPr>
        <p:spPr>
          <a:xfrm>
            <a:off x="179512" y="-171400"/>
            <a:ext cx="8229600" cy="1143000"/>
          </a:xfrm>
        </p:spPr>
        <p:txBody>
          <a:bodyPr>
            <a:normAutofit/>
          </a:bodyPr>
          <a:lstStyle/>
          <a:p>
            <a:r>
              <a:rPr lang="en-GB" sz="4400" dirty="0"/>
              <a:t>Family Hubs in Sutton</a:t>
            </a:r>
          </a:p>
        </p:txBody>
      </p:sp>
      <p:pic>
        <p:nvPicPr>
          <p:cNvPr id="5" name="Content Placeholder 4">
            <a:extLst>
              <a:ext uri="{FF2B5EF4-FFF2-40B4-BE49-F238E27FC236}">
                <a16:creationId xmlns:a16="http://schemas.microsoft.com/office/drawing/2014/main" id="{74DC7AD4-EF53-C9A0-E161-5F6A39A233D6}"/>
              </a:ext>
            </a:extLst>
          </p:cNvPr>
          <p:cNvPicPr>
            <a:picLocks noGrp="1" noChangeAspect="1"/>
          </p:cNvPicPr>
          <p:nvPr>
            <p:ph idx="1"/>
          </p:nvPr>
        </p:nvPicPr>
        <p:blipFill>
          <a:blip r:embed="rId2"/>
          <a:stretch>
            <a:fillRect/>
          </a:stretch>
        </p:blipFill>
        <p:spPr>
          <a:xfrm>
            <a:off x="-397" y="1268760"/>
            <a:ext cx="9144000" cy="5656386"/>
          </a:xfrm>
        </p:spPr>
      </p:pic>
    </p:spTree>
    <p:extLst>
      <p:ext uri="{BB962C8B-B14F-4D97-AF65-F5344CB8AC3E}">
        <p14:creationId xmlns:p14="http://schemas.microsoft.com/office/powerpoint/2010/main" val="4079209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B6CF-F0A9-48E8-AD04-40D165ABF7B8}"/>
              </a:ext>
            </a:extLst>
          </p:cNvPr>
          <p:cNvSpPr>
            <a:spLocks noGrp="1"/>
          </p:cNvSpPr>
          <p:nvPr>
            <p:ph type="title"/>
          </p:nvPr>
        </p:nvSpPr>
        <p:spPr>
          <a:xfrm>
            <a:off x="107504" y="-171400"/>
            <a:ext cx="8229600" cy="1143000"/>
          </a:xfrm>
        </p:spPr>
        <p:txBody>
          <a:bodyPr>
            <a:normAutofit/>
          </a:bodyPr>
          <a:lstStyle/>
          <a:p>
            <a:r>
              <a:rPr lang="en-GB" sz="4400" dirty="0"/>
              <a:t>Family Hubs in Sutton</a:t>
            </a:r>
          </a:p>
        </p:txBody>
      </p:sp>
      <p:pic>
        <p:nvPicPr>
          <p:cNvPr id="5" name="Content Placeholder 4">
            <a:extLst>
              <a:ext uri="{FF2B5EF4-FFF2-40B4-BE49-F238E27FC236}">
                <a16:creationId xmlns:a16="http://schemas.microsoft.com/office/drawing/2014/main" id="{3375B12F-C3E1-EA51-A986-EF423A2175BF}"/>
              </a:ext>
            </a:extLst>
          </p:cNvPr>
          <p:cNvPicPr>
            <a:picLocks noGrp="1" noChangeAspect="1"/>
          </p:cNvPicPr>
          <p:nvPr>
            <p:ph idx="1"/>
          </p:nvPr>
        </p:nvPicPr>
        <p:blipFill>
          <a:blip r:embed="rId2"/>
          <a:stretch>
            <a:fillRect/>
          </a:stretch>
        </p:blipFill>
        <p:spPr>
          <a:xfrm>
            <a:off x="0" y="1417638"/>
            <a:ext cx="9144000" cy="5440362"/>
          </a:xfrm>
        </p:spPr>
      </p:pic>
    </p:spTree>
    <p:extLst>
      <p:ext uri="{BB962C8B-B14F-4D97-AF65-F5344CB8AC3E}">
        <p14:creationId xmlns:p14="http://schemas.microsoft.com/office/powerpoint/2010/main" val="135718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094" b="1" dirty="0"/>
            </a:br>
            <a:r>
              <a:rPr lang="en-GB" sz="2812" b="1" dirty="0"/>
              <a:t>Introduction to the School Safeguarding Documents</a:t>
            </a:r>
            <a:endParaRPr lang="en-GB" dirty="0"/>
          </a:p>
        </p:txBody>
      </p:sp>
      <p:sp>
        <p:nvSpPr>
          <p:cNvPr id="3" name="Text Placeholder 2"/>
          <p:cNvSpPr>
            <a:spLocks noGrp="1"/>
          </p:cNvSpPr>
          <p:nvPr>
            <p:ph type="body" idx="1"/>
          </p:nvPr>
        </p:nvSpPr>
        <p:spPr>
          <a:xfrm>
            <a:off x="271588" y="1442634"/>
            <a:ext cx="8735170" cy="5836499"/>
          </a:xfrm>
        </p:spPr>
        <p:txBody>
          <a:bodyPr>
            <a:normAutofit/>
          </a:bodyPr>
          <a:lstStyle/>
          <a:p>
            <a:pPr marL="241093" indent="-241093">
              <a:buClr>
                <a:srgbClr val="FF0066"/>
              </a:buClr>
              <a:buFont typeface="Arial" panose="020B0604020202020204" pitchFamily="34" charset="0"/>
              <a:buChar char="•"/>
            </a:pPr>
            <a:r>
              <a:rPr lang="en-GB" sz="2250" b="1" dirty="0">
                <a:latin typeface="+mn-lt"/>
              </a:rPr>
              <a:t>School Safeguarding Policy</a:t>
            </a:r>
            <a:endParaRPr lang="en-GB" sz="2250" dirty="0">
              <a:latin typeface="+mn-lt"/>
            </a:endParaRPr>
          </a:p>
          <a:p>
            <a:pPr marL="241093" indent="-241093">
              <a:buClr>
                <a:srgbClr val="FF0066"/>
              </a:buClr>
              <a:buFont typeface="Arial" panose="020B0604020202020204" pitchFamily="34" charset="0"/>
              <a:buChar char="•"/>
            </a:pPr>
            <a:endParaRPr lang="en-GB" sz="2250" dirty="0">
              <a:latin typeface="+mn-lt"/>
            </a:endParaRPr>
          </a:p>
          <a:p>
            <a:pPr marL="241093" indent="-241093">
              <a:buClr>
                <a:srgbClr val="FF0066"/>
              </a:buClr>
              <a:buFont typeface="Arial" panose="020B0604020202020204" pitchFamily="34" charset="0"/>
              <a:buChar char="•"/>
            </a:pPr>
            <a:r>
              <a:rPr lang="en-GB" sz="2250" b="1" dirty="0">
                <a:latin typeface="+mn-lt"/>
              </a:rPr>
              <a:t>School Child protection/safeguarding young people and vulnerable adults – Procedure</a:t>
            </a:r>
            <a:r>
              <a:rPr lang="en-GB" sz="2250" dirty="0">
                <a:latin typeface="+mn-lt"/>
              </a:rPr>
              <a:t> </a:t>
            </a:r>
          </a:p>
          <a:p>
            <a:pPr marL="241093" indent="-241093">
              <a:buClr>
                <a:srgbClr val="FF0066"/>
              </a:buClr>
              <a:buFont typeface="Arial" panose="020B0604020202020204" pitchFamily="34" charset="0"/>
              <a:buChar char="•"/>
            </a:pPr>
            <a:endParaRPr lang="en-GB" sz="2250" b="1" dirty="0">
              <a:latin typeface="+mn-lt"/>
            </a:endParaRPr>
          </a:p>
          <a:p>
            <a:pPr marL="241093" indent="-241093">
              <a:buClr>
                <a:srgbClr val="FF0066"/>
              </a:buClr>
              <a:buFont typeface="Arial" panose="020B0604020202020204" pitchFamily="34" charset="0"/>
              <a:buChar char="•"/>
            </a:pPr>
            <a:r>
              <a:rPr lang="en-GB" sz="2250" b="1" dirty="0">
                <a:latin typeface="+mn-lt"/>
              </a:rPr>
              <a:t>Staff Code of Conduct and Social Media policy</a:t>
            </a:r>
          </a:p>
          <a:p>
            <a:pPr marL="241093" indent="-241093">
              <a:buClr>
                <a:srgbClr val="FF0066"/>
              </a:buClr>
              <a:buFont typeface="Arial" panose="020B0604020202020204" pitchFamily="34" charset="0"/>
              <a:buChar char="•"/>
            </a:pPr>
            <a:endParaRPr lang="en-GB" sz="2250" b="1" dirty="0">
              <a:latin typeface="+mn-lt"/>
            </a:endParaRPr>
          </a:p>
          <a:p>
            <a:pPr marL="241093" indent="-241093">
              <a:buClr>
                <a:srgbClr val="FF0066"/>
              </a:buClr>
              <a:buFont typeface="Arial" panose="020B0604020202020204" pitchFamily="34" charset="0"/>
              <a:buChar char="•"/>
            </a:pPr>
            <a:r>
              <a:rPr lang="en-GB" sz="2250" b="1" dirty="0">
                <a:latin typeface="+mn-lt"/>
              </a:rPr>
              <a:t>Keeping Children Safe in Education September 2023 DfE</a:t>
            </a:r>
          </a:p>
          <a:p>
            <a:pPr marL="241093" indent="-241093">
              <a:buClr>
                <a:srgbClr val="FF0066"/>
              </a:buClr>
              <a:buFont typeface="Arial" panose="020B0604020202020204" pitchFamily="34" charset="0"/>
              <a:buChar char="•"/>
            </a:pPr>
            <a:endParaRPr lang="en-GB" sz="2250" b="1" dirty="0">
              <a:latin typeface="+mn-lt"/>
            </a:endParaRPr>
          </a:p>
          <a:p>
            <a:pPr>
              <a:buClr>
                <a:srgbClr val="FF0066"/>
              </a:buClr>
            </a:pPr>
            <a:r>
              <a:rPr lang="en-GB" sz="1969" b="1" dirty="0">
                <a:latin typeface="+mn-lt"/>
              </a:rPr>
              <a:t>     </a:t>
            </a:r>
            <a:endParaRPr lang="en-GB" sz="1969" dirty="0">
              <a:latin typeface="+mn-lt"/>
            </a:endParaRPr>
          </a:p>
          <a:p>
            <a:pPr>
              <a:buClr>
                <a:srgbClr val="FF0066"/>
              </a:buClr>
            </a:pPr>
            <a:r>
              <a:rPr lang="en-GB" sz="1969" b="1" dirty="0">
                <a:latin typeface="+mn-lt"/>
              </a:rPr>
              <a:t>     </a:t>
            </a:r>
          </a:p>
          <a:p>
            <a:pPr>
              <a:buClr>
                <a:srgbClr val="FF0066"/>
              </a:buClr>
            </a:pPr>
            <a:r>
              <a:rPr lang="en-GB" sz="3094" b="1" dirty="0">
                <a:latin typeface="+mn-lt"/>
              </a:rPr>
              <a:t>All staff are expected to read and understand PART 1 of the KCSIE document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1174730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DCE7-F19F-A80D-F205-BC078F891B56}"/>
              </a:ext>
            </a:extLst>
          </p:cNvPr>
          <p:cNvSpPr>
            <a:spLocks noGrp="1"/>
          </p:cNvSpPr>
          <p:nvPr>
            <p:ph type="title"/>
          </p:nvPr>
        </p:nvSpPr>
        <p:spPr>
          <a:xfrm>
            <a:off x="251520" y="-243408"/>
            <a:ext cx="8229600" cy="1143000"/>
          </a:xfrm>
        </p:spPr>
        <p:txBody>
          <a:bodyPr>
            <a:normAutofit/>
          </a:bodyPr>
          <a:lstStyle/>
          <a:p>
            <a:r>
              <a:rPr lang="en-GB" sz="4400" dirty="0"/>
              <a:t>Supporting parents in Sutton</a:t>
            </a:r>
          </a:p>
        </p:txBody>
      </p:sp>
      <p:pic>
        <p:nvPicPr>
          <p:cNvPr id="5" name="Content Placeholder 4">
            <a:extLst>
              <a:ext uri="{FF2B5EF4-FFF2-40B4-BE49-F238E27FC236}">
                <a16:creationId xmlns:a16="http://schemas.microsoft.com/office/drawing/2014/main" id="{E5097FB2-EFDD-B5CA-6865-BA2E6862EC01}"/>
              </a:ext>
            </a:extLst>
          </p:cNvPr>
          <p:cNvPicPr>
            <a:picLocks noGrp="1" noChangeAspect="1"/>
          </p:cNvPicPr>
          <p:nvPr>
            <p:ph idx="1"/>
          </p:nvPr>
        </p:nvPicPr>
        <p:blipFill>
          <a:blip r:embed="rId2"/>
          <a:stretch>
            <a:fillRect/>
          </a:stretch>
        </p:blipFill>
        <p:spPr>
          <a:xfrm>
            <a:off x="0" y="1883268"/>
            <a:ext cx="9144000" cy="4974732"/>
          </a:xfrm>
        </p:spPr>
      </p:pic>
    </p:spTree>
    <p:extLst>
      <p:ext uri="{BB962C8B-B14F-4D97-AF65-F5344CB8AC3E}">
        <p14:creationId xmlns:p14="http://schemas.microsoft.com/office/powerpoint/2010/main" val="3184747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EAD88-D9EC-4C88-B5CB-70B98FB0E8F4}"/>
              </a:ext>
            </a:extLst>
          </p:cNvPr>
          <p:cNvSpPr txBox="1"/>
          <p:nvPr/>
        </p:nvSpPr>
        <p:spPr>
          <a:xfrm>
            <a:off x="199104" y="1692729"/>
            <a:ext cx="8815848" cy="4324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2400" dirty="0">
                <a:solidFill>
                  <a:srgbClr val="314764"/>
                </a:solidFill>
                <a:latin typeface="Avenir Heavy"/>
                <a:ea typeface="ＭＳ Ｐゴシック" panose="020B0600070205080204" pitchFamily="34" charset="-128"/>
                <a:sym typeface="Avenir Heavy"/>
              </a:rPr>
              <a:t>1 in 20 children in the UK </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1 in 3 children did not tell anyone</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Over 90% of sexually abused children were abused by someone they knew</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450,000 abused in the UK last year</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50,000 reported to police</a:t>
            </a:r>
          </a:p>
          <a:p>
            <a:pPr defTabSz="438128" hangingPunct="0">
              <a:defRPr/>
            </a:pPr>
            <a:r>
              <a:rPr lang="en-GB" sz="900" dirty="0">
                <a:solidFill>
                  <a:srgbClr val="314764"/>
                </a:solidFill>
                <a:latin typeface="Avenir Heavy"/>
                <a:ea typeface="ＭＳ Ｐゴシック" panose="020B0600070205080204" pitchFamily="34" charset="-128"/>
                <a:sym typeface="Avenir Heavy"/>
              </a:rPr>
              <a:t>Sources:</a:t>
            </a:r>
          </a:p>
          <a:p>
            <a:pPr defTabSz="438128" hangingPunct="0">
              <a:defRPr/>
            </a:pPr>
            <a:r>
              <a:rPr lang="en-GB" sz="900" dirty="0">
                <a:solidFill>
                  <a:srgbClr val="314764"/>
                </a:solidFill>
                <a:latin typeface="Avenir Heavy"/>
                <a:ea typeface="ＭＳ Ｐゴシック" panose="020B0600070205080204" pitchFamily="34" charset="-128"/>
                <a:sym typeface="Avenir Heavy"/>
              </a:rPr>
              <a:t> Radford, L. et al (2011) Child abuse and neglect in the UK today</a:t>
            </a:r>
          </a:p>
          <a:p>
            <a:pPr defTabSz="438128" hangingPunct="0">
              <a:defRPr/>
            </a:pPr>
            <a:r>
              <a:rPr lang="en-GB" sz="900" dirty="0" err="1">
                <a:solidFill>
                  <a:srgbClr val="314764"/>
                </a:solidFill>
                <a:latin typeface="Avenir Heavy"/>
                <a:ea typeface="ＭＳ Ｐゴシック" panose="020B0600070205080204" pitchFamily="34" charset="-128"/>
                <a:sym typeface="Avenir Heavy"/>
              </a:rPr>
              <a:t>Jütte</a:t>
            </a:r>
            <a:r>
              <a:rPr lang="en-GB" sz="900" dirty="0">
                <a:solidFill>
                  <a:srgbClr val="314764"/>
                </a:solidFill>
                <a:latin typeface="Avenir Heavy"/>
                <a:ea typeface="ＭＳ Ｐゴシック" panose="020B0600070205080204" pitchFamily="34" charset="-128"/>
                <a:sym typeface="Avenir Heavy"/>
              </a:rPr>
              <a:t>, S. et al (2014) How safe are our children? 2014. London: NSPCC</a:t>
            </a:r>
          </a:p>
          <a:p>
            <a:pPr defTabSz="438128" hangingPunct="0">
              <a:defRPr/>
            </a:pPr>
            <a:r>
              <a:rPr lang="en-GB" sz="900" dirty="0">
                <a:solidFill>
                  <a:srgbClr val="314764"/>
                </a:solidFill>
                <a:latin typeface="Avenir Heavy"/>
                <a:ea typeface="ＭＳ Ｐゴシック" panose="020B0600070205080204" pitchFamily="34" charset="-128"/>
                <a:sym typeface="Avenir Heavy"/>
              </a:rPr>
              <a:t>Office of the English Children’s Commissioner 2015</a:t>
            </a:r>
          </a:p>
        </p:txBody>
      </p:sp>
      <p:sp>
        <p:nvSpPr>
          <p:cNvPr id="3" name="TextBox 2">
            <a:extLst>
              <a:ext uri="{FF2B5EF4-FFF2-40B4-BE49-F238E27FC236}">
                <a16:creationId xmlns:a16="http://schemas.microsoft.com/office/drawing/2014/main" id="{14C1B1CE-A3A4-42B9-B94A-4E211AB16D69}"/>
              </a:ext>
            </a:extLst>
          </p:cNvPr>
          <p:cNvSpPr txBox="1"/>
          <p:nvPr/>
        </p:nvSpPr>
        <p:spPr>
          <a:xfrm>
            <a:off x="539552" y="332657"/>
            <a:ext cx="8915400"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ea typeface="ＭＳ Ｐゴシック" panose="020B0600070205080204" pitchFamily="34" charset="-128"/>
                <a:sym typeface="Avenir Heavy"/>
              </a:rPr>
              <a:t>How common is child sexual abuse?</a:t>
            </a:r>
          </a:p>
        </p:txBody>
      </p:sp>
    </p:spTree>
    <p:extLst>
      <p:ext uri="{BB962C8B-B14F-4D97-AF65-F5344CB8AC3E}">
        <p14:creationId xmlns:p14="http://schemas.microsoft.com/office/powerpoint/2010/main" val="38199260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94C5-8729-3319-7220-6BE17A9C3C7F}"/>
              </a:ext>
            </a:extLst>
          </p:cNvPr>
          <p:cNvSpPr>
            <a:spLocks noGrp="1"/>
          </p:cNvSpPr>
          <p:nvPr>
            <p:ph type="title"/>
          </p:nvPr>
        </p:nvSpPr>
        <p:spPr>
          <a:xfrm>
            <a:off x="323528" y="-315416"/>
            <a:ext cx="8229600" cy="1143000"/>
          </a:xfrm>
        </p:spPr>
        <p:txBody>
          <a:bodyPr/>
          <a:lstStyle/>
          <a:p>
            <a:r>
              <a:rPr lang="en-GB" sz="4000" dirty="0"/>
              <a:t>NSPCC - statistics briefing</a:t>
            </a:r>
          </a:p>
        </p:txBody>
      </p:sp>
      <p:sp>
        <p:nvSpPr>
          <p:cNvPr id="3" name="Content Placeholder 2">
            <a:extLst>
              <a:ext uri="{FF2B5EF4-FFF2-40B4-BE49-F238E27FC236}">
                <a16:creationId xmlns:a16="http://schemas.microsoft.com/office/drawing/2014/main" id="{C0B352D6-CA6E-7622-CF92-4CB1B1B1096E}"/>
              </a:ext>
            </a:extLst>
          </p:cNvPr>
          <p:cNvSpPr>
            <a:spLocks noGrp="1"/>
          </p:cNvSpPr>
          <p:nvPr>
            <p:ph idx="1"/>
          </p:nvPr>
        </p:nvSpPr>
        <p:spPr>
          <a:xfrm>
            <a:off x="215516" y="1268760"/>
            <a:ext cx="8712968" cy="4525963"/>
          </a:xfrm>
        </p:spPr>
        <p:txBody>
          <a:bodyPr/>
          <a:lstStyle/>
          <a:p>
            <a:r>
              <a:rPr lang="en-GB" sz="2000" dirty="0"/>
              <a:t>In the last five years there was an average of 58 child deaths by assault or undetermined intent a year in the UK.</a:t>
            </a:r>
          </a:p>
          <a:p>
            <a:r>
              <a:rPr lang="en-GB" sz="2000" dirty="0"/>
              <a:t>Children under the age of one are the most likely age group to be killed by another person, followed by 16- to 24-year-olds.</a:t>
            </a:r>
          </a:p>
          <a:p>
            <a:r>
              <a:rPr lang="en-GB" sz="2000" dirty="0"/>
              <a:t>Child homicides are most commonly caused by the child’s parent or step-parent</a:t>
            </a:r>
          </a:p>
          <a:p>
            <a:endParaRPr lang="en-GB" sz="2000" dirty="0"/>
          </a:p>
          <a:p>
            <a:r>
              <a:rPr lang="en-GB" sz="2000" dirty="0"/>
              <a:t>Over a third of all police-recorded sexual offences are against children.</a:t>
            </a:r>
          </a:p>
          <a:p>
            <a:r>
              <a:rPr lang="en-GB" sz="2000" dirty="0"/>
              <a:t>Girls and older children are more likely to experience sexual abuse.</a:t>
            </a:r>
          </a:p>
          <a:p>
            <a:r>
              <a:rPr lang="en-GB" sz="2000" dirty="0"/>
              <a:t>The vast majority of children who experience sexual abuse were abused by someone they knew</a:t>
            </a:r>
          </a:p>
          <a:p>
            <a:endParaRPr lang="en-GB" sz="2000" dirty="0"/>
          </a:p>
          <a:p>
            <a:r>
              <a:rPr lang="en-GB" sz="2000" dirty="0"/>
              <a:t>Neglect is the most common form of abuse.</a:t>
            </a:r>
          </a:p>
          <a:p>
            <a:r>
              <a:rPr lang="en-GB" sz="2000" dirty="0"/>
              <a:t>Concerns around neglect have been identified for half of children who are the subject of a child protection plan or on a child protection register in the UK.</a:t>
            </a:r>
          </a:p>
          <a:p>
            <a:r>
              <a:rPr lang="en-GB" sz="2000" dirty="0"/>
              <a:t>The number of police recorded child cruelty offences is increasing.</a:t>
            </a:r>
          </a:p>
          <a:p>
            <a:r>
              <a:rPr lang="en-GB" sz="2000" dirty="0"/>
              <a:t>Neglect is the most commonly mentioned form of abuse by adults contacting the NSPCC helpline</a:t>
            </a:r>
          </a:p>
        </p:txBody>
      </p:sp>
    </p:spTree>
    <p:extLst>
      <p:ext uri="{BB962C8B-B14F-4D97-AF65-F5344CB8AC3E}">
        <p14:creationId xmlns:p14="http://schemas.microsoft.com/office/powerpoint/2010/main" val="1870840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6FA72-8304-D6B8-773D-52224CDE1AE1}"/>
              </a:ext>
            </a:extLst>
          </p:cNvPr>
          <p:cNvSpPr>
            <a:spLocks noGrp="1"/>
          </p:cNvSpPr>
          <p:nvPr>
            <p:ph type="title"/>
          </p:nvPr>
        </p:nvSpPr>
        <p:spPr>
          <a:xfrm>
            <a:off x="251520" y="-315416"/>
            <a:ext cx="8229600" cy="1143000"/>
          </a:xfrm>
        </p:spPr>
        <p:txBody>
          <a:bodyPr/>
          <a:lstStyle/>
          <a:p>
            <a:r>
              <a:rPr lang="en-GB" sz="4000" dirty="0"/>
              <a:t>NSPCC - statistics briefing</a:t>
            </a:r>
          </a:p>
        </p:txBody>
      </p:sp>
      <p:sp>
        <p:nvSpPr>
          <p:cNvPr id="3" name="Content Placeholder 2">
            <a:extLst>
              <a:ext uri="{FF2B5EF4-FFF2-40B4-BE49-F238E27FC236}">
                <a16:creationId xmlns:a16="http://schemas.microsoft.com/office/drawing/2014/main" id="{A05B8D83-BCA5-F4F6-7AD4-91319300E6A2}"/>
              </a:ext>
            </a:extLst>
          </p:cNvPr>
          <p:cNvSpPr>
            <a:spLocks noGrp="1"/>
          </p:cNvSpPr>
          <p:nvPr>
            <p:ph idx="1"/>
          </p:nvPr>
        </p:nvSpPr>
        <p:spPr/>
        <p:txBody>
          <a:bodyPr/>
          <a:lstStyle/>
          <a:p>
            <a:r>
              <a:rPr lang="en-GB" sz="2000" dirty="0"/>
              <a:t>Concerns around physical abuse have been identified for around 1 in 10 children who are the subject of a child protection plan or on a child protection register in the UK.</a:t>
            </a:r>
          </a:p>
          <a:p>
            <a:r>
              <a:rPr lang="en-GB" sz="2000" dirty="0"/>
              <a:t>There were over 160,000 offences related to child physical abuse recorded by police in England, Wales and Northern Ireland in 2019/20.</a:t>
            </a:r>
          </a:p>
          <a:p>
            <a:r>
              <a:rPr lang="en-GB" sz="2000" dirty="0"/>
              <a:t>Physical abuse is the second most commonly mentioned form of abuse in both contacts to the NSPCC helpline and Childline counselling sessions</a:t>
            </a:r>
          </a:p>
          <a:p>
            <a:endParaRPr lang="en-GB" sz="2000" dirty="0"/>
          </a:p>
          <a:p>
            <a:r>
              <a:rPr lang="en-GB" sz="2000" dirty="0"/>
              <a:t>Most child abuse includes an element of emotional abuse, but it is recorded as a specific concern for just over 1 in 3 children who are the subject of a child protection plan or on a child protection register in the UK.</a:t>
            </a:r>
          </a:p>
          <a:p>
            <a:r>
              <a:rPr lang="en-GB" sz="2000" dirty="0"/>
              <a:t>There were over 11,000 contacts to the NSPCC’s helpline and almost 5,000 Childline counselling sessions in 2020/21 about emotional abuse.</a:t>
            </a:r>
          </a:p>
          <a:p>
            <a:r>
              <a:rPr lang="en-GB" sz="2000" dirty="0"/>
              <a:t>There were over 34,000 police-recorded offences related to emotional abuse in England, Wales and Northern Ireland in 2019/20</a:t>
            </a:r>
          </a:p>
        </p:txBody>
      </p:sp>
    </p:spTree>
    <p:extLst>
      <p:ext uri="{BB962C8B-B14F-4D97-AF65-F5344CB8AC3E}">
        <p14:creationId xmlns:p14="http://schemas.microsoft.com/office/powerpoint/2010/main" val="1748830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F1D4-4A8C-4BED-9957-1360FF02C440}"/>
              </a:ext>
            </a:extLst>
          </p:cNvPr>
          <p:cNvSpPr>
            <a:spLocks noGrp="1"/>
          </p:cNvSpPr>
          <p:nvPr>
            <p:ph type="title"/>
          </p:nvPr>
        </p:nvSpPr>
        <p:spPr>
          <a:xfrm>
            <a:off x="265279" y="184860"/>
            <a:ext cx="8229600" cy="685801"/>
          </a:xfrm>
        </p:spPr>
        <p:txBody>
          <a:bodyPr>
            <a:normAutofit/>
          </a:bodyPr>
          <a:lstStyle/>
          <a:p>
            <a:r>
              <a:rPr lang="en-GB" sz="3375" dirty="0"/>
              <a:t>KCSIE 2023 – Child-on-Child Abuse</a:t>
            </a:r>
          </a:p>
        </p:txBody>
      </p:sp>
      <p:sp>
        <p:nvSpPr>
          <p:cNvPr id="3" name="Content Placeholder 2">
            <a:extLst>
              <a:ext uri="{FF2B5EF4-FFF2-40B4-BE49-F238E27FC236}">
                <a16:creationId xmlns:a16="http://schemas.microsoft.com/office/drawing/2014/main" id="{C761BE70-7DC0-4470-A6C0-F26E5141CDD2}"/>
              </a:ext>
            </a:extLst>
          </p:cNvPr>
          <p:cNvSpPr>
            <a:spLocks noGrp="1"/>
          </p:cNvSpPr>
          <p:nvPr>
            <p:ph idx="1"/>
          </p:nvPr>
        </p:nvSpPr>
        <p:spPr>
          <a:xfrm>
            <a:off x="390026" y="1561816"/>
            <a:ext cx="8430445" cy="4525963"/>
          </a:xfrm>
        </p:spPr>
        <p:txBody>
          <a:bodyPr>
            <a:normAutofit fontScale="55000" lnSpcReduction="20000"/>
          </a:bodyPr>
          <a:lstStyle/>
          <a:p>
            <a:r>
              <a:rPr lang="en-GB" sz="4400" dirty="0"/>
              <a:t>All staff should be aware that children can abuse other children at any age (often referred to as child-on-child abuse). And that it can happen both inside and outside of school or college and online. It is important that all staff recognise the indicators and signs of abuse and know how to identify it and respond to reports.</a:t>
            </a:r>
          </a:p>
          <a:p>
            <a:endParaRPr lang="en-GB" sz="4400" dirty="0"/>
          </a:p>
          <a:p>
            <a:r>
              <a:rPr lang="en-GB" sz="4400" dirty="0"/>
              <a:t>All staff should be clear as to the school or college’s policy and procedures with regards to child-on-child abuse.</a:t>
            </a:r>
          </a:p>
          <a:p>
            <a:endParaRPr lang="en-GB" sz="4400" dirty="0"/>
          </a:p>
          <a:p>
            <a:endParaRPr lang="en-GB" sz="4400" dirty="0"/>
          </a:p>
          <a:p>
            <a:endParaRPr lang="en-GB" sz="4400" dirty="0"/>
          </a:p>
          <a:p>
            <a:r>
              <a:rPr lang="en-GB" sz="4400" b="1" dirty="0"/>
              <a:t>Following the end of the Independent Inquiry in to Child Sexual Abuse, the obligation to retain records has now been removed.</a:t>
            </a:r>
          </a:p>
          <a:p>
            <a:endParaRPr lang="en-GB" sz="1687" b="1" i="1" dirty="0"/>
          </a:p>
          <a:p>
            <a:endParaRPr lang="en-GB" sz="1687" b="1" i="1" dirty="0"/>
          </a:p>
          <a:p>
            <a:endParaRPr lang="en-GB" sz="1687" b="1" i="1" dirty="0"/>
          </a:p>
          <a:p>
            <a:endParaRPr lang="en-GB" sz="2900" b="1" i="1" dirty="0"/>
          </a:p>
        </p:txBody>
      </p:sp>
    </p:spTree>
    <p:extLst>
      <p:ext uri="{BB962C8B-B14F-4D97-AF65-F5344CB8AC3E}">
        <p14:creationId xmlns:p14="http://schemas.microsoft.com/office/powerpoint/2010/main" val="1189002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F136-F873-7474-57AF-B72D530DC6DE}"/>
              </a:ext>
            </a:extLst>
          </p:cNvPr>
          <p:cNvSpPr>
            <a:spLocks noGrp="1"/>
          </p:cNvSpPr>
          <p:nvPr>
            <p:ph type="title"/>
          </p:nvPr>
        </p:nvSpPr>
        <p:spPr/>
        <p:txBody>
          <a:bodyPr>
            <a:normAutofit fontScale="90000"/>
          </a:bodyPr>
          <a:lstStyle/>
          <a:p>
            <a:r>
              <a:rPr lang="en-GB" dirty="0"/>
              <a:t>KCSIE 2023 – Child-on-Child Abuse</a:t>
            </a:r>
          </a:p>
        </p:txBody>
      </p:sp>
      <p:sp>
        <p:nvSpPr>
          <p:cNvPr id="3" name="Text Placeholder 2">
            <a:extLst>
              <a:ext uri="{FF2B5EF4-FFF2-40B4-BE49-F238E27FC236}">
                <a16:creationId xmlns:a16="http://schemas.microsoft.com/office/drawing/2014/main" id="{C58A512D-92F1-18D6-297A-AEB6115E525F}"/>
              </a:ext>
            </a:extLst>
          </p:cNvPr>
          <p:cNvSpPr>
            <a:spLocks noGrp="1"/>
          </p:cNvSpPr>
          <p:nvPr>
            <p:ph type="body" idx="1"/>
          </p:nvPr>
        </p:nvSpPr>
        <p:spPr>
          <a:xfrm>
            <a:off x="330927" y="2708920"/>
            <a:ext cx="8482145" cy="4769047"/>
          </a:xfrm>
        </p:spPr>
        <p:txBody>
          <a:bodyPr>
            <a:normAutofit/>
          </a:bodyPr>
          <a:lstStyle/>
          <a:p>
            <a:pPr marL="342900" indent="-342900">
              <a:buFont typeface="Arial" panose="020B0604020202020204" pitchFamily="34" charset="0"/>
              <a:buChar char="•"/>
            </a:pPr>
            <a:r>
              <a:rPr lang="en-GB" sz="2400" dirty="0"/>
              <a:t>bullying (including cyberbullying, prejudice-based and discriminatory bullying). </a:t>
            </a:r>
          </a:p>
          <a:p>
            <a:pPr marL="342900" indent="-342900">
              <a:buFont typeface="Arial" panose="020B0604020202020204" pitchFamily="34" charset="0"/>
              <a:buChar char="•"/>
            </a:pPr>
            <a:r>
              <a:rPr lang="en-GB" sz="2400" dirty="0"/>
              <a:t>abuse in intimate personal relationships between children (sometimes known as ‘teenage relationship abuse’).</a:t>
            </a:r>
          </a:p>
          <a:p>
            <a:pPr marL="342900" indent="-342900">
              <a:buFont typeface="Arial" panose="020B0604020202020204" pitchFamily="34" charset="0"/>
              <a:buChar char="•"/>
            </a:pPr>
            <a:r>
              <a:rPr lang="en-GB" sz="2400" dirty="0"/>
              <a:t>physical abuse which can include hitting, kicking, shaking, biting, hair pulling, or otherwise causing physical harm.</a:t>
            </a:r>
          </a:p>
          <a:p>
            <a:pPr marL="342900" indent="-342900">
              <a:buFont typeface="Arial" panose="020B0604020202020204" pitchFamily="34" charset="0"/>
              <a:buChar char="•"/>
            </a:pPr>
            <a:r>
              <a:rPr lang="en-GB" sz="2400" dirty="0"/>
              <a:t>sexual violence, such as rape, assault by penetration and sexual assault.</a:t>
            </a:r>
          </a:p>
          <a:p>
            <a:pPr marL="342900" indent="-342900">
              <a:buFont typeface="Arial" panose="020B0604020202020204" pitchFamily="34" charset="0"/>
              <a:buChar char="•"/>
            </a:pPr>
            <a:r>
              <a:rPr lang="en-GB" sz="2400" dirty="0"/>
              <a:t>sexual harassment, such as sexual comments, remarks, jokes and online sexual Harassment.</a:t>
            </a:r>
          </a:p>
        </p:txBody>
      </p:sp>
      <p:sp>
        <p:nvSpPr>
          <p:cNvPr id="4" name="TextBox 3">
            <a:extLst>
              <a:ext uri="{FF2B5EF4-FFF2-40B4-BE49-F238E27FC236}">
                <a16:creationId xmlns:a16="http://schemas.microsoft.com/office/drawing/2014/main" id="{AAF148BC-4B95-6C08-C5E4-1ED80C8BC9A2}"/>
              </a:ext>
            </a:extLst>
          </p:cNvPr>
          <p:cNvSpPr txBox="1"/>
          <p:nvPr/>
        </p:nvSpPr>
        <p:spPr>
          <a:xfrm>
            <a:off x="395536" y="1568212"/>
            <a:ext cx="79208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Child-on-child abuse is most likely to include, but may </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not be limited to:</a:t>
            </a:r>
          </a:p>
        </p:txBody>
      </p:sp>
    </p:spTree>
    <p:extLst>
      <p:ext uri="{BB962C8B-B14F-4D97-AF65-F5344CB8AC3E}">
        <p14:creationId xmlns:p14="http://schemas.microsoft.com/office/powerpoint/2010/main" val="343972279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D7B7291-A80D-4773-88E8-A26BB5FA83BF}"/>
              </a:ext>
            </a:extLst>
          </p:cNvPr>
          <p:cNvSpPr>
            <a:spLocks noGrp="1" noChangeArrowheads="1"/>
          </p:cNvSpPr>
          <p:nvPr>
            <p:ph type="title"/>
          </p:nvPr>
        </p:nvSpPr>
        <p:spPr>
          <a:xfrm>
            <a:off x="271463" y="512751"/>
            <a:ext cx="8601075" cy="538162"/>
          </a:xfrm>
        </p:spPr>
        <p:txBody>
          <a:bodyPr/>
          <a:lstStyle/>
          <a:p>
            <a:r>
              <a:rPr lang="en-GB" altLang="en-US" dirty="0"/>
              <a:t>Child-on-child sexual violence and sexual </a:t>
            </a:r>
            <a:br>
              <a:rPr lang="en-GB" altLang="en-US" dirty="0"/>
            </a:br>
            <a:r>
              <a:rPr lang="en-GB" altLang="en-US" dirty="0"/>
              <a:t>harassment (Part 5 KCSIE 2023)</a:t>
            </a:r>
          </a:p>
        </p:txBody>
      </p:sp>
      <p:sp>
        <p:nvSpPr>
          <p:cNvPr id="3" name="Text Placeholder 2">
            <a:extLst>
              <a:ext uri="{FF2B5EF4-FFF2-40B4-BE49-F238E27FC236}">
                <a16:creationId xmlns:a16="http://schemas.microsoft.com/office/drawing/2014/main" id="{D70E9A18-A126-4B5B-B951-4CBCE0076B24}"/>
              </a:ext>
            </a:extLst>
          </p:cNvPr>
          <p:cNvSpPr>
            <a:spLocks noGrp="1"/>
          </p:cNvSpPr>
          <p:nvPr>
            <p:ph type="body" idx="1"/>
          </p:nvPr>
        </p:nvSpPr>
        <p:spPr>
          <a:xfrm>
            <a:off x="333375" y="1576399"/>
            <a:ext cx="8477250" cy="4768850"/>
          </a:xfrm>
        </p:spPr>
        <p:txBody>
          <a:bodyPr/>
          <a:lstStyle/>
          <a:p>
            <a:pPr algn="ctr">
              <a:defRPr/>
            </a:pPr>
            <a:r>
              <a:rPr lang="en-GB" sz="2400" b="1" dirty="0"/>
              <a:t>All Staff should be aware of the importance of </a:t>
            </a:r>
            <a:r>
              <a:rPr lang="en-GB" sz="2000" dirty="0"/>
              <a:t>:</a:t>
            </a:r>
          </a:p>
          <a:p>
            <a:pPr>
              <a:defRPr/>
            </a:pPr>
            <a:endParaRPr lang="en-GB" sz="2000" dirty="0"/>
          </a:p>
          <a:p>
            <a:pPr algn="ctr">
              <a:defRPr/>
            </a:pPr>
            <a:r>
              <a:rPr lang="en-GB" sz="2000" dirty="0">
                <a:solidFill>
                  <a:srgbClr val="FF0000"/>
                </a:solidFill>
              </a:rPr>
              <a:t>making clear that there is a </a:t>
            </a:r>
            <a:r>
              <a:rPr lang="en-GB" sz="2000" b="1" dirty="0">
                <a:solidFill>
                  <a:srgbClr val="FF0000"/>
                </a:solidFill>
              </a:rPr>
              <a:t>zero-tolerance</a:t>
            </a:r>
            <a:r>
              <a:rPr lang="en-GB" sz="2000" dirty="0">
                <a:solidFill>
                  <a:srgbClr val="FF0000"/>
                </a:solidFill>
              </a:rPr>
              <a:t> approach to sexual violence and </a:t>
            </a:r>
          </a:p>
          <a:p>
            <a:pPr algn="ctr">
              <a:defRPr/>
            </a:pPr>
            <a:r>
              <a:rPr lang="en-GB" sz="2000" dirty="0">
                <a:solidFill>
                  <a:srgbClr val="FF0000"/>
                </a:solidFill>
              </a:rPr>
              <a:t>sexual harassment, that it is never acceptable, and it will not be tolerated</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000" b="1" dirty="0"/>
              <a:t> It should never be passed off as “banter”, “just having a laugh”, “a part of growing up” or “boys being boys”</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000" dirty="0">
                <a:solidFill>
                  <a:srgbClr val="FF0000"/>
                </a:solidFill>
              </a:rPr>
              <a:t>Failure to do so can lead to a culture of unacceptable behaviour, an unsafe environment and in worst case scenarios a culture that normalises abuse, leading to children accepting it as normal and not coming forward to report it.</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800" b="1" dirty="0"/>
              <a:t>Dismissing or tolerating such behaviours risks normalising them</a:t>
            </a:r>
            <a:endParaRPr lang="en-GB" sz="2800" dirty="0">
              <a:solidFill>
                <a:schemeClr val="accent1">
                  <a:lumMod val="60000"/>
                  <a:lumOff val="40000"/>
                </a:schemeClr>
              </a:solidFill>
            </a:endParaRPr>
          </a:p>
          <a:p>
            <a:pPr marL="285722" indent="-285722">
              <a:buFont typeface="Arial" panose="020B0604020202020204" pitchFamily="34" charset="0"/>
              <a:buChar char="•"/>
              <a:defRPr/>
            </a:pPr>
            <a:endParaRPr lang="en-GB" sz="2800" b="1" dirty="0"/>
          </a:p>
          <a:p>
            <a:pPr marL="285722" indent="-285722">
              <a:buFont typeface="Arial" panose="020B0604020202020204" pitchFamily="34" charset="0"/>
              <a:buChar char="•"/>
              <a:defRPr/>
            </a:pPr>
            <a:endParaRPr lang="en-GB" sz="2800" b="1"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F6AC4-A7BC-4207-BB1C-C81C41521EA7}"/>
              </a:ext>
            </a:extLst>
          </p:cNvPr>
          <p:cNvSpPr txBox="1"/>
          <p:nvPr/>
        </p:nvSpPr>
        <p:spPr>
          <a:xfrm>
            <a:off x="224518" y="449974"/>
            <a:ext cx="8827634" cy="520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023" kern="0" dirty="0">
                <a:solidFill>
                  <a:srgbClr val="FFFFFF"/>
                </a:solidFill>
                <a:latin typeface="Avenir Heavy"/>
                <a:sym typeface="Avenir Heavy"/>
              </a:rPr>
              <a:t>Sexual assault</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(1)	A person (A) commits an offence if—</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(2)	He/she </a:t>
            </a:r>
            <a:r>
              <a:rPr lang="en-GB" sz="3023" kern="0" dirty="0">
                <a:solidFill>
                  <a:srgbClr val="FF0000"/>
                </a:solidFill>
                <a:latin typeface="Avenir Heavy"/>
                <a:sym typeface="Avenir Heavy"/>
              </a:rPr>
              <a:t>intentionally</a:t>
            </a:r>
            <a:r>
              <a:rPr lang="en-GB" sz="3023" kern="0" dirty="0">
                <a:solidFill>
                  <a:srgbClr val="314764"/>
                </a:solidFill>
                <a:latin typeface="Avenir Heavy"/>
                <a:sym typeface="Avenir Heavy"/>
              </a:rPr>
              <a:t> touches another person (B),</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(3)	the touching is </a:t>
            </a:r>
            <a:r>
              <a:rPr lang="en-GB" sz="3023" kern="0" dirty="0">
                <a:solidFill>
                  <a:srgbClr val="FF0000"/>
                </a:solidFill>
                <a:latin typeface="Avenir Heavy"/>
                <a:sym typeface="Avenir Heavy"/>
              </a:rPr>
              <a:t>sexual</a:t>
            </a:r>
            <a:r>
              <a:rPr lang="en-GB" sz="3023" kern="0" dirty="0">
                <a:solidFill>
                  <a:srgbClr val="314764"/>
                </a:solidFill>
                <a:latin typeface="Avenir Heavy"/>
                <a:sym typeface="Avenir Heavy"/>
              </a:rPr>
              <a:t>,</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(4)	(B) does </a:t>
            </a:r>
            <a:r>
              <a:rPr lang="en-GB" sz="3023" kern="0" dirty="0">
                <a:solidFill>
                  <a:srgbClr val="FF0000"/>
                </a:solidFill>
                <a:latin typeface="Avenir Heavy"/>
                <a:sym typeface="Avenir Heavy"/>
              </a:rPr>
              <a:t>not consent </a:t>
            </a:r>
            <a:r>
              <a:rPr lang="en-GB" sz="3023" kern="0" dirty="0">
                <a:solidFill>
                  <a:srgbClr val="314764"/>
                </a:solidFill>
                <a:latin typeface="Avenir Heavy"/>
                <a:sym typeface="Avenir Heavy"/>
              </a:rPr>
              <a:t>to the touching, and</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(5)	(A) does </a:t>
            </a:r>
            <a:r>
              <a:rPr lang="en-GB" sz="3023" kern="0" dirty="0">
                <a:solidFill>
                  <a:srgbClr val="FF0000"/>
                </a:solidFill>
                <a:latin typeface="Avenir Heavy"/>
                <a:sym typeface="Avenir Heavy"/>
              </a:rPr>
              <a:t>not reasonably </a:t>
            </a:r>
            <a:r>
              <a:rPr lang="en-GB" sz="3023" kern="0" dirty="0">
                <a:solidFill>
                  <a:srgbClr val="314764"/>
                </a:solidFill>
                <a:latin typeface="Avenir Heavy"/>
                <a:sym typeface="Avenir Heavy"/>
              </a:rPr>
              <a:t>believe that (B) consents.</a:t>
            </a:r>
          </a:p>
        </p:txBody>
      </p:sp>
    </p:spTree>
    <p:extLst>
      <p:ext uri="{BB962C8B-B14F-4D97-AF65-F5344CB8AC3E}">
        <p14:creationId xmlns:p14="http://schemas.microsoft.com/office/powerpoint/2010/main" val="67145953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fontAlgn="base">
              <a:spcBef>
                <a:spcPct val="0"/>
              </a:spcBef>
              <a:spcAft>
                <a:spcPct val="0"/>
              </a:spcAft>
              <a:defRPr/>
            </a:pPr>
            <a:endParaRPr lang="en-US" sz="1350">
              <a:solidFill>
                <a:prstClr val="white"/>
              </a:solidFill>
              <a:latin typeface="Calibri"/>
              <a:sym typeface="Avenir Heavy"/>
            </a:endParaRPr>
          </a:p>
        </p:txBody>
      </p:sp>
      <p:pic>
        <p:nvPicPr>
          <p:cNvPr id="17"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9"/>
            <a:ext cx="9144000" cy="6083203"/>
          </a:xfrm>
          <a:prstGeom prst="rect">
            <a:avLst/>
          </a:prstGeom>
        </p:spPr>
      </p:pic>
      <p:sp>
        <p:nvSpPr>
          <p:cNvPr id="2" name="TextBox 1"/>
          <p:cNvSpPr txBox="1"/>
          <p:nvPr/>
        </p:nvSpPr>
        <p:spPr>
          <a:xfrm>
            <a:off x="114790" y="1716104"/>
            <a:ext cx="4320051" cy="3053242"/>
          </a:xfrm>
          <a:prstGeom prst="rect">
            <a:avLst/>
          </a:prstGeom>
        </p:spPr>
        <p:txBody>
          <a:bodyPr vert="horz" lIns="91440" tIns="45720" rIns="91440" bIns="45720" rtlCol="0" anchor="t">
            <a:normAutofit fontScale="92500" lnSpcReduction="20000"/>
          </a:bodyPr>
          <a:lstStyle/>
          <a:p>
            <a:pPr defTabSz="914353" fontAlgn="base">
              <a:lnSpc>
                <a:spcPct val="90000"/>
              </a:lnSpc>
              <a:spcBef>
                <a:spcPct val="0"/>
              </a:spcBef>
              <a:spcAft>
                <a:spcPts val="600"/>
              </a:spcAft>
              <a:defRPr/>
            </a:pPr>
            <a:r>
              <a:rPr lang="en-US" sz="1600" dirty="0">
                <a:solidFill>
                  <a:srgbClr val="FFFFFF"/>
                </a:solidFill>
                <a:latin typeface="Calibri"/>
                <a:cs typeface="Times New Roman" pitchFamily="18" charset="0"/>
                <a:sym typeface="Avenir Heavy"/>
              </a:rPr>
              <a:t>“</a:t>
            </a:r>
            <a:r>
              <a:rPr lang="en-US" sz="3900" dirty="0">
                <a:solidFill>
                  <a:srgbClr val="FFFFFF"/>
                </a:solidFill>
                <a:latin typeface="Calibri"/>
                <a:cs typeface="Times New Roman" pitchFamily="18" charset="0"/>
                <a:sym typeface="Avenir Heavy"/>
              </a:rPr>
              <a:t>Consent”</a:t>
            </a:r>
          </a:p>
          <a:p>
            <a:pPr defTabSz="914353" fontAlgn="base">
              <a:lnSpc>
                <a:spcPct val="90000"/>
              </a:lnSpc>
              <a:spcBef>
                <a:spcPct val="0"/>
              </a:spcBef>
              <a:spcAft>
                <a:spcPts val="600"/>
              </a:spcAft>
              <a:defRPr/>
            </a:pPr>
            <a:endParaRPr lang="en-US" sz="3900" dirty="0">
              <a:solidFill>
                <a:srgbClr val="FFFFFF"/>
              </a:solidFill>
              <a:latin typeface="Calibri"/>
              <a:cs typeface="Times New Roman" pitchFamily="18" charset="0"/>
              <a:sym typeface="Avenir Heavy"/>
            </a:endParaRPr>
          </a:p>
          <a:p>
            <a:pPr defTabSz="914353" fontAlgn="base">
              <a:lnSpc>
                <a:spcPct val="90000"/>
              </a:lnSpc>
              <a:spcBef>
                <a:spcPct val="0"/>
              </a:spcBef>
              <a:spcAft>
                <a:spcPts val="600"/>
              </a:spcAft>
              <a:defRPr/>
            </a:pPr>
            <a:r>
              <a:rPr lang="en-US" sz="3900" dirty="0">
                <a:solidFill>
                  <a:srgbClr val="FFFFFF"/>
                </a:solidFill>
                <a:latin typeface="Calibri"/>
                <a:cs typeface="Times New Roman" pitchFamily="18" charset="0"/>
                <a:sym typeface="Avenir Heavy"/>
              </a:rPr>
              <a:t>A person consents if he/she </a:t>
            </a:r>
            <a:r>
              <a:rPr lang="en-US" sz="3900" b="1" dirty="0">
                <a:solidFill>
                  <a:srgbClr val="FF0000"/>
                </a:solidFill>
                <a:latin typeface="Calibri"/>
                <a:cs typeface="Times New Roman" pitchFamily="18" charset="0"/>
                <a:sym typeface="Avenir Heavy"/>
              </a:rPr>
              <a:t>agrees</a:t>
            </a:r>
            <a:r>
              <a:rPr lang="en-US" sz="3900" dirty="0">
                <a:solidFill>
                  <a:srgbClr val="FFFFFF"/>
                </a:solidFill>
                <a:latin typeface="Calibri"/>
                <a:cs typeface="Times New Roman" pitchFamily="18" charset="0"/>
                <a:sym typeface="Avenir Heavy"/>
              </a:rPr>
              <a:t> by </a:t>
            </a:r>
            <a:r>
              <a:rPr lang="en-US" sz="3900" b="1" dirty="0">
                <a:solidFill>
                  <a:srgbClr val="FF0000"/>
                </a:solidFill>
                <a:latin typeface="Calibri"/>
                <a:cs typeface="Times New Roman" pitchFamily="18" charset="0"/>
                <a:sym typeface="Avenir Heavy"/>
              </a:rPr>
              <a:t>choice</a:t>
            </a:r>
            <a:r>
              <a:rPr lang="en-US" sz="3900" dirty="0">
                <a:solidFill>
                  <a:srgbClr val="FFFFFF"/>
                </a:solidFill>
                <a:latin typeface="Calibri"/>
                <a:cs typeface="Times New Roman" pitchFamily="18" charset="0"/>
                <a:sym typeface="Avenir Heavy"/>
              </a:rPr>
              <a:t>, and has the </a:t>
            </a:r>
            <a:r>
              <a:rPr lang="en-US" sz="3900" b="1" dirty="0">
                <a:solidFill>
                  <a:srgbClr val="FF0000"/>
                </a:solidFill>
                <a:latin typeface="Calibri"/>
                <a:cs typeface="Times New Roman" pitchFamily="18" charset="0"/>
                <a:sym typeface="Avenir Heavy"/>
              </a:rPr>
              <a:t>freedom</a:t>
            </a:r>
            <a:r>
              <a:rPr lang="en-US" sz="3900" dirty="0">
                <a:solidFill>
                  <a:srgbClr val="FFFFFF"/>
                </a:solidFill>
                <a:latin typeface="Calibri"/>
                <a:cs typeface="Times New Roman" pitchFamily="18" charset="0"/>
                <a:sym typeface="Avenir Heavy"/>
              </a:rPr>
              <a:t> and </a:t>
            </a:r>
            <a:r>
              <a:rPr lang="en-US" sz="3900" b="1" dirty="0">
                <a:solidFill>
                  <a:srgbClr val="FF0000"/>
                </a:solidFill>
                <a:latin typeface="Calibri"/>
                <a:cs typeface="Times New Roman" pitchFamily="18" charset="0"/>
                <a:sym typeface="Avenir Heavy"/>
              </a:rPr>
              <a:t>capacity</a:t>
            </a:r>
            <a:r>
              <a:rPr lang="en-US" sz="3900" dirty="0">
                <a:solidFill>
                  <a:srgbClr val="FFFFFF"/>
                </a:solidFill>
                <a:latin typeface="Calibri"/>
                <a:cs typeface="Times New Roman" pitchFamily="18" charset="0"/>
                <a:sym typeface="Avenir Heavy"/>
              </a:rPr>
              <a:t> to make that choice.</a:t>
            </a:r>
          </a:p>
        </p:txBody>
      </p:sp>
      <p:pic>
        <p:nvPicPr>
          <p:cNvPr id="5" name="Picture 4">
            <a:extLst>
              <a:ext uri="{FF2B5EF4-FFF2-40B4-BE49-F238E27FC236}">
                <a16:creationId xmlns:a16="http://schemas.microsoft.com/office/drawing/2014/main" id="{1CA8E32A-7084-405B-BC32-8C181B529C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5819" y="1021081"/>
            <a:ext cx="3762989" cy="4701540"/>
          </a:xfrm>
          <a:prstGeom prst="rect">
            <a:avLst/>
          </a:prstGeom>
          <a:ln w="9525">
            <a:noFill/>
          </a:ln>
        </p:spPr>
      </p:pic>
    </p:spTree>
    <p:extLst>
      <p:ext uri="{BB962C8B-B14F-4D97-AF65-F5344CB8AC3E}">
        <p14:creationId xmlns:p14="http://schemas.microsoft.com/office/powerpoint/2010/main" val="763687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3D2B-A5EB-4131-9F97-EDC22292B45C}"/>
              </a:ext>
            </a:extLst>
          </p:cNvPr>
          <p:cNvSpPr>
            <a:spLocks noGrp="1"/>
          </p:cNvSpPr>
          <p:nvPr>
            <p:ph type="title"/>
          </p:nvPr>
        </p:nvSpPr>
        <p:spPr/>
        <p:txBody>
          <a:bodyPr>
            <a:normAutofit fontScale="90000"/>
          </a:bodyPr>
          <a:lstStyle/>
          <a:p>
            <a:r>
              <a:rPr lang="en-GB" dirty="0"/>
              <a:t>NO Consent - under 13’s</a:t>
            </a:r>
          </a:p>
        </p:txBody>
      </p:sp>
      <p:sp>
        <p:nvSpPr>
          <p:cNvPr id="3" name="Text Placeholder 2">
            <a:extLst>
              <a:ext uri="{FF2B5EF4-FFF2-40B4-BE49-F238E27FC236}">
                <a16:creationId xmlns:a16="http://schemas.microsoft.com/office/drawing/2014/main" id="{37F9A673-8E1E-4A1F-92C4-387E07952482}"/>
              </a:ext>
            </a:extLst>
          </p:cNvPr>
          <p:cNvSpPr>
            <a:spLocks noGrp="1"/>
          </p:cNvSpPr>
          <p:nvPr>
            <p:ph type="body" idx="1"/>
          </p:nvPr>
        </p:nvSpPr>
        <p:spPr>
          <a:xfrm>
            <a:off x="179513" y="1608041"/>
            <a:ext cx="7951458" cy="4769047"/>
          </a:xfrm>
        </p:spPr>
        <p:txBody>
          <a:bodyPr>
            <a:normAutofit/>
          </a:bodyPr>
          <a:lstStyle/>
          <a:p>
            <a:r>
              <a:rPr lang="en-GB" sz="3200" dirty="0"/>
              <a:t>Under-13’s can’t consent to any kind of sexual activity</a:t>
            </a:r>
          </a:p>
          <a:p>
            <a:endParaRPr lang="en-GB" sz="3200" dirty="0"/>
          </a:p>
          <a:p>
            <a:r>
              <a:rPr lang="en-GB" sz="3200" dirty="0"/>
              <a:t>Age of consent for sexual intercourse is 16</a:t>
            </a:r>
          </a:p>
          <a:p>
            <a:endParaRPr lang="en-GB" sz="3200" dirty="0"/>
          </a:p>
          <a:p>
            <a:r>
              <a:rPr lang="en-GB" sz="3200" dirty="0"/>
              <a:t>Sexual intercourse without consent is rape</a:t>
            </a:r>
          </a:p>
          <a:p>
            <a:endParaRPr lang="en-GB" sz="3200" dirty="0"/>
          </a:p>
          <a:p>
            <a:r>
              <a:rPr lang="en-GB" sz="3200" dirty="0"/>
              <a:t>Making and sharing sexual images of under 18’s is illegal</a:t>
            </a:r>
          </a:p>
        </p:txBody>
      </p:sp>
    </p:spTree>
    <p:extLst>
      <p:ext uri="{BB962C8B-B14F-4D97-AF65-F5344CB8AC3E}">
        <p14:creationId xmlns:p14="http://schemas.microsoft.com/office/powerpoint/2010/main" val="1080636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FC1-075F-4930-8BB1-43F8E178A251}"/>
              </a:ext>
            </a:extLst>
          </p:cNvPr>
          <p:cNvSpPr>
            <a:spLocks noGrp="1"/>
          </p:cNvSpPr>
          <p:nvPr>
            <p:ph type="title"/>
          </p:nvPr>
        </p:nvSpPr>
        <p:spPr/>
        <p:txBody>
          <a:bodyPr/>
          <a:lstStyle/>
          <a:p>
            <a:r>
              <a:rPr lang="en-GB" dirty="0"/>
              <a:t>Ofsted - School inspection handbook</a:t>
            </a:r>
          </a:p>
        </p:txBody>
      </p:sp>
      <p:sp>
        <p:nvSpPr>
          <p:cNvPr id="3" name="Text Placeholder 2">
            <a:extLst>
              <a:ext uri="{FF2B5EF4-FFF2-40B4-BE49-F238E27FC236}">
                <a16:creationId xmlns:a16="http://schemas.microsoft.com/office/drawing/2014/main" id="{D4662CFC-0DBA-459F-A5B0-BE8FD4A38456}"/>
              </a:ext>
            </a:extLst>
          </p:cNvPr>
          <p:cNvSpPr>
            <a:spLocks noGrp="1"/>
          </p:cNvSpPr>
          <p:nvPr>
            <p:ph type="body" idx="1"/>
          </p:nvPr>
        </p:nvSpPr>
        <p:spPr>
          <a:xfrm>
            <a:off x="482600" y="1357501"/>
            <a:ext cx="8389938" cy="4768850"/>
          </a:xfrm>
        </p:spPr>
        <p:txBody>
          <a:bodyPr/>
          <a:lstStyle/>
          <a:p>
            <a:r>
              <a:rPr lang="en-GB" sz="2250" dirty="0"/>
              <a:t>343. All schools should have a culture of safeguarding. This means they should have effective arrangements to:</a:t>
            </a:r>
          </a:p>
          <a:p>
            <a:pPr marL="342900" indent="-342900">
              <a:buFont typeface="Arial" panose="020B0604020202020204" pitchFamily="34" charset="0"/>
              <a:buChar char="•"/>
            </a:pPr>
            <a:r>
              <a:rPr lang="en-GB" sz="2250" dirty="0"/>
              <a:t>Always act in the best interests of children, pupils and students to protect them online and offline, including when they are receiving remote education.</a:t>
            </a:r>
          </a:p>
          <a:p>
            <a:pPr marL="342900" indent="-342900">
              <a:buFont typeface="Arial" panose="020B0604020202020204" pitchFamily="34" charset="0"/>
              <a:buChar char="•"/>
            </a:pPr>
            <a:r>
              <a:rPr lang="en-GB" sz="2250" dirty="0"/>
              <a:t>Identify children, pupils and students who may need early help, and who are at risk of harm or have been harmed. This can include, but is not limited to, neglect, abuse (including by their peers), grooming or exploitation.</a:t>
            </a:r>
          </a:p>
          <a:p>
            <a:pPr marL="342900" indent="-342900">
              <a:buFont typeface="Arial" panose="020B0604020202020204" pitchFamily="34" charset="0"/>
              <a:buChar char="•"/>
            </a:pPr>
            <a:r>
              <a:rPr lang="en-GB" sz="2250" dirty="0"/>
              <a:t>Secure the help that children, pupils and students need and, if required, refer in a timely way to those who have the expertise to help.</a:t>
            </a:r>
          </a:p>
          <a:p>
            <a:pPr marL="342900" indent="-342900">
              <a:buFont typeface="Arial" panose="020B0604020202020204" pitchFamily="34" charset="0"/>
              <a:buChar char="•"/>
            </a:pPr>
            <a:r>
              <a:rPr lang="en-GB" sz="2250" dirty="0"/>
              <a:t>Manage safe recruitment and allegations about adults who may be a risk to children, pupils, students and vulnerable adults.</a:t>
            </a:r>
          </a:p>
        </p:txBody>
      </p:sp>
    </p:spTree>
    <p:extLst>
      <p:ext uri="{BB962C8B-B14F-4D97-AF65-F5344CB8AC3E}">
        <p14:creationId xmlns:p14="http://schemas.microsoft.com/office/powerpoint/2010/main" val="127736856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85D64026-7106-4AB1-9D00-F5301100309B}"/>
              </a:ext>
            </a:extLst>
          </p:cNvPr>
          <p:cNvSpPr>
            <a:spLocks noGrp="1" noChangeArrowheads="1"/>
          </p:cNvSpPr>
          <p:nvPr>
            <p:ph type="title"/>
          </p:nvPr>
        </p:nvSpPr>
        <p:spPr>
          <a:xfrm>
            <a:off x="468313" y="0"/>
            <a:ext cx="8229600" cy="1143000"/>
          </a:xfrm>
        </p:spPr>
        <p:txBody>
          <a:bodyPr vert="horz" wrap="square" lIns="91440" tIns="45720" rIns="91440" bIns="45720" numCol="1" anchor="t" anchorCtr="0" compatLnSpc="1">
            <a:prstTxWarp prst="textNoShape">
              <a:avLst/>
            </a:prstTxWarp>
          </a:bodyPr>
          <a:lstStyle/>
          <a:p>
            <a:pPr algn="ctr" eaLnBrk="1" hangingPunct="1"/>
            <a:r>
              <a:rPr lang="en-GB" altLang="en-US" sz="3200" b="1">
                <a:solidFill>
                  <a:schemeClr val="bg1"/>
                </a:solidFill>
                <a:latin typeface="Tahoma" panose="020B0604030504040204" pitchFamily="34" charset="0"/>
                <a:cs typeface="Tahoma" panose="020B0604030504040204" pitchFamily="34" charset="0"/>
              </a:rPr>
              <a:t>Communities at risk of FGM</a:t>
            </a:r>
          </a:p>
        </p:txBody>
      </p:sp>
      <p:sp>
        <p:nvSpPr>
          <p:cNvPr id="31747" name="Content Placeholder 2">
            <a:extLst>
              <a:ext uri="{FF2B5EF4-FFF2-40B4-BE49-F238E27FC236}">
                <a16:creationId xmlns:a16="http://schemas.microsoft.com/office/drawing/2014/main" id="{B75D87E8-97D8-4D9D-BFD2-30CFA2D20FF8}"/>
              </a:ext>
            </a:extLst>
          </p:cNvPr>
          <p:cNvSpPr>
            <a:spLocks noGrp="1"/>
          </p:cNvSpPr>
          <p:nvPr>
            <p:ph idx="1"/>
          </p:nvPr>
        </p:nvSpPr>
        <p:spPr>
          <a:xfrm>
            <a:off x="377826" y="1349376"/>
            <a:ext cx="8410575" cy="5434013"/>
          </a:xfrm>
        </p:spPr>
        <p:txBody>
          <a:bodyPr vert="horz" wrap="square" lIns="91440" tIns="45720" rIns="91440" bIns="45720" numCol="1" anchor="t" anchorCtr="0" compatLnSpc="1">
            <a:prstTxWarp prst="textNoShape">
              <a:avLst/>
            </a:prstTxWarp>
            <a:normAutofit lnSpcReduction="10000"/>
          </a:bodyPr>
          <a:lstStyle/>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FGM is practised in at least 28 African countries, in the Middle East and Asia.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In the UK, FGM tends to occur in areas with large populations of FGM practising communities. These include London, Cardiff, Manchester, Sheffield, Northampton, Birmingham, Oxford, Crawley, Reading, Slough and Milton Keynes.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However, FGM can happen anywhere in the UK (NHS Choices, 2013).</a:t>
            </a:r>
          </a:p>
          <a:p>
            <a:pPr defTabSz="410730" eaLnBrk="1" fontAlgn="auto" hangingPunct="1">
              <a:spcBef>
                <a:spcPts val="0"/>
              </a:spcBef>
              <a:spcAft>
                <a:spcPts val="0"/>
              </a:spcAft>
              <a:buClr>
                <a:srgbClr val="00A060"/>
              </a:buClr>
              <a:defRPr/>
            </a:pPr>
            <a:endParaRPr lang="en-GB" altLang="en-US" sz="562" dirty="0">
              <a:latin typeface="Tahoma" panose="020B0604030504040204" pitchFamily="34" charset="0"/>
              <a:ea typeface="Tahoma" panose="020B0604030504040204" pitchFamily="34" charset="0"/>
              <a:cs typeface="Tahoma" panose="020B0604030504040204" pitchFamily="34" charset="0"/>
            </a:endParaRPr>
          </a:p>
          <a:p>
            <a:pPr marL="321440" indent="-321440" defTabSz="410730" eaLnBrk="1" fontAlgn="auto" hangingPunct="1">
              <a:spcBef>
                <a:spcPts val="0"/>
              </a:spcBef>
              <a:spcAft>
                <a:spcPts val="0"/>
              </a:spcAft>
              <a:buClr>
                <a:srgbClr val="C00000"/>
              </a:buClr>
              <a:buFont typeface="Arial" panose="020B0604020202020204" pitchFamily="34" charset="0"/>
              <a:buChar char="•"/>
              <a:defRPr/>
            </a:pPr>
            <a:r>
              <a:rPr lang="en-GB" altLang="en-US" sz="2400" dirty="0">
                <a:latin typeface="Tahoma" panose="020B0604030504040204" pitchFamily="34" charset="0"/>
                <a:ea typeface="Tahoma" panose="020B0604030504040204" pitchFamily="34" charset="0"/>
                <a:cs typeface="Tahoma" panose="020B0604030504040204" pitchFamily="34" charset="0"/>
              </a:rPr>
              <a:t>It is a criminal act in the UK and should be </a:t>
            </a:r>
            <a:r>
              <a:rPr lang="en-GB" altLang="en-US" sz="2400" b="1" dirty="0">
                <a:latin typeface="Tahoma" panose="020B0604030504040204" pitchFamily="34" charset="0"/>
                <a:ea typeface="Tahoma" panose="020B0604030504040204" pitchFamily="34" charset="0"/>
                <a:cs typeface="Tahoma" panose="020B0604030504040204" pitchFamily="34" charset="0"/>
              </a:rPr>
              <a:t>reported to the police </a:t>
            </a:r>
            <a:r>
              <a:rPr lang="en-GB" altLang="en-US" sz="2400" dirty="0">
                <a:latin typeface="Tahoma" panose="020B0604030504040204" pitchFamily="34" charset="0"/>
                <a:ea typeface="Tahoma" panose="020B0604030504040204" pitchFamily="34" charset="0"/>
                <a:cs typeface="Tahoma" panose="020B0604030504040204" pitchFamily="34" charset="0"/>
              </a:rPr>
              <a:t>if staff/volunteers become aware of the procedure taking place.</a:t>
            </a:r>
          </a:p>
          <a:p>
            <a:pPr marL="321440" indent="-321440" defTabSz="410730" eaLnBrk="1" fontAlgn="auto" hangingPunct="1">
              <a:spcBef>
                <a:spcPts val="0"/>
              </a:spcBef>
              <a:spcAft>
                <a:spcPts val="0"/>
              </a:spcAft>
              <a:buClr>
                <a:srgbClr val="C00000"/>
              </a:buClr>
              <a:buFont typeface="Arial" panose="020B0604020202020204" pitchFamily="34" charset="0"/>
              <a:buChar char="•"/>
              <a:defRPr/>
            </a:pPr>
            <a:r>
              <a:rPr lang="en-GB" altLang="en-US" sz="2400" dirty="0">
                <a:latin typeface="Tahoma" panose="020B0604030504040204" pitchFamily="34" charset="0"/>
                <a:ea typeface="Tahoma" panose="020B0604030504040204" pitchFamily="34" charset="0"/>
                <a:cs typeface="Tahoma" panose="020B0604030504040204" pitchFamily="34" charset="0"/>
              </a:rPr>
              <a:t>If a member of staff/volunteer becomes aware that it may be taking place then it is a referral to CFCS.</a:t>
            </a:r>
          </a:p>
          <a:p>
            <a:pPr marL="241080" indent="-241080" defTabSz="410730" eaLnBrk="1" fontAlgn="auto" hangingPunct="1">
              <a:spcBef>
                <a:spcPts val="0"/>
              </a:spcBef>
              <a:spcAft>
                <a:spcPts val="0"/>
              </a:spcAft>
              <a:buFont typeface="Arial" panose="020B0604020202020204" pitchFamily="34" charset="0"/>
              <a:buChar char="•"/>
              <a:defRPr/>
            </a:pPr>
            <a:endParaRPr lang="en-GB" altLang="en-US" sz="1406" dirty="0"/>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
            <a:extLst>
              <a:ext uri="{FF2B5EF4-FFF2-40B4-BE49-F238E27FC236}">
                <a16:creationId xmlns:a16="http://schemas.microsoft.com/office/drawing/2014/main" id="{1CDE3496-AADB-410C-9023-A39749112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64" y="1484783"/>
            <a:ext cx="3627239" cy="508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735F1E-446A-4C4A-9D3E-CEAB4AE6C341}"/>
              </a:ext>
            </a:extLst>
          </p:cNvPr>
          <p:cNvSpPr txBox="1"/>
          <p:nvPr/>
        </p:nvSpPr>
        <p:spPr>
          <a:xfrm>
            <a:off x="179512" y="116634"/>
            <a:ext cx="633670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584140" eaLnBrk="0" hangingPunct="0">
              <a:defRPr/>
            </a:pPr>
            <a:r>
              <a:rPr lang="en-GB" sz="2800" dirty="0">
                <a:solidFill>
                  <a:srgbClr val="FFFFFF"/>
                </a:solidFill>
                <a:latin typeface="Avenir Heavy"/>
                <a:sym typeface="Avenir Heavy"/>
              </a:rPr>
              <a:t>FGM Guidance for Schools</a:t>
            </a:r>
          </a:p>
          <a:p>
            <a:pPr defTabSz="584140" eaLnBrk="0" hangingPunct="0">
              <a:defRPr/>
            </a:pPr>
            <a:r>
              <a:rPr lang="en-GB" sz="2800" dirty="0">
                <a:solidFill>
                  <a:srgbClr val="FFFFFF"/>
                </a:solidFill>
                <a:latin typeface="Avenir Heavy"/>
                <a:sym typeface="Avenir Heavy"/>
              </a:rPr>
              <a:t>nationalfgmcentre.org.uk</a:t>
            </a:r>
          </a:p>
        </p:txBody>
      </p:sp>
      <p:pic>
        <p:nvPicPr>
          <p:cNvPr id="2" name="Picture 1">
            <a:extLst>
              <a:ext uri="{FF2B5EF4-FFF2-40B4-BE49-F238E27FC236}">
                <a16:creationId xmlns:a16="http://schemas.microsoft.com/office/drawing/2014/main" id="{8F56E263-9F6E-4CF7-B559-BD6DFB295C23}"/>
              </a:ext>
            </a:extLst>
          </p:cNvPr>
          <p:cNvPicPr>
            <a:picLocks noChangeAspect="1"/>
          </p:cNvPicPr>
          <p:nvPr/>
        </p:nvPicPr>
        <p:blipFill>
          <a:blip r:embed="rId3"/>
          <a:stretch>
            <a:fillRect/>
          </a:stretch>
        </p:blipFill>
        <p:spPr>
          <a:xfrm>
            <a:off x="4572001" y="1484784"/>
            <a:ext cx="4495735" cy="5256583"/>
          </a:xfrm>
          <a:prstGeom prst="rect">
            <a:avLst/>
          </a:prstGeom>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1">
            <a:extLst>
              <a:ext uri="{FF2B5EF4-FFF2-40B4-BE49-F238E27FC236}">
                <a16:creationId xmlns:a16="http://schemas.microsoft.com/office/drawing/2014/main" id="{70D36FA0-322C-42DE-ABBD-8048596F0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12926"/>
            <a:ext cx="80645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9DF02F-FA87-48B7-B4D5-E6E136A47FF7}"/>
              </a:ext>
            </a:extLst>
          </p:cNvPr>
          <p:cNvSpPr txBox="1"/>
          <p:nvPr/>
        </p:nvSpPr>
        <p:spPr>
          <a:xfrm>
            <a:off x="179513" y="284017"/>
            <a:ext cx="8174294"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ea typeface="ＭＳ Ｐゴシック" panose="020B0600070205080204" pitchFamily="34" charset="-128"/>
                <a:sym typeface="Avenir Heavy"/>
              </a:rPr>
              <a:t>Holistic Approach</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FC542EEB-B2B6-498C-B448-9305CF07BFAD}"/>
              </a:ext>
            </a:extLst>
          </p:cNvPr>
          <p:cNvSpPr>
            <a:spLocks noGrp="1" noChangeArrowheads="1"/>
          </p:cNvSpPr>
          <p:nvPr>
            <p:ph type="title"/>
          </p:nvPr>
        </p:nvSpPr>
        <p:spPr/>
        <p:txBody>
          <a:bodyPr/>
          <a:lstStyle/>
          <a:p>
            <a:r>
              <a:rPr lang="en-GB" altLang="en-US" dirty="0"/>
              <a:t>'Honour-based Abuse’ – KCSIE 2023</a:t>
            </a:r>
          </a:p>
        </p:txBody>
      </p:sp>
      <p:sp>
        <p:nvSpPr>
          <p:cNvPr id="187395" name="Text Placeholder 2">
            <a:extLst>
              <a:ext uri="{FF2B5EF4-FFF2-40B4-BE49-F238E27FC236}">
                <a16:creationId xmlns:a16="http://schemas.microsoft.com/office/drawing/2014/main" id="{0D19CA7D-E745-4D69-B887-929DBC24318A}"/>
              </a:ext>
            </a:extLst>
          </p:cNvPr>
          <p:cNvSpPr>
            <a:spLocks noGrp="1" noChangeArrowheads="1"/>
          </p:cNvSpPr>
          <p:nvPr>
            <p:ph type="body" idx="1"/>
          </p:nvPr>
        </p:nvSpPr>
        <p:spPr>
          <a:xfrm>
            <a:off x="179513" y="1340768"/>
            <a:ext cx="8856984" cy="5036220"/>
          </a:xfrm>
        </p:spPr>
        <p:txBody>
          <a:bodyPr/>
          <a:lstStyle/>
          <a:p>
            <a:r>
              <a:rPr lang="en-GB" altLang="en-US" sz="2000" b="1" dirty="0"/>
              <a:t>Along with FGM</a:t>
            </a:r>
            <a:r>
              <a:rPr lang="en-GB" altLang="en-US" sz="2000" dirty="0"/>
              <a:t>, Keeping Children Safe in Education (2023) mentions Breast Ironing and Forced marriage, under so-called 'Honour-based Abuse’.</a:t>
            </a:r>
          </a:p>
          <a:p>
            <a:endParaRPr lang="en-GB" altLang="en-US" sz="2000" dirty="0"/>
          </a:p>
          <a:p>
            <a:r>
              <a:rPr lang="en-GB" altLang="en-US" sz="2000" b="1" dirty="0"/>
              <a:t>Breast Ironing </a:t>
            </a:r>
            <a:r>
              <a:rPr lang="en-GB" altLang="en-US" sz="2000" dirty="0"/>
              <a:t>is practiced in some African countries, notably Cameroon. Girls aged between 9 and 15 have hot pestles, stones or other implements rubbed on their developing breast to stop them growing further.</a:t>
            </a:r>
          </a:p>
          <a:p>
            <a:endParaRPr lang="en-GB" altLang="en-US" sz="2000" dirty="0"/>
          </a:p>
          <a:p>
            <a:r>
              <a:rPr lang="en-GB" altLang="en-US" sz="2000" b="1" dirty="0"/>
              <a:t>Forcing a person into a marriage </a:t>
            </a:r>
            <a:r>
              <a:rPr lang="en-GB" altLang="en-US" sz="2000" dirty="0"/>
              <a:t>is a crime in England and Wales. A forced marriage is one entered into without the full and free consent of one or both parties and where violence, threats or any other form of coercion is used to cause a person to enter into a marriage.</a:t>
            </a:r>
          </a:p>
          <a:p>
            <a:endParaRPr lang="en-GB" altLang="en-US" sz="2000" dirty="0"/>
          </a:p>
          <a:p>
            <a:r>
              <a:rPr lang="en-GB" altLang="en-US" sz="2000" b="1" dirty="0">
                <a:latin typeface="Gabriola" panose="04040605051002020D02" pitchFamily="82" charset="0"/>
              </a:rPr>
              <a:t>In addition, since February 2023 it has also been a crime to carry out any conduct whose purpose is to cause a child to marry before their eighteenth birthday, even if violence, threats or another form of coercion are not used. As with the existing forced marriage law, this applies to non-binding, unofficial ‘marriages’ as well as legal marriages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9C95-0BB3-4029-80E8-5111C662E8E7}"/>
              </a:ext>
            </a:extLst>
          </p:cNvPr>
          <p:cNvSpPr>
            <a:spLocks noGrp="1"/>
          </p:cNvSpPr>
          <p:nvPr>
            <p:ph type="title"/>
          </p:nvPr>
        </p:nvSpPr>
        <p:spPr/>
        <p:txBody>
          <a:bodyPr/>
          <a:lstStyle/>
          <a:p>
            <a:r>
              <a:rPr lang="en-GB" dirty="0"/>
              <a:t>Legal age of marriage/civil partnerships (New)</a:t>
            </a:r>
          </a:p>
        </p:txBody>
      </p:sp>
      <p:sp>
        <p:nvSpPr>
          <p:cNvPr id="3" name="Text Placeholder 2">
            <a:extLst>
              <a:ext uri="{FF2B5EF4-FFF2-40B4-BE49-F238E27FC236}">
                <a16:creationId xmlns:a16="http://schemas.microsoft.com/office/drawing/2014/main" id="{2F9302C8-A9DF-4743-8B66-3F3BF25D40DF}"/>
              </a:ext>
            </a:extLst>
          </p:cNvPr>
          <p:cNvSpPr>
            <a:spLocks noGrp="1"/>
          </p:cNvSpPr>
          <p:nvPr>
            <p:ph type="body" idx="1"/>
          </p:nvPr>
        </p:nvSpPr>
        <p:spPr>
          <a:xfrm>
            <a:off x="271463" y="1339448"/>
            <a:ext cx="8601075" cy="4768850"/>
          </a:xfrm>
        </p:spPr>
        <p:txBody>
          <a:bodyPr/>
          <a:lstStyle/>
          <a:p>
            <a:r>
              <a:rPr lang="en-GB" sz="2531" dirty="0"/>
              <a:t>The legal age of marriage and civil partnerships has been raised to 18 in </a:t>
            </a:r>
            <a:r>
              <a:rPr lang="en-GB" sz="2531" b="1" dirty="0"/>
              <a:t>England and Wales</a:t>
            </a:r>
            <a:r>
              <a:rPr lang="en-GB" sz="2531" dirty="0"/>
              <a:t>. Previously, people could get married at 16 or 17 as long as they had parental consent.</a:t>
            </a:r>
          </a:p>
          <a:p>
            <a:endParaRPr lang="en-GB" sz="2531" dirty="0"/>
          </a:p>
          <a:p>
            <a:pPr marL="457200" indent="-457200">
              <a:buFont typeface="Arial" panose="020B0604020202020204" pitchFamily="34" charset="0"/>
              <a:buChar char="•"/>
            </a:pPr>
            <a:r>
              <a:rPr lang="en-GB" sz="2531" dirty="0"/>
              <a:t>The new law also applies to cultural or religious marriages that are not registered with the local council.</a:t>
            </a:r>
          </a:p>
          <a:p>
            <a:pPr marL="457200" indent="-457200">
              <a:buFont typeface="Arial" panose="020B0604020202020204" pitchFamily="34" charset="0"/>
              <a:buChar char="•"/>
            </a:pPr>
            <a:endParaRPr lang="en-GB" sz="2531" dirty="0"/>
          </a:p>
          <a:p>
            <a:pPr marL="457200" indent="-457200">
              <a:buFont typeface="Arial" panose="020B0604020202020204" pitchFamily="34" charset="0"/>
              <a:buChar char="•"/>
            </a:pPr>
            <a:r>
              <a:rPr lang="en-GB" sz="2531" dirty="0"/>
              <a:t>Under the new rules, children will not face penalties but adults who facilitate their marriage could face up to seven years in jail and a fine.</a:t>
            </a:r>
          </a:p>
          <a:p>
            <a:pPr marL="457200" indent="-457200">
              <a:buFont typeface="Arial" panose="020B0604020202020204" pitchFamily="34" charset="0"/>
              <a:buChar char="•"/>
            </a:pPr>
            <a:endParaRPr lang="en-GB" sz="2531" dirty="0"/>
          </a:p>
          <a:p>
            <a:pPr marL="457200" indent="-457200">
              <a:buFont typeface="Arial" panose="020B0604020202020204" pitchFamily="34" charset="0"/>
              <a:buChar char="•"/>
            </a:pPr>
            <a:r>
              <a:rPr lang="en-GB" sz="2531" dirty="0"/>
              <a:t>This would include adults who took children abroad to carry out the marriage.</a:t>
            </a:r>
          </a:p>
        </p:txBody>
      </p:sp>
    </p:spTree>
    <p:extLst>
      <p:ext uri="{BB962C8B-B14F-4D97-AF65-F5344CB8AC3E}">
        <p14:creationId xmlns:p14="http://schemas.microsoft.com/office/powerpoint/2010/main" val="375617794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547D-21DC-4EE1-9F69-29F81440A6C2}"/>
              </a:ext>
            </a:extLst>
          </p:cNvPr>
          <p:cNvSpPr>
            <a:spLocks noGrp="1"/>
          </p:cNvSpPr>
          <p:nvPr>
            <p:ph type="title"/>
          </p:nvPr>
        </p:nvSpPr>
        <p:spPr/>
        <p:txBody>
          <a:bodyPr>
            <a:noAutofit/>
          </a:bodyPr>
          <a:lstStyle/>
          <a:p>
            <a:r>
              <a:rPr lang="en-GB" sz="3094" dirty="0"/>
              <a:t>Health and Care Act 2022 (New)</a:t>
            </a:r>
          </a:p>
        </p:txBody>
      </p:sp>
      <p:sp>
        <p:nvSpPr>
          <p:cNvPr id="3" name="Text Placeholder 2">
            <a:extLst>
              <a:ext uri="{FF2B5EF4-FFF2-40B4-BE49-F238E27FC236}">
                <a16:creationId xmlns:a16="http://schemas.microsoft.com/office/drawing/2014/main" id="{B003515A-CB8C-4618-B334-1A9B3A558753}"/>
              </a:ext>
            </a:extLst>
          </p:cNvPr>
          <p:cNvSpPr>
            <a:spLocks noGrp="1"/>
          </p:cNvSpPr>
          <p:nvPr>
            <p:ph type="body" idx="1"/>
          </p:nvPr>
        </p:nvSpPr>
        <p:spPr>
          <a:xfrm>
            <a:off x="482372" y="1608044"/>
            <a:ext cx="8390067" cy="4769047"/>
          </a:xfrm>
        </p:spPr>
        <p:txBody>
          <a:bodyPr>
            <a:normAutofit/>
          </a:bodyPr>
          <a:lstStyle/>
          <a:p>
            <a:r>
              <a:rPr lang="en-GB" sz="2531" dirty="0"/>
              <a:t>The Department for Health and Social Care (DHSC) has published non-statutory guidance providing advice for professionals in the UK who may encounter women and girls affected by virginity testing and hymenoplasty (a procedure undertaken to reconstruct a hymen). The government has made it illegal to carry out, offer or aid and abet virginity testing or hymenoplasty in any part of the UK, as part of the Health and Care Act 2022. The guidance includes: information on how the law applies; support with identifying women and girls at risk or who may have been subjected to a virginity test and/or hymenoplasty; and help to prevent this from taking place.</a:t>
            </a:r>
          </a:p>
        </p:txBody>
      </p:sp>
    </p:spTree>
    <p:extLst>
      <p:ext uri="{BB962C8B-B14F-4D97-AF65-F5344CB8AC3E}">
        <p14:creationId xmlns:p14="http://schemas.microsoft.com/office/powerpoint/2010/main" val="100300237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C33FA9-C561-4E79-A00F-AF35ED0FA69C}"/>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730" eaLnBrk="1" fontAlgn="auto" hangingPunct="1">
              <a:spcBef>
                <a:spcPts val="0"/>
              </a:spcBef>
              <a:spcAft>
                <a:spcPts val="0"/>
              </a:spcAft>
              <a:defRPr/>
            </a:pPr>
            <a:r>
              <a:rPr lang="en-GB" altLang="en-US" sz="3200" b="1" dirty="0">
                <a:solidFill>
                  <a:schemeClr val="bg1"/>
                </a:solidFill>
                <a:latin typeface="Tahoma" panose="020B0604030504040204" pitchFamily="34" charset="0"/>
                <a:cs typeface="Tahoma" panose="020B0604030504040204" pitchFamily="34" charset="0"/>
              </a:rPr>
              <a:t>Self harm</a:t>
            </a:r>
          </a:p>
        </p:txBody>
      </p:sp>
      <p:sp>
        <p:nvSpPr>
          <p:cNvPr id="3" name="Text Placeholder 2">
            <a:extLst>
              <a:ext uri="{FF2B5EF4-FFF2-40B4-BE49-F238E27FC236}">
                <a16:creationId xmlns:a16="http://schemas.microsoft.com/office/drawing/2014/main" id="{CB9AA7A1-4D82-4EC0-9FC6-04848570CA30}"/>
              </a:ext>
            </a:extLst>
          </p:cNvPr>
          <p:cNvSpPr>
            <a:spLocks noGrp="1"/>
          </p:cNvSpPr>
          <p:nvPr>
            <p:ph type="body" idx="1"/>
          </p:nvPr>
        </p:nvSpPr>
        <p:spPr>
          <a:xfrm>
            <a:off x="107950" y="1557338"/>
            <a:ext cx="8928100" cy="4768850"/>
          </a:xfrm>
        </p:spPr>
        <p:txBody>
          <a:bodyPr>
            <a:normAutofit fontScale="77500" lnSpcReduction="20000"/>
          </a:bodyPr>
          <a:lstStyle/>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is a serious public health problem and is the reason behind many admissions to accident and emergency departments every year.</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Sutton has a multi-agency self-harm protocol (Sept 2020)</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and suicidal threats by a child/young person put them at risk of significant harm, and should always be taken seriously and responded to without delay. </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Self-harming is </a:t>
            </a:r>
            <a:r>
              <a:rPr lang="en-GB" sz="3399" b="1" dirty="0">
                <a:latin typeface="Tahoma" panose="020B0604030504040204" pitchFamily="34" charset="0"/>
                <a:ea typeface="Tahoma" panose="020B0604030504040204" pitchFamily="34" charset="0"/>
                <a:cs typeface="Tahoma" panose="020B0604030504040204" pitchFamily="34" charset="0"/>
              </a:rPr>
              <a:t>NOT</a:t>
            </a:r>
            <a:r>
              <a:rPr lang="en-GB" sz="3399" dirty="0">
                <a:latin typeface="Tahoma" panose="020B0604030504040204" pitchFamily="34" charset="0"/>
                <a:ea typeface="Tahoma" panose="020B0604030504040204" pitchFamily="34" charset="0"/>
                <a:cs typeface="Tahoma" panose="020B0604030504040204" pitchFamily="34" charset="0"/>
              </a:rPr>
              <a:t> attention seeking behaviour, it is attention </a:t>
            </a:r>
            <a:r>
              <a:rPr lang="en-GB" sz="3399" b="1" dirty="0">
                <a:latin typeface="Tahoma" panose="020B0604030504040204" pitchFamily="34" charset="0"/>
                <a:ea typeface="Tahoma" panose="020B0604030504040204" pitchFamily="34" charset="0"/>
                <a:cs typeface="Tahoma" panose="020B0604030504040204" pitchFamily="34" charset="0"/>
              </a:rPr>
              <a:t>NEEDING</a:t>
            </a:r>
            <a:r>
              <a:rPr lang="en-GB" sz="3399" dirty="0">
                <a:latin typeface="Tahoma" panose="020B0604030504040204" pitchFamily="34" charset="0"/>
                <a:ea typeface="Tahoma" panose="020B0604030504040204" pitchFamily="34" charset="0"/>
                <a:cs typeface="Tahoma" panose="020B0604030504040204" pitchFamily="34" charset="0"/>
              </a:rPr>
              <a:t> behaviour. </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is a way of coping with difficult or overwhelming situations or emotional states. </a:t>
            </a:r>
          </a:p>
          <a:p>
            <a:pPr defTabSz="410730" eaLnBrk="1" fontAlgn="auto" hangingPunct="1">
              <a:spcBef>
                <a:spcPts val="0"/>
              </a:spcBef>
              <a:spcAft>
                <a:spcPts val="0"/>
              </a:spcAft>
              <a:defRPr/>
            </a:pPr>
            <a:endParaRPr lang="en-GB" sz="1406" dirty="0"/>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6964-9C07-4F3D-9E9D-2244B7BF062C}"/>
              </a:ext>
            </a:extLst>
          </p:cNvPr>
          <p:cNvSpPr>
            <a:spLocks noGrp="1"/>
          </p:cNvSpPr>
          <p:nvPr>
            <p:ph type="title"/>
          </p:nvPr>
        </p:nvSpPr>
        <p:spPr/>
        <p:txBody>
          <a:bodyPr>
            <a:normAutofit fontScale="90000"/>
          </a:bodyPr>
          <a:lstStyle/>
          <a:p>
            <a:r>
              <a:rPr lang="en-GB" dirty="0"/>
              <a:t>Referral pathways</a:t>
            </a:r>
          </a:p>
        </p:txBody>
      </p:sp>
      <p:pic>
        <p:nvPicPr>
          <p:cNvPr id="4" name="Picture 3">
            <a:extLst>
              <a:ext uri="{FF2B5EF4-FFF2-40B4-BE49-F238E27FC236}">
                <a16:creationId xmlns:a16="http://schemas.microsoft.com/office/drawing/2014/main" id="{D8E2EF15-780E-42B3-B653-4726A9D7CE18}"/>
              </a:ext>
            </a:extLst>
          </p:cNvPr>
          <p:cNvPicPr>
            <a:picLocks noChangeAspect="1"/>
          </p:cNvPicPr>
          <p:nvPr/>
        </p:nvPicPr>
        <p:blipFill>
          <a:blip r:embed="rId2"/>
          <a:stretch>
            <a:fillRect/>
          </a:stretch>
        </p:blipFill>
        <p:spPr>
          <a:xfrm>
            <a:off x="1382963" y="2560927"/>
            <a:ext cx="6378074" cy="4651251"/>
          </a:xfrm>
          <a:prstGeom prst="rect">
            <a:avLst/>
          </a:prstGeom>
        </p:spPr>
      </p:pic>
      <p:sp>
        <p:nvSpPr>
          <p:cNvPr id="5" name="TextBox 4">
            <a:extLst>
              <a:ext uri="{FF2B5EF4-FFF2-40B4-BE49-F238E27FC236}">
                <a16:creationId xmlns:a16="http://schemas.microsoft.com/office/drawing/2014/main" id="{359E0DBC-4744-44E8-9A1F-D19FE59B0418}"/>
              </a:ext>
            </a:extLst>
          </p:cNvPr>
          <p:cNvSpPr txBox="1"/>
          <p:nvPr/>
        </p:nvSpPr>
        <p:spPr>
          <a:xfrm>
            <a:off x="510542" y="1395459"/>
            <a:ext cx="8028904"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venir Heavy"/>
                <a:sym typeface="Avenir Heavy"/>
              </a:rPr>
              <a:t>Self Harm Nurse – Awaits appointment </a:t>
            </a:r>
          </a:p>
        </p:txBody>
      </p:sp>
    </p:spTree>
    <p:extLst>
      <p:ext uri="{BB962C8B-B14F-4D97-AF65-F5344CB8AC3E}">
        <p14:creationId xmlns:p14="http://schemas.microsoft.com/office/powerpoint/2010/main" val="283400964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3AAC7-5045-4A41-A8FE-A4AB51884732}"/>
              </a:ext>
            </a:extLst>
          </p:cNvPr>
          <p:cNvPicPr>
            <a:picLocks noChangeAspect="1"/>
          </p:cNvPicPr>
          <p:nvPr/>
        </p:nvPicPr>
        <p:blipFill>
          <a:blip r:embed="rId2"/>
          <a:stretch>
            <a:fillRect/>
          </a:stretch>
        </p:blipFill>
        <p:spPr>
          <a:xfrm>
            <a:off x="1592036" y="0"/>
            <a:ext cx="5806848" cy="6858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2B4CE35F-2266-4E5E-ABC0-F325667EDB68}"/>
              </a:ext>
            </a:extLst>
          </p:cNvPr>
          <p:cNvSpPr>
            <a:spLocks noGrp="1" noChangeArrowheads="1"/>
          </p:cNvSpPr>
          <p:nvPr>
            <p:ph type="title"/>
          </p:nvPr>
        </p:nvSpPr>
        <p:spPr/>
        <p:txBody>
          <a:bodyPr/>
          <a:lstStyle/>
          <a:p>
            <a:r>
              <a:rPr lang="en-GB" altLang="en-US"/>
              <a:t>Domestic Abuse</a:t>
            </a:r>
          </a:p>
        </p:txBody>
      </p:sp>
      <p:sp>
        <p:nvSpPr>
          <p:cNvPr id="209923" name="Text Placeholder 2">
            <a:extLst>
              <a:ext uri="{FF2B5EF4-FFF2-40B4-BE49-F238E27FC236}">
                <a16:creationId xmlns:a16="http://schemas.microsoft.com/office/drawing/2014/main" id="{5A33A3BB-00E7-4995-870D-ABA6ACF681CE}"/>
              </a:ext>
            </a:extLst>
          </p:cNvPr>
          <p:cNvSpPr>
            <a:spLocks noGrp="1" noChangeArrowheads="1"/>
          </p:cNvSpPr>
          <p:nvPr>
            <p:ph type="body" idx="1"/>
          </p:nvPr>
        </p:nvSpPr>
        <p:spPr/>
        <p:txBody>
          <a:bodyPr/>
          <a:lstStyle/>
          <a:p>
            <a:endParaRPr lang="en-GB" altLang="en-US"/>
          </a:p>
        </p:txBody>
      </p:sp>
      <p:pic>
        <p:nvPicPr>
          <p:cNvPr id="209924" name="Picture 4">
            <a:extLst>
              <a:ext uri="{FF2B5EF4-FFF2-40B4-BE49-F238E27FC236}">
                <a16:creationId xmlns:a16="http://schemas.microsoft.com/office/drawing/2014/main" id="{2B9E2B72-2CE8-4B98-B177-19B78F179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1" y="1608139"/>
            <a:ext cx="764857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00EC419-118D-4C6C-823E-04304435F895}"/>
              </a:ext>
            </a:extLst>
          </p:cNvPr>
          <p:cNvSpPr txBox="1"/>
          <p:nvPr/>
        </p:nvSpPr>
        <p:spPr>
          <a:xfrm>
            <a:off x="539552" y="6564498"/>
            <a:ext cx="764857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914353" eaLnBrk="0" fontAlgn="base" hangingPunct="0">
              <a:spcBef>
                <a:spcPct val="0"/>
              </a:spcBef>
              <a:spcAft>
                <a:spcPct val="0"/>
              </a:spcAft>
              <a:defRPr/>
            </a:pPr>
            <a:r>
              <a:rPr lang="en-GB" sz="900">
                <a:solidFill>
                  <a:srgbClr val="314764"/>
                </a:solidFill>
                <a:latin typeface="Arial" panose="020B0604020202020204" pitchFamily="34" charset="0"/>
                <a:ea typeface="ＭＳ Ｐゴシック" panose="020B0600070205080204" pitchFamily="34" charset="-128"/>
                <a:sym typeface="Avenir Heavy"/>
                <a:hlinkClick r:id="rId3" tooltip="http://faerieflysavingsmomma.blogspot.com/2013/10/Stop-the-Domestic-Violence-Cycle.html"/>
              </a:rPr>
              <a:t>This Photo</a:t>
            </a:r>
            <a:r>
              <a:rPr lang="en-GB" sz="900">
                <a:solidFill>
                  <a:srgbClr val="314764"/>
                </a:solidFill>
                <a:latin typeface="Arial" panose="020B0604020202020204" pitchFamily="34" charset="0"/>
                <a:ea typeface="ＭＳ Ｐゴシック" panose="020B0600070205080204" pitchFamily="34" charset="-128"/>
                <a:sym typeface="Avenir Heavy"/>
              </a:rPr>
              <a:t> by Unknown Author is licensed under </a:t>
            </a:r>
            <a:r>
              <a:rPr lang="en-GB" sz="900">
                <a:solidFill>
                  <a:srgbClr val="314764"/>
                </a:solidFill>
                <a:latin typeface="Arial" panose="020B0604020202020204" pitchFamily="34" charset="0"/>
                <a:ea typeface="ＭＳ Ｐゴシック" panose="020B0600070205080204" pitchFamily="34" charset="-128"/>
                <a:sym typeface="Avenir Heavy"/>
                <a:hlinkClick r:id="rId4" tooltip="https://creativecommons.org/licenses/by/3.0/"/>
              </a:rPr>
              <a:t>CC BY</a:t>
            </a:r>
            <a:endParaRPr lang="en-GB" sz="900">
              <a:solidFill>
                <a:srgbClr val="314764"/>
              </a:solidFill>
              <a:latin typeface="Arial" panose="020B0604020202020204" pitchFamily="34" charset="0"/>
              <a:ea typeface="ＭＳ Ｐゴシック" panose="020B0600070205080204" pitchFamily="34" charset="-128"/>
              <a:sym typeface="Avenir Heavy"/>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6C3D-F60B-4D77-B43A-15BAB7334FF8}"/>
              </a:ext>
            </a:extLst>
          </p:cNvPr>
          <p:cNvSpPr>
            <a:spLocks noGrp="1"/>
          </p:cNvSpPr>
          <p:nvPr>
            <p:ph type="title"/>
          </p:nvPr>
        </p:nvSpPr>
        <p:spPr/>
        <p:txBody>
          <a:bodyPr/>
          <a:lstStyle/>
          <a:p>
            <a:r>
              <a:rPr lang="en-GB" dirty="0"/>
              <a:t>KCSIE 2023 – What is in it?</a:t>
            </a:r>
          </a:p>
        </p:txBody>
      </p:sp>
      <p:sp>
        <p:nvSpPr>
          <p:cNvPr id="3" name="Text Placeholder 2">
            <a:extLst>
              <a:ext uri="{FF2B5EF4-FFF2-40B4-BE49-F238E27FC236}">
                <a16:creationId xmlns:a16="http://schemas.microsoft.com/office/drawing/2014/main" id="{1D240FEE-80DC-4C6F-8A88-366B48D97627}"/>
              </a:ext>
            </a:extLst>
          </p:cNvPr>
          <p:cNvSpPr>
            <a:spLocks noGrp="1"/>
          </p:cNvSpPr>
          <p:nvPr>
            <p:ph type="body" idx="1"/>
          </p:nvPr>
        </p:nvSpPr>
        <p:spPr>
          <a:xfrm>
            <a:off x="271463" y="1608138"/>
            <a:ext cx="8601075" cy="4768850"/>
          </a:xfrm>
        </p:spPr>
        <p:txBody>
          <a:bodyPr/>
          <a:lstStyle/>
          <a:p>
            <a:r>
              <a:rPr lang="en-GB" sz="2531" b="1" dirty="0"/>
              <a:t>Part one: </a:t>
            </a:r>
            <a:r>
              <a:rPr lang="en-GB" sz="2531" dirty="0"/>
              <a:t>Safeguarding information for all staff. What school and college staff should know and do</a:t>
            </a:r>
          </a:p>
          <a:p>
            <a:r>
              <a:rPr lang="en-GB" sz="2531" b="1" dirty="0"/>
              <a:t>Part two: </a:t>
            </a:r>
            <a:r>
              <a:rPr lang="en-GB" sz="2531" dirty="0"/>
              <a:t>The management of safeguarding. The responsibility of governing bodies, proprietors and management committees</a:t>
            </a:r>
          </a:p>
          <a:p>
            <a:r>
              <a:rPr lang="en-GB" sz="2531" b="1" dirty="0"/>
              <a:t>Part three: </a:t>
            </a:r>
            <a:r>
              <a:rPr lang="en-GB" sz="2531" dirty="0"/>
              <a:t>Safer recruitment, Recruitment and selection process</a:t>
            </a:r>
          </a:p>
          <a:p>
            <a:r>
              <a:rPr lang="en-GB" sz="2531" b="1" dirty="0"/>
              <a:t>Part four</a:t>
            </a:r>
            <a:r>
              <a:rPr lang="en-GB" sz="2531" dirty="0"/>
              <a:t>: Allegations made against/Concerns raised in relation to teachers, including supply teachers, other staff, volunteers and contractors</a:t>
            </a:r>
          </a:p>
          <a:p>
            <a:r>
              <a:rPr lang="en-GB" sz="2531" b="1" dirty="0"/>
              <a:t>Part five: </a:t>
            </a:r>
            <a:r>
              <a:rPr lang="en-GB" sz="2531" dirty="0"/>
              <a:t>Child on child sexual violence and sexual harassment</a:t>
            </a:r>
          </a:p>
          <a:p>
            <a:r>
              <a:rPr lang="en-GB" sz="2531" dirty="0"/>
              <a:t>Responding to reports of sexual violence and sexual harassment</a:t>
            </a:r>
          </a:p>
        </p:txBody>
      </p:sp>
    </p:spTree>
    <p:extLst>
      <p:ext uri="{BB962C8B-B14F-4D97-AF65-F5344CB8AC3E}">
        <p14:creationId xmlns:p14="http://schemas.microsoft.com/office/powerpoint/2010/main" val="108340617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a:extLst>
              <a:ext uri="{FF2B5EF4-FFF2-40B4-BE49-F238E27FC236}">
                <a16:creationId xmlns:a16="http://schemas.microsoft.com/office/drawing/2014/main" id="{8A529E2D-4C3F-483C-B04E-C7F1788534F0}"/>
              </a:ext>
            </a:extLst>
          </p:cNvPr>
          <p:cNvSpPr>
            <a:spLocks noChangeArrowheads="1"/>
          </p:cNvSpPr>
          <p:nvPr/>
        </p:nvSpPr>
        <p:spPr bwMode="auto">
          <a:xfrm>
            <a:off x="250825" y="1487181"/>
            <a:ext cx="376033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fontAlgn="base">
              <a:spcBef>
                <a:spcPct val="0"/>
              </a:spcBef>
              <a:spcAft>
                <a:spcPct val="0"/>
              </a:spcAft>
              <a:defRPr/>
            </a:pPr>
            <a:r>
              <a:rPr lang="en-GB" altLang="en-US" dirty="0">
                <a:solidFill>
                  <a:srgbClr val="314764"/>
                </a:solidFill>
                <a:latin typeface="Avenir Heavy"/>
                <a:sym typeface="Avenir Heavy"/>
              </a:rPr>
              <a:t>There has been a significant increase in the number of reported cases of Domestic abuse nationally.</a:t>
            </a:r>
          </a:p>
          <a:p>
            <a:pPr defTabSz="914353" fontAlgn="base">
              <a:spcBef>
                <a:spcPct val="0"/>
              </a:spcBef>
              <a:spcAft>
                <a:spcPct val="0"/>
              </a:spcAft>
              <a:defRPr/>
            </a:pPr>
            <a:r>
              <a:rPr lang="en-GB" altLang="en-US" dirty="0">
                <a:solidFill>
                  <a:srgbClr val="314764"/>
                </a:solidFill>
                <a:latin typeface="Avenir Heavy"/>
                <a:sym typeface="Avenir Heavy"/>
              </a:rPr>
              <a:t>Sutton has seen a significant rise in Domestic abuse cases since the lockdown was imposed.</a:t>
            </a:r>
          </a:p>
          <a:p>
            <a:pPr defTabSz="914353" fontAlgn="base">
              <a:spcBef>
                <a:spcPct val="0"/>
              </a:spcBef>
              <a:spcAft>
                <a:spcPct val="0"/>
              </a:spcAft>
              <a:defRPr/>
            </a:pPr>
            <a:r>
              <a:rPr lang="en-GB" altLang="en-US" dirty="0">
                <a:solidFill>
                  <a:srgbClr val="314764"/>
                </a:solidFill>
                <a:latin typeface="Avenir Heavy"/>
                <a:sym typeface="Avenir Heavy"/>
              </a:rPr>
              <a:t>The number of offences has been increasing in recent years.</a:t>
            </a:r>
          </a:p>
          <a:p>
            <a:pPr defTabSz="914353" fontAlgn="base">
              <a:spcBef>
                <a:spcPct val="0"/>
              </a:spcBef>
              <a:spcAft>
                <a:spcPct val="0"/>
              </a:spcAft>
              <a:defRPr/>
            </a:pPr>
            <a:endParaRPr lang="en-GB" altLang="en-US" sz="2000" dirty="0">
              <a:solidFill>
                <a:srgbClr val="314764"/>
              </a:solidFill>
              <a:latin typeface="Avenir Heavy"/>
              <a:sym typeface="Avenir Heavy"/>
            </a:endParaRPr>
          </a:p>
          <a:p>
            <a:pPr defTabSz="914353" fontAlgn="base">
              <a:spcBef>
                <a:spcPct val="0"/>
              </a:spcBef>
              <a:spcAft>
                <a:spcPct val="0"/>
              </a:spcAft>
              <a:defRPr/>
            </a:pPr>
            <a:r>
              <a:rPr lang="en-GB" altLang="en-US" sz="1000" dirty="0">
                <a:solidFill>
                  <a:srgbClr val="0070C0"/>
                </a:solidFill>
                <a:latin typeface="Avenir Heavy"/>
                <a:sym typeface="Avenir Heavy"/>
              </a:rPr>
              <a:t>Sutton Crime Prevention and Community Safety Strategy 2017-20</a:t>
            </a:r>
          </a:p>
        </p:txBody>
      </p:sp>
      <p:sp>
        <p:nvSpPr>
          <p:cNvPr id="214019" name="Rectangle 4">
            <a:extLst>
              <a:ext uri="{FF2B5EF4-FFF2-40B4-BE49-F238E27FC236}">
                <a16:creationId xmlns:a16="http://schemas.microsoft.com/office/drawing/2014/main" id="{0ABA0D25-D92D-44E1-9431-8E5BA88AE722}"/>
              </a:ext>
            </a:extLst>
          </p:cNvPr>
          <p:cNvSpPr>
            <a:spLocks noChangeArrowheads="1"/>
          </p:cNvSpPr>
          <p:nvPr/>
        </p:nvSpPr>
        <p:spPr bwMode="auto">
          <a:xfrm>
            <a:off x="250825" y="188914"/>
            <a:ext cx="7324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fontAlgn="base">
              <a:spcBef>
                <a:spcPct val="0"/>
              </a:spcBef>
              <a:spcAft>
                <a:spcPct val="0"/>
              </a:spcAft>
              <a:defRPr/>
            </a:pPr>
            <a:r>
              <a:rPr lang="en-GB" altLang="en-US" sz="3600" dirty="0">
                <a:solidFill>
                  <a:srgbClr val="FFFFFF"/>
                </a:solidFill>
                <a:latin typeface="Avenir Heavy"/>
                <a:sym typeface="Avenir Heavy"/>
              </a:rPr>
              <a:t>Domestic Abuse in Sutton – Lockdown</a:t>
            </a:r>
          </a:p>
        </p:txBody>
      </p:sp>
      <p:pic>
        <p:nvPicPr>
          <p:cNvPr id="4" name="Picture 3">
            <a:extLst>
              <a:ext uri="{FF2B5EF4-FFF2-40B4-BE49-F238E27FC236}">
                <a16:creationId xmlns:a16="http://schemas.microsoft.com/office/drawing/2014/main" id="{237D8299-2A0C-4CCC-B0FE-6FDA420AA224}"/>
              </a:ext>
            </a:extLst>
          </p:cNvPr>
          <p:cNvPicPr>
            <a:picLocks noChangeAspect="1"/>
          </p:cNvPicPr>
          <p:nvPr/>
        </p:nvPicPr>
        <p:blipFill>
          <a:blip r:embed="rId2"/>
          <a:stretch>
            <a:fillRect/>
          </a:stretch>
        </p:blipFill>
        <p:spPr>
          <a:xfrm>
            <a:off x="4736411" y="1295471"/>
            <a:ext cx="3760337" cy="5009155"/>
          </a:xfrm>
          <a:prstGeom prst="rect">
            <a:avLst/>
          </a:prstGeom>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3E22B-A25F-475E-9338-A491445D813B}"/>
              </a:ext>
            </a:extLst>
          </p:cNvPr>
          <p:cNvSpPr/>
          <p:nvPr/>
        </p:nvSpPr>
        <p:spPr>
          <a:xfrm>
            <a:off x="72445" y="1227931"/>
            <a:ext cx="8774738" cy="4035592"/>
          </a:xfrm>
          <a:prstGeom prst="rect">
            <a:avLst/>
          </a:prstGeom>
        </p:spPr>
        <p:txBody>
          <a:bodyPr wrap="square">
            <a:spAutoFit/>
          </a:bodyPr>
          <a:lstStyle/>
          <a:p>
            <a:pPr defTabSz="410730" hangingPunct="0"/>
            <a:r>
              <a:rPr lang="en-GB" sz="2000" kern="0" dirty="0">
                <a:solidFill>
                  <a:srgbClr val="314764"/>
                </a:solidFill>
                <a:latin typeface="Avenir Heavy"/>
                <a:sym typeface="Avenir Heavy"/>
              </a:rPr>
              <a:t>Police Definition :-</a:t>
            </a:r>
          </a:p>
          <a:p>
            <a:pPr defTabSz="410730" hangingPunct="0"/>
            <a:r>
              <a:rPr lang="en-GB" sz="2000" kern="0" dirty="0">
                <a:solidFill>
                  <a:srgbClr val="314764"/>
                </a:solidFill>
                <a:latin typeface="Avenir Heavy"/>
                <a:sym typeface="Avenir Heavy"/>
              </a:rPr>
              <a:t>Any incident or pattern of incidents of controlling, coercive or threatening behaviour, violence or abuse between those aged 16 or over who are or have been intimate partners or family members regardless of gender or sexuality.</a:t>
            </a:r>
          </a:p>
          <a:p>
            <a:pPr defTabSz="410730" hangingPunct="0"/>
            <a:endParaRPr lang="en-GB" sz="2812" kern="0" dirty="0">
              <a:solidFill>
                <a:srgbClr val="314764"/>
              </a:solidFill>
              <a:latin typeface="Avenir Heavy"/>
              <a:sym typeface="Avenir Heavy"/>
            </a:endParaRPr>
          </a:p>
          <a:p>
            <a:pPr defTabSz="410730" hangingPunct="0"/>
            <a:r>
              <a:rPr lang="en-GB" sz="2000" kern="0" dirty="0">
                <a:solidFill>
                  <a:srgbClr val="314764"/>
                </a:solidFill>
                <a:latin typeface="Avenir Heavy"/>
                <a:sym typeface="Avenir Heavy"/>
              </a:rPr>
              <a:t>This can encompass, but is not limited to, the following types of abuse:</a:t>
            </a:r>
          </a:p>
          <a:p>
            <a:pPr defTabSz="410730" hangingPunct="0"/>
            <a:r>
              <a:rPr lang="en-GB" sz="2000" kern="0" dirty="0">
                <a:solidFill>
                  <a:srgbClr val="314764"/>
                </a:solidFill>
                <a:latin typeface="Avenir Heavy"/>
                <a:sym typeface="Avenir Heavy"/>
              </a:rPr>
              <a:t>•psychological</a:t>
            </a:r>
          </a:p>
          <a:p>
            <a:pPr defTabSz="410730" hangingPunct="0"/>
            <a:r>
              <a:rPr lang="en-GB" sz="2000" kern="0" dirty="0">
                <a:solidFill>
                  <a:srgbClr val="314764"/>
                </a:solidFill>
                <a:latin typeface="Avenir Heavy"/>
                <a:sym typeface="Avenir Heavy"/>
              </a:rPr>
              <a:t>•physical</a:t>
            </a:r>
          </a:p>
          <a:p>
            <a:pPr defTabSz="410730" hangingPunct="0"/>
            <a:r>
              <a:rPr lang="en-GB" sz="2000" kern="0" dirty="0">
                <a:solidFill>
                  <a:srgbClr val="314764"/>
                </a:solidFill>
                <a:latin typeface="Avenir Heavy"/>
                <a:sym typeface="Avenir Heavy"/>
              </a:rPr>
              <a:t>•sexual</a:t>
            </a:r>
          </a:p>
          <a:p>
            <a:pPr defTabSz="410730" hangingPunct="0"/>
            <a:r>
              <a:rPr lang="en-GB" sz="2000" kern="0" dirty="0">
                <a:solidFill>
                  <a:srgbClr val="314764"/>
                </a:solidFill>
                <a:latin typeface="Avenir Heavy"/>
                <a:sym typeface="Avenir Heavy"/>
              </a:rPr>
              <a:t>•financial</a:t>
            </a:r>
          </a:p>
          <a:p>
            <a:pPr defTabSz="410730" hangingPunct="0"/>
            <a:r>
              <a:rPr lang="en-GB" sz="2000" kern="0" dirty="0">
                <a:solidFill>
                  <a:srgbClr val="314764"/>
                </a:solidFill>
                <a:latin typeface="Avenir Heavy"/>
                <a:sym typeface="Avenir Heavy"/>
              </a:rPr>
              <a:t>•emotional</a:t>
            </a:r>
          </a:p>
          <a:p>
            <a:pPr defTabSz="410730" hangingPunct="0"/>
            <a:endParaRPr lang="en-GB" sz="2812" kern="0" dirty="0">
              <a:solidFill>
                <a:srgbClr val="314764"/>
              </a:solidFill>
              <a:latin typeface="Avenir Heavy"/>
              <a:sym typeface="Avenir Heavy"/>
            </a:endParaRPr>
          </a:p>
        </p:txBody>
      </p:sp>
      <p:sp>
        <p:nvSpPr>
          <p:cNvPr id="3" name="TextBox 2">
            <a:extLst>
              <a:ext uri="{FF2B5EF4-FFF2-40B4-BE49-F238E27FC236}">
                <a16:creationId xmlns:a16="http://schemas.microsoft.com/office/drawing/2014/main" id="{A1A55467-01CB-407A-A846-5E7058F58B89}"/>
              </a:ext>
            </a:extLst>
          </p:cNvPr>
          <p:cNvSpPr txBox="1"/>
          <p:nvPr/>
        </p:nvSpPr>
        <p:spPr>
          <a:xfrm>
            <a:off x="271664" y="297303"/>
            <a:ext cx="8186134"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30" hangingPunct="0"/>
            <a:r>
              <a:rPr lang="en-GB" sz="3023" kern="0" dirty="0">
                <a:solidFill>
                  <a:srgbClr val="FFFFFF"/>
                </a:solidFill>
                <a:latin typeface="Avenir Heavy"/>
                <a:sym typeface="Avenir Heavy"/>
              </a:rPr>
              <a:t>Police - Domestic Incident</a:t>
            </a:r>
          </a:p>
        </p:txBody>
      </p:sp>
      <p:pic>
        <p:nvPicPr>
          <p:cNvPr id="4" name="Picture 3">
            <a:extLst>
              <a:ext uri="{FF2B5EF4-FFF2-40B4-BE49-F238E27FC236}">
                <a16:creationId xmlns:a16="http://schemas.microsoft.com/office/drawing/2014/main" id="{D133E63B-5E5B-4FF2-A926-2730FC8EB09D}"/>
              </a:ext>
            </a:extLst>
          </p:cNvPr>
          <p:cNvPicPr>
            <a:picLocks noChangeAspect="1"/>
          </p:cNvPicPr>
          <p:nvPr/>
        </p:nvPicPr>
        <p:blipFill>
          <a:blip r:embed="rId2"/>
          <a:stretch>
            <a:fillRect/>
          </a:stretch>
        </p:blipFill>
        <p:spPr>
          <a:xfrm>
            <a:off x="2915816" y="3429001"/>
            <a:ext cx="6043810" cy="1368152"/>
          </a:xfrm>
          <a:prstGeom prst="rect">
            <a:avLst/>
          </a:prstGeom>
        </p:spPr>
      </p:pic>
      <p:sp>
        <p:nvSpPr>
          <p:cNvPr id="5" name="TextBox 4">
            <a:extLst>
              <a:ext uri="{FF2B5EF4-FFF2-40B4-BE49-F238E27FC236}">
                <a16:creationId xmlns:a16="http://schemas.microsoft.com/office/drawing/2014/main" id="{0E64E1E8-6840-1F00-0969-BC1E282BFF74}"/>
              </a:ext>
            </a:extLst>
          </p:cNvPr>
          <p:cNvSpPr txBox="1"/>
          <p:nvPr/>
        </p:nvSpPr>
        <p:spPr>
          <a:xfrm>
            <a:off x="395536" y="5491482"/>
            <a:ext cx="82809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Domestic abuse also includes honour-based abuse and forced marriage. </a:t>
            </a:r>
          </a:p>
        </p:txBody>
      </p:sp>
    </p:spTree>
    <p:extLst>
      <p:ext uri="{BB962C8B-B14F-4D97-AF65-F5344CB8AC3E}">
        <p14:creationId xmlns:p14="http://schemas.microsoft.com/office/powerpoint/2010/main" val="4056086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F113-A635-4AA6-A8CD-309994FFA8F9}"/>
              </a:ext>
            </a:extLst>
          </p:cNvPr>
          <p:cNvSpPr>
            <a:spLocks noGrp="1"/>
          </p:cNvSpPr>
          <p:nvPr>
            <p:ph type="title"/>
          </p:nvPr>
        </p:nvSpPr>
        <p:spPr>
          <a:xfrm>
            <a:off x="457200" y="113016"/>
            <a:ext cx="8229600" cy="821737"/>
          </a:xfrm>
        </p:spPr>
        <p:txBody>
          <a:bodyPr/>
          <a:lstStyle/>
          <a:p>
            <a:r>
              <a:rPr lang="en-GB" dirty="0"/>
              <a:t>Social Care – Domestic incident</a:t>
            </a:r>
          </a:p>
        </p:txBody>
      </p:sp>
      <p:sp>
        <p:nvSpPr>
          <p:cNvPr id="3" name="Content Placeholder 2">
            <a:extLst>
              <a:ext uri="{FF2B5EF4-FFF2-40B4-BE49-F238E27FC236}">
                <a16:creationId xmlns:a16="http://schemas.microsoft.com/office/drawing/2014/main" id="{4646553C-0A1B-423B-91B0-10EFD139711E}"/>
              </a:ext>
            </a:extLst>
          </p:cNvPr>
          <p:cNvSpPr>
            <a:spLocks noGrp="1"/>
          </p:cNvSpPr>
          <p:nvPr>
            <p:ph idx="1"/>
          </p:nvPr>
        </p:nvSpPr>
        <p:spPr>
          <a:xfrm>
            <a:off x="195209" y="1243173"/>
            <a:ext cx="8774130" cy="4882992"/>
          </a:xfrm>
        </p:spPr>
        <p:txBody>
          <a:bodyPr>
            <a:noAutofit/>
          </a:bodyPr>
          <a:lstStyle/>
          <a:p>
            <a:r>
              <a:rPr lang="en-GB" sz="2200" b="1" dirty="0"/>
              <a:t>Threats and intimidation </a:t>
            </a:r>
            <a:r>
              <a:rPr lang="en-GB" sz="2200" dirty="0"/>
              <a:t>- threatening to hurt you or members of your family</a:t>
            </a:r>
          </a:p>
          <a:p>
            <a:r>
              <a:rPr lang="en-GB" sz="2200" b="1" dirty="0"/>
              <a:t>Physical abuse </a:t>
            </a:r>
            <a:r>
              <a:rPr lang="en-GB" sz="2200" dirty="0"/>
              <a:t>- hitting, shoving, kicking, strangling or slapping, hair pulling, throwing things, choking or smothering, even when it doesn't leave physical marks</a:t>
            </a:r>
          </a:p>
          <a:p>
            <a:r>
              <a:rPr lang="en-GB" sz="2200" b="1" dirty="0"/>
              <a:t>Sexual abuse </a:t>
            </a:r>
            <a:r>
              <a:rPr lang="en-GB" sz="2200" dirty="0"/>
              <a:t>- performing sexual acts or having sex with you when you don't want to. This can include the use of threats, intimidation, coercive behaviour or physical force, although it is still sexual abuse even without using these insults by name calling or criticism of your appearance or identity,</a:t>
            </a:r>
          </a:p>
          <a:p>
            <a:r>
              <a:rPr lang="en-GB" sz="2200" b="1" dirty="0"/>
              <a:t>Criticism and put-downs - </a:t>
            </a:r>
            <a:r>
              <a:rPr lang="en-GB" sz="2200" dirty="0"/>
              <a:t>being blamed for every argument or problem.</a:t>
            </a:r>
            <a:endParaRPr lang="en-GB" sz="2200" b="1" dirty="0"/>
          </a:p>
          <a:p>
            <a:r>
              <a:rPr lang="en-GB" sz="2200" b="1" dirty="0"/>
              <a:t>Forced isolation </a:t>
            </a:r>
            <a:r>
              <a:rPr lang="en-GB" sz="2200" dirty="0"/>
              <a:t>from your friends or family</a:t>
            </a:r>
          </a:p>
          <a:p>
            <a:r>
              <a:rPr lang="en-GB" sz="2200" b="1" dirty="0"/>
              <a:t>Controlling behaviour </a:t>
            </a:r>
            <a:r>
              <a:rPr lang="en-GB" sz="2200" dirty="0"/>
              <a:t>- telling you what to do or wear, or using manipulation or coercion. Following you or checking up on your mobile phone, post or internet use</a:t>
            </a:r>
          </a:p>
          <a:p>
            <a:r>
              <a:rPr lang="en-GB" sz="2200" b="1" dirty="0"/>
              <a:t>Financial abuse </a:t>
            </a:r>
            <a:r>
              <a:rPr lang="en-GB" sz="2200" dirty="0"/>
              <a:t>- preventing you from getting or keeping a job, taking your money away or withholding the family income</a:t>
            </a:r>
          </a:p>
        </p:txBody>
      </p:sp>
    </p:spTree>
    <p:extLst>
      <p:ext uri="{BB962C8B-B14F-4D97-AF65-F5344CB8AC3E}">
        <p14:creationId xmlns:p14="http://schemas.microsoft.com/office/powerpoint/2010/main" val="1322542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C480-45DA-41C7-91AC-C7AFFEB750DD}"/>
              </a:ext>
            </a:extLst>
          </p:cNvPr>
          <p:cNvSpPr>
            <a:spLocks noGrp="1"/>
          </p:cNvSpPr>
          <p:nvPr>
            <p:ph type="title"/>
          </p:nvPr>
        </p:nvSpPr>
        <p:spPr/>
        <p:txBody>
          <a:bodyPr/>
          <a:lstStyle/>
          <a:p>
            <a:r>
              <a:rPr lang="en-GB" dirty="0"/>
              <a:t>KCSIE 2023 - Domestic Abuse</a:t>
            </a:r>
            <a:br>
              <a:rPr lang="en-GB" dirty="0"/>
            </a:br>
            <a:endParaRPr lang="en-GB" dirty="0"/>
          </a:p>
        </p:txBody>
      </p:sp>
      <p:sp>
        <p:nvSpPr>
          <p:cNvPr id="3" name="Content Placeholder 2">
            <a:extLst>
              <a:ext uri="{FF2B5EF4-FFF2-40B4-BE49-F238E27FC236}">
                <a16:creationId xmlns:a16="http://schemas.microsoft.com/office/drawing/2014/main" id="{B3DFE1A5-AE30-42DE-BE74-61B2394E7D15}"/>
              </a:ext>
            </a:extLst>
          </p:cNvPr>
          <p:cNvSpPr>
            <a:spLocks noGrp="1"/>
          </p:cNvSpPr>
          <p:nvPr>
            <p:ph idx="1"/>
          </p:nvPr>
        </p:nvSpPr>
        <p:spPr/>
        <p:txBody>
          <a:bodyPr>
            <a:noAutofit/>
          </a:bodyPr>
          <a:lstStyle/>
          <a:p>
            <a:r>
              <a:rPr lang="en-GB" sz="2812" dirty="0"/>
              <a:t>43. Domestic abuse can encompass a wide range of behaviours and may be a single incident or a pattern of incidents. That abuse can be, but is not limited to, psychological, physical, sexual, financial or emotional. Children can be victims of domestic abuse. They may see, hear, or experience the effects of abuse at home and/or suffer domestic abuse in their own intimate relationships (teenage relationship abuse). All of which can have a detrimental and long-term impact on their health, well-being, development, and ability to learn.</a:t>
            </a:r>
          </a:p>
        </p:txBody>
      </p:sp>
    </p:spTree>
    <p:extLst>
      <p:ext uri="{BB962C8B-B14F-4D97-AF65-F5344CB8AC3E}">
        <p14:creationId xmlns:p14="http://schemas.microsoft.com/office/powerpoint/2010/main" val="2472610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57200" y="115888"/>
            <a:ext cx="8229600" cy="130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GB" altLang="en-US" sz="3600" b="1" dirty="0">
                <a:solidFill>
                  <a:schemeClr val="bg1"/>
                </a:solidFill>
                <a:latin typeface="Tahoma" panose="020B0604030504040204" pitchFamily="34" charset="0"/>
                <a:cs typeface="Tahoma" panose="020B0604030504040204" pitchFamily="34" charset="0"/>
              </a:rPr>
              <a:t>Domestic Abuse</a:t>
            </a:r>
          </a:p>
        </p:txBody>
      </p:sp>
      <p:sp>
        <p:nvSpPr>
          <p:cNvPr id="3" name="Content Placeholder 2"/>
          <p:cNvSpPr>
            <a:spLocks noGrp="1"/>
          </p:cNvSpPr>
          <p:nvPr>
            <p:ph idx="1"/>
          </p:nvPr>
        </p:nvSpPr>
        <p:spPr>
          <a:xfrm>
            <a:off x="290878" y="1475643"/>
            <a:ext cx="8712200" cy="5184530"/>
          </a:xfrm>
        </p:spPr>
        <p:txBody>
          <a:bodyPr>
            <a:normAutofit/>
          </a:bodyPr>
          <a:lstStyle/>
          <a:p>
            <a:pPr>
              <a:defRPr/>
            </a:pPr>
            <a:r>
              <a:rPr lang="en-GB" sz="2000" dirty="0"/>
              <a:t>Children living with domestic violence and abuse are </a:t>
            </a:r>
            <a:r>
              <a:rPr lang="en-GB" sz="2000" b="1" dirty="0"/>
              <a:t>over-represented </a:t>
            </a:r>
            <a:r>
              <a:rPr lang="en-GB" sz="2000" dirty="0"/>
              <a:t>among those children referred to Children Social Care, abuse and neglect represent about two thirds of cases seen at child protection conferences. </a:t>
            </a:r>
          </a:p>
          <a:p>
            <a:pPr>
              <a:defRPr/>
            </a:pPr>
            <a:endParaRPr lang="en-GB" sz="800" dirty="0">
              <a:latin typeface="Tahoma" panose="020B0604030504040204" pitchFamily="34" charset="0"/>
              <a:ea typeface="Tahoma" panose="020B0604030504040204" pitchFamily="34" charset="0"/>
              <a:cs typeface="Tahoma" panose="020B0604030504040204" pitchFamily="34" charset="0"/>
            </a:endParaRPr>
          </a:p>
          <a:p>
            <a:pPr>
              <a:defRPr/>
            </a:pPr>
            <a:r>
              <a:rPr lang="en-GB" sz="2000" dirty="0">
                <a:latin typeface="Tahoma" panose="020B0604030504040204" pitchFamily="34" charset="0"/>
                <a:ea typeface="Tahoma" panose="020B0604030504040204" pitchFamily="34" charset="0"/>
                <a:cs typeface="Tahoma" panose="020B0604030504040204" pitchFamily="34" charset="0"/>
              </a:rPr>
              <a:t>The risks of harm to children exposed to domestic violence and abuse have now been recognised. Children who live/experience DA feel:</a:t>
            </a:r>
          </a:p>
          <a:p>
            <a:pPr>
              <a:buClr>
                <a:srgbClr val="FF0066"/>
              </a:buClr>
              <a:defRPr/>
            </a:pPr>
            <a:r>
              <a:rPr lang="en-GB" sz="2000" dirty="0">
                <a:latin typeface="Tahoma" panose="020B0604030504040204" pitchFamily="34" charset="0"/>
                <a:ea typeface="Tahoma" panose="020B0604030504040204" pitchFamily="34" charset="0"/>
                <a:cs typeface="Tahoma" panose="020B0604030504040204" pitchFamily="34" charset="0"/>
              </a:rPr>
              <a:t> </a:t>
            </a:r>
          </a:p>
          <a:p>
            <a:pPr>
              <a:buClr>
                <a:srgbClr val="C00000"/>
              </a:buClr>
              <a:defRPr/>
            </a:pPr>
            <a:endParaRPr lang="en-GB" sz="2000" i="1" dirty="0">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r>
              <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rPr>
              <a:t>  </a:t>
            </a: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r>
              <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rPr>
              <a:t>75% of all CP cases in Sutton, Domestic Abuse is present</a:t>
            </a:r>
          </a:p>
          <a:p>
            <a:pPr>
              <a:defRPr/>
            </a:pPr>
            <a:endParaRPr lang="en-GB" dirty="0"/>
          </a:p>
        </p:txBody>
      </p:sp>
      <p:pic>
        <p:nvPicPr>
          <p:cNvPr id="6" name="Picture 5">
            <a:extLst>
              <a:ext uri="{FF2B5EF4-FFF2-40B4-BE49-F238E27FC236}">
                <a16:creationId xmlns:a16="http://schemas.microsoft.com/office/drawing/2014/main" id="{C46F2F59-17AA-422F-B4C6-DB309CD31E3B}"/>
              </a:ext>
            </a:extLst>
          </p:cNvPr>
          <p:cNvPicPr>
            <a:picLocks noChangeAspect="1"/>
          </p:cNvPicPr>
          <p:nvPr/>
        </p:nvPicPr>
        <p:blipFill>
          <a:blip r:embed="rId2"/>
          <a:stretch>
            <a:fillRect/>
          </a:stretch>
        </p:blipFill>
        <p:spPr>
          <a:xfrm>
            <a:off x="1781459" y="3332433"/>
            <a:ext cx="5348430" cy="2896223"/>
          </a:xfrm>
          <a:prstGeom prst="rect">
            <a:avLst/>
          </a:prstGeom>
        </p:spPr>
      </p:pic>
    </p:spTree>
    <p:extLst>
      <p:ext uri="{BB962C8B-B14F-4D97-AF65-F5344CB8AC3E}">
        <p14:creationId xmlns:p14="http://schemas.microsoft.com/office/powerpoint/2010/main" val="3595585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1F07-BC56-48E8-922D-E1B981D3087F}"/>
              </a:ext>
            </a:extLst>
          </p:cNvPr>
          <p:cNvSpPr>
            <a:spLocks noGrp="1"/>
          </p:cNvSpPr>
          <p:nvPr>
            <p:ph type="title"/>
          </p:nvPr>
        </p:nvSpPr>
        <p:spPr/>
        <p:txBody>
          <a:bodyPr>
            <a:normAutofit fontScale="90000"/>
          </a:bodyPr>
          <a:lstStyle/>
          <a:p>
            <a:r>
              <a:rPr lang="en-GB" dirty="0"/>
              <a:t>Operation Encompass  - National Police Strategy</a:t>
            </a:r>
          </a:p>
        </p:txBody>
      </p:sp>
      <p:sp>
        <p:nvSpPr>
          <p:cNvPr id="3" name="Text Placeholder 2">
            <a:extLst>
              <a:ext uri="{FF2B5EF4-FFF2-40B4-BE49-F238E27FC236}">
                <a16:creationId xmlns:a16="http://schemas.microsoft.com/office/drawing/2014/main" id="{53ADF31E-D954-464B-875E-1815BDEFD75B}"/>
              </a:ext>
            </a:extLst>
          </p:cNvPr>
          <p:cNvSpPr>
            <a:spLocks noGrp="1"/>
          </p:cNvSpPr>
          <p:nvPr>
            <p:ph type="body" idx="1"/>
          </p:nvPr>
        </p:nvSpPr>
        <p:spPr>
          <a:xfrm>
            <a:off x="176994" y="1492888"/>
            <a:ext cx="8790012" cy="4769047"/>
          </a:xfrm>
        </p:spPr>
        <p:txBody>
          <a:bodyPr>
            <a:noAutofit/>
          </a:bodyPr>
          <a:lstStyle/>
          <a:p>
            <a:r>
              <a:rPr lang="en-GB" sz="2531" b="1" dirty="0"/>
              <a:t>Operation Encompass </a:t>
            </a:r>
            <a:r>
              <a:rPr lang="en-GB" sz="2531" dirty="0"/>
              <a:t>operates in the majority of police forces across England. It helps police and schools work together to provide emotional and practical help to children. The system ensures that when police are called to an </a:t>
            </a:r>
            <a:r>
              <a:rPr lang="en-GB" sz="2531" b="1" dirty="0"/>
              <a:t>incident of domestic abuse</a:t>
            </a:r>
            <a:r>
              <a:rPr lang="en-GB" sz="2531" dirty="0"/>
              <a:t>, where there are </a:t>
            </a:r>
            <a:r>
              <a:rPr lang="en-GB" sz="2531" b="1" dirty="0"/>
              <a:t>children in the household </a:t>
            </a:r>
            <a:r>
              <a:rPr lang="en-GB" sz="2531" dirty="0"/>
              <a:t>who have </a:t>
            </a:r>
            <a:r>
              <a:rPr lang="en-GB" sz="2531" b="1" dirty="0"/>
              <a:t>experienced the domestic incident</a:t>
            </a:r>
            <a:r>
              <a:rPr lang="en-GB" sz="2531" dirty="0"/>
              <a:t>, the police will inform the key adult (usually the designated safeguarding lead) in school before the child or children arrive at school the following day. This ensures that the school has up to date relevant information about the child’s circumstances and can enable support to be given to the child according to their needs. </a:t>
            </a:r>
          </a:p>
        </p:txBody>
      </p:sp>
    </p:spTree>
    <p:extLst>
      <p:ext uri="{BB962C8B-B14F-4D97-AF65-F5344CB8AC3E}">
        <p14:creationId xmlns:p14="http://schemas.microsoft.com/office/powerpoint/2010/main" val="287883365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CC88-5492-44B2-9FEA-11B49243E8C2}"/>
              </a:ext>
            </a:extLst>
          </p:cNvPr>
          <p:cNvSpPr>
            <a:spLocks noGrp="1"/>
          </p:cNvSpPr>
          <p:nvPr>
            <p:ph type="title"/>
          </p:nvPr>
        </p:nvSpPr>
        <p:spPr/>
        <p:txBody>
          <a:bodyPr/>
          <a:lstStyle/>
          <a:p>
            <a:r>
              <a:rPr lang="en-GB" dirty="0"/>
              <a:t>Not alone in Sutton -</a:t>
            </a:r>
          </a:p>
        </p:txBody>
      </p:sp>
      <p:sp>
        <p:nvSpPr>
          <p:cNvPr id="3" name="Text Placeholder 2">
            <a:extLst>
              <a:ext uri="{FF2B5EF4-FFF2-40B4-BE49-F238E27FC236}">
                <a16:creationId xmlns:a16="http://schemas.microsoft.com/office/drawing/2014/main" id="{BCA7B0CE-B7EB-4D3D-80F4-EA48C5C7469B}"/>
              </a:ext>
            </a:extLst>
          </p:cNvPr>
          <p:cNvSpPr>
            <a:spLocks noGrp="1"/>
          </p:cNvSpPr>
          <p:nvPr>
            <p:ph type="body" idx="1"/>
          </p:nvPr>
        </p:nvSpPr>
        <p:spPr>
          <a:xfrm>
            <a:off x="482601" y="1608138"/>
            <a:ext cx="8486739" cy="4768850"/>
          </a:xfrm>
        </p:spPr>
        <p:txBody>
          <a:bodyPr/>
          <a:lstStyle/>
          <a:p>
            <a:r>
              <a:rPr lang="en-GB" sz="3200" dirty="0"/>
              <a:t>Not Alone In Sutton</a:t>
            </a:r>
          </a:p>
          <a:p>
            <a:endParaRPr lang="en-GB" sz="3200" dirty="0"/>
          </a:p>
          <a:p>
            <a:r>
              <a:rPr lang="en-GB" sz="3200" dirty="0"/>
              <a:t>​: A website full of useful information about domestic abuse, including what to do if someone is affected by domestic abuse: </a:t>
            </a:r>
          </a:p>
          <a:p>
            <a:endParaRPr lang="en-GB" sz="3200" dirty="0"/>
          </a:p>
          <a:p>
            <a:r>
              <a:rPr lang="en-GB" sz="3200" dirty="0"/>
              <a:t>​</a:t>
            </a:r>
            <a:r>
              <a:rPr lang="en-GB" sz="3200" dirty="0">
                <a:hlinkClick r:id="rId2"/>
              </a:rPr>
              <a:t>www.notaloneinsutton.org.uk</a:t>
            </a:r>
            <a:endParaRPr lang="en-GB" sz="3200" dirty="0"/>
          </a:p>
          <a:p>
            <a:endParaRPr lang="en-GB" dirty="0"/>
          </a:p>
        </p:txBody>
      </p:sp>
    </p:spTree>
    <p:extLst>
      <p:ext uri="{BB962C8B-B14F-4D97-AF65-F5344CB8AC3E}">
        <p14:creationId xmlns:p14="http://schemas.microsoft.com/office/powerpoint/2010/main" val="100555786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CB981-50F2-4E53-9413-B333A05D5211}"/>
              </a:ext>
            </a:extLst>
          </p:cNvPr>
          <p:cNvPicPr>
            <a:picLocks noChangeAspect="1"/>
          </p:cNvPicPr>
          <p:nvPr/>
        </p:nvPicPr>
        <p:blipFill>
          <a:blip r:embed="rId2"/>
          <a:stretch>
            <a:fillRect/>
          </a:stretch>
        </p:blipFill>
        <p:spPr>
          <a:xfrm>
            <a:off x="571501" y="482224"/>
            <a:ext cx="8000999" cy="5893553"/>
          </a:xfrm>
          <a:prstGeom prst="rect">
            <a:avLst/>
          </a:prstGeom>
        </p:spPr>
      </p:pic>
    </p:spTree>
    <p:extLst>
      <p:ext uri="{BB962C8B-B14F-4D97-AF65-F5344CB8AC3E}">
        <p14:creationId xmlns:p14="http://schemas.microsoft.com/office/powerpoint/2010/main" val="3099115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39516-CE7F-2E41-F71F-FAB13D5CE3CD}"/>
              </a:ext>
            </a:extLst>
          </p:cNvPr>
          <p:cNvPicPr>
            <a:picLocks noChangeAspect="1"/>
          </p:cNvPicPr>
          <p:nvPr/>
        </p:nvPicPr>
        <p:blipFill>
          <a:blip r:embed="rId2"/>
          <a:stretch>
            <a:fillRect/>
          </a:stretch>
        </p:blipFill>
        <p:spPr>
          <a:xfrm>
            <a:off x="1704294" y="153081"/>
            <a:ext cx="5959929" cy="6511018"/>
          </a:xfrm>
          <a:prstGeom prst="rect">
            <a:avLst/>
          </a:prstGeom>
        </p:spPr>
      </p:pic>
    </p:spTree>
    <p:extLst>
      <p:ext uri="{BB962C8B-B14F-4D97-AF65-F5344CB8AC3E}">
        <p14:creationId xmlns:p14="http://schemas.microsoft.com/office/powerpoint/2010/main" val="2299531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C10B-8A75-4F14-9F5A-E6156FF17E48}"/>
              </a:ext>
            </a:extLst>
          </p:cNvPr>
          <p:cNvSpPr>
            <a:spLocks noGrp="1"/>
          </p:cNvSpPr>
          <p:nvPr>
            <p:ph type="title"/>
          </p:nvPr>
        </p:nvSpPr>
        <p:spPr/>
        <p:txBody>
          <a:bodyPr/>
          <a:lstStyle/>
          <a:p>
            <a:r>
              <a:rPr lang="en-GB" dirty="0"/>
              <a:t>Bromley &amp; Croydon Women’s Aid</a:t>
            </a:r>
          </a:p>
        </p:txBody>
      </p:sp>
      <p:sp>
        <p:nvSpPr>
          <p:cNvPr id="3" name="Text Placeholder 2">
            <a:extLst>
              <a:ext uri="{FF2B5EF4-FFF2-40B4-BE49-F238E27FC236}">
                <a16:creationId xmlns:a16="http://schemas.microsoft.com/office/drawing/2014/main" id="{3643BB7E-21A6-48C1-8937-D449D604D104}"/>
              </a:ext>
            </a:extLst>
          </p:cNvPr>
          <p:cNvSpPr>
            <a:spLocks noGrp="1"/>
          </p:cNvSpPr>
          <p:nvPr>
            <p:ph type="body" idx="1"/>
          </p:nvPr>
        </p:nvSpPr>
        <p:spPr/>
        <p:txBody>
          <a:bodyPr/>
          <a:lstStyle/>
          <a:p>
            <a:r>
              <a:rPr lang="en-GB" sz="3094" b="1" dirty="0"/>
              <a:t>Bromley &amp; Croydon Women’s Aid </a:t>
            </a:r>
          </a:p>
          <a:p>
            <a:r>
              <a:rPr lang="en-GB" sz="3094" dirty="0"/>
              <a:t>For any enquiries, you can email info@bcwa.org.uk or call 0208 3139303.</a:t>
            </a:r>
          </a:p>
          <a:p>
            <a:endParaRPr lang="en-GB" sz="3094" dirty="0"/>
          </a:p>
          <a:p>
            <a:r>
              <a:rPr lang="en-GB" sz="3094" dirty="0"/>
              <a:t>They are open Monday to Friday, from 9.00am to 4.30pm. This applies to all types of information, including</a:t>
            </a:r>
          </a:p>
        </p:txBody>
      </p:sp>
      <p:pic>
        <p:nvPicPr>
          <p:cNvPr id="5" name="Picture 4">
            <a:extLst>
              <a:ext uri="{FF2B5EF4-FFF2-40B4-BE49-F238E27FC236}">
                <a16:creationId xmlns:a16="http://schemas.microsoft.com/office/drawing/2014/main" id="{D68EF0D0-6E78-44DD-AF52-B155DBAD929C}"/>
              </a:ext>
            </a:extLst>
          </p:cNvPr>
          <p:cNvPicPr>
            <a:picLocks noChangeAspect="1"/>
          </p:cNvPicPr>
          <p:nvPr/>
        </p:nvPicPr>
        <p:blipFill>
          <a:blip r:embed="rId3"/>
          <a:stretch>
            <a:fillRect/>
          </a:stretch>
        </p:blipFill>
        <p:spPr>
          <a:xfrm>
            <a:off x="5780537" y="4490358"/>
            <a:ext cx="3030962" cy="2367643"/>
          </a:xfrm>
          <a:prstGeom prst="rect">
            <a:avLst/>
          </a:prstGeom>
        </p:spPr>
      </p:pic>
    </p:spTree>
    <p:extLst>
      <p:ext uri="{BB962C8B-B14F-4D97-AF65-F5344CB8AC3E}">
        <p14:creationId xmlns:p14="http://schemas.microsoft.com/office/powerpoint/2010/main" val="15471343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F338-FC57-4623-AA63-2C04BB4D9FBF}"/>
              </a:ext>
            </a:extLst>
          </p:cNvPr>
          <p:cNvSpPr>
            <a:spLocks noGrp="1"/>
          </p:cNvSpPr>
          <p:nvPr>
            <p:ph type="title"/>
          </p:nvPr>
        </p:nvSpPr>
        <p:spPr/>
        <p:txBody>
          <a:bodyPr/>
          <a:lstStyle/>
          <a:p>
            <a:r>
              <a:rPr lang="en-GB" dirty="0"/>
              <a:t>KCSIE 2023 – What is in it?</a:t>
            </a:r>
          </a:p>
        </p:txBody>
      </p:sp>
      <p:sp>
        <p:nvSpPr>
          <p:cNvPr id="3" name="Text Placeholder 2">
            <a:extLst>
              <a:ext uri="{FF2B5EF4-FFF2-40B4-BE49-F238E27FC236}">
                <a16:creationId xmlns:a16="http://schemas.microsoft.com/office/drawing/2014/main" id="{D1C9B46F-38AD-411A-99F1-3477844E6906}"/>
              </a:ext>
            </a:extLst>
          </p:cNvPr>
          <p:cNvSpPr>
            <a:spLocks noGrp="1"/>
          </p:cNvSpPr>
          <p:nvPr>
            <p:ph type="body" idx="1"/>
          </p:nvPr>
        </p:nvSpPr>
        <p:spPr>
          <a:xfrm>
            <a:off x="271463" y="1608138"/>
            <a:ext cx="8494938" cy="4768850"/>
          </a:xfrm>
        </p:spPr>
        <p:txBody>
          <a:bodyPr/>
          <a:lstStyle/>
          <a:p>
            <a:r>
              <a:rPr lang="en-GB" sz="2531" b="1" dirty="0"/>
              <a:t>Annex A: </a:t>
            </a:r>
            <a:r>
              <a:rPr lang="en-GB" sz="2531" dirty="0"/>
              <a:t>Safeguarding information for school and college staff</a:t>
            </a:r>
          </a:p>
          <a:p>
            <a:r>
              <a:rPr lang="en-GB" sz="2531" b="1" dirty="0"/>
              <a:t>Annex B: </a:t>
            </a:r>
            <a:r>
              <a:rPr lang="en-GB" sz="2531" dirty="0"/>
              <a:t>Further information. Additional advice and support </a:t>
            </a:r>
          </a:p>
          <a:p>
            <a:r>
              <a:rPr lang="en-GB" sz="2531" b="1" dirty="0"/>
              <a:t>Annex C</a:t>
            </a:r>
            <a:r>
              <a:rPr lang="en-GB" sz="2531" dirty="0"/>
              <a:t>: Role of the designated safeguarding lead </a:t>
            </a:r>
          </a:p>
          <a:p>
            <a:r>
              <a:rPr lang="en-GB" sz="2531" b="1" dirty="0"/>
              <a:t>Annex D: </a:t>
            </a:r>
            <a:r>
              <a:rPr lang="en-GB" sz="2531" dirty="0"/>
              <a:t>Host families - homestay during exchange visits </a:t>
            </a:r>
          </a:p>
          <a:p>
            <a:r>
              <a:rPr lang="en-GB" sz="2531" b="1" dirty="0"/>
              <a:t>Annex E: </a:t>
            </a:r>
            <a:r>
              <a:rPr lang="en-GB" sz="2531" dirty="0"/>
              <a:t>Statutory guidance - Regulated activity (children) - Supervision of activity with children which is regulated activity when unsupervised.</a:t>
            </a:r>
          </a:p>
          <a:p>
            <a:r>
              <a:rPr lang="en-GB" sz="2531" b="1" dirty="0"/>
              <a:t>Annex F: </a:t>
            </a:r>
            <a:r>
              <a:rPr lang="en-GB" sz="2531" dirty="0"/>
              <a:t>Table of substantive changes from September 2022</a:t>
            </a:r>
          </a:p>
        </p:txBody>
      </p:sp>
    </p:spTree>
    <p:extLst>
      <p:ext uri="{BB962C8B-B14F-4D97-AF65-F5344CB8AC3E}">
        <p14:creationId xmlns:p14="http://schemas.microsoft.com/office/powerpoint/2010/main" val="406760603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20112-2C0B-454D-A7DC-A7B4133344CF}"/>
              </a:ext>
            </a:extLst>
          </p:cNvPr>
          <p:cNvPicPr>
            <a:picLocks noChangeAspect="1"/>
          </p:cNvPicPr>
          <p:nvPr/>
        </p:nvPicPr>
        <p:blipFill>
          <a:blip r:embed="rId2"/>
          <a:stretch>
            <a:fillRect/>
          </a:stretch>
        </p:blipFill>
        <p:spPr>
          <a:xfrm>
            <a:off x="4471774" y="1434969"/>
            <a:ext cx="4558139" cy="5320978"/>
          </a:xfrm>
          <a:prstGeom prst="rect">
            <a:avLst/>
          </a:prstGeom>
        </p:spPr>
      </p:pic>
      <p:sp>
        <p:nvSpPr>
          <p:cNvPr id="3" name="Rectangle 2">
            <a:extLst>
              <a:ext uri="{FF2B5EF4-FFF2-40B4-BE49-F238E27FC236}">
                <a16:creationId xmlns:a16="http://schemas.microsoft.com/office/drawing/2014/main" id="{6F19C213-C377-4545-A739-E564CF723F45}"/>
              </a:ext>
            </a:extLst>
          </p:cNvPr>
          <p:cNvSpPr/>
          <p:nvPr/>
        </p:nvSpPr>
        <p:spPr>
          <a:xfrm>
            <a:off x="401468" y="306404"/>
            <a:ext cx="5976316" cy="557525"/>
          </a:xfrm>
          <a:prstGeom prst="rect">
            <a:avLst/>
          </a:prstGeom>
        </p:spPr>
        <p:txBody>
          <a:bodyPr wrap="none">
            <a:spAutoFit/>
          </a:bodyPr>
          <a:lstStyle/>
          <a:p>
            <a:pPr defTabSz="410751" hangingPunct="0">
              <a:defRPr/>
            </a:pPr>
            <a:r>
              <a:rPr lang="en-GB" sz="3023" kern="0" dirty="0">
                <a:solidFill>
                  <a:srgbClr val="FFFFFF"/>
                </a:solidFill>
                <a:latin typeface="Avenir Heavy"/>
                <a:sym typeface="Avenir Heavy"/>
              </a:rPr>
              <a:t>Assessment of risk outside the home</a:t>
            </a:r>
          </a:p>
        </p:txBody>
      </p:sp>
      <p:sp>
        <p:nvSpPr>
          <p:cNvPr id="4" name="TextBox 3">
            <a:extLst>
              <a:ext uri="{FF2B5EF4-FFF2-40B4-BE49-F238E27FC236}">
                <a16:creationId xmlns:a16="http://schemas.microsoft.com/office/drawing/2014/main" id="{4706A277-6A7A-41D7-A25E-DBCEA1751E17}"/>
              </a:ext>
            </a:extLst>
          </p:cNvPr>
          <p:cNvSpPr txBox="1"/>
          <p:nvPr/>
        </p:nvSpPr>
        <p:spPr>
          <a:xfrm>
            <a:off x="574699" y="1500837"/>
            <a:ext cx="3492974" cy="5189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Be aware of risks in your local area –</a:t>
            </a:r>
          </a:p>
          <a:p>
            <a:pPr defTabSz="410751" hangingPunct="0"/>
            <a:endParaRPr lang="en-GB" sz="3023" kern="0" dirty="0">
              <a:solidFill>
                <a:srgbClr val="314764"/>
              </a:solidFill>
              <a:latin typeface="Avenir Heavy"/>
              <a:sym typeface="Avenir Heavy"/>
            </a:endParaRPr>
          </a:p>
          <a:p>
            <a:pPr defTabSz="410751" hangingPunct="0"/>
            <a:r>
              <a:rPr lang="en-GB" sz="3023" kern="0" dirty="0">
                <a:solidFill>
                  <a:srgbClr val="314764"/>
                </a:solidFill>
                <a:latin typeface="Avenir Heavy"/>
                <a:sym typeface="Avenir Heavy"/>
              </a:rPr>
              <a:t>Drugs, County Lines, gangs, Knife crime, DA, poverty, neglect, robberies, ASB, Exploitation, racism, extremism,</a:t>
            </a:r>
          </a:p>
          <a:p>
            <a:pPr defTabSz="410751" hangingPunct="0"/>
            <a:r>
              <a:rPr lang="en-GB" sz="3023" kern="0" dirty="0">
                <a:solidFill>
                  <a:srgbClr val="314764"/>
                </a:solidFill>
                <a:latin typeface="Avenir Heavy"/>
                <a:sym typeface="Avenir Heavy"/>
              </a:rPr>
              <a:t>Hotspots (parks, vape shops, takeaways) etc</a:t>
            </a:r>
          </a:p>
        </p:txBody>
      </p:sp>
    </p:spTree>
    <p:extLst>
      <p:ext uri="{BB962C8B-B14F-4D97-AF65-F5344CB8AC3E}">
        <p14:creationId xmlns:p14="http://schemas.microsoft.com/office/powerpoint/2010/main" val="2491164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539640" y="0"/>
            <a:ext cx="7632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defTabSz="914353">
              <a:defRPr/>
            </a:pPr>
            <a:r>
              <a:rPr lang="en-GB" sz="3200" b="1" dirty="0">
                <a:solidFill>
                  <a:srgbClr val="FFFFFF"/>
                </a:solidFill>
                <a:latin typeface="Tahoma"/>
                <a:sym typeface="Avenir Heavy"/>
              </a:rPr>
              <a:t>Counter Terrorism and Security Act 2015</a:t>
            </a:r>
            <a:r>
              <a:rPr lang="en-GB" sz="3200" dirty="0">
                <a:solidFill>
                  <a:srgbClr val="FFFFFF"/>
                </a:solidFill>
                <a:latin typeface="Tahoma"/>
                <a:sym typeface="Avenir Heavy"/>
              </a:rPr>
              <a:t>.</a:t>
            </a:r>
            <a:endParaRPr sz="3200" dirty="0">
              <a:solidFill>
                <a:srgbClr val="FFFFFF"/>
              </a:solidFill>
              <a:latin typeface="Avenir Heavy"/>
              <a:sym typeface="Avenir Heavy"/>
            </a:endParaRPr>
          </a:p>
        </p:txBody>
      </p:sp>
      <p:sp>
        <p:nvSpPr>
          <p:cNvPr id="363" name="CustomShape 2"/>
          <p:cNvSpPr/>
          <p:nvPr/>
        </p:nvSpPr>
        <p:spPr>
          <a:xfrm>
            <a:off x="539640" y="1484640"/>
            <a:ext cx="8208720" cy="447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353">
              <a:defRPr/>
            </a:pPr>
            <a:r>
              <a:rPr lang="en-GB" sz="3200" dirty="0">
                <a:solidFill>
                  <a:srgbClr val="000000"/>
                </a:solidFill>
                <a:latin typeface="Tahoma"/>
                <a:sym typeface="Avenir Heavy"/>
              </a:rPr>
              <a:t>As of the 1</a:t>
            </a:r>
            <a:r>
              <a:rPr lang="en-GB" sz="3200" baseline="30000" dirty="0">
                <a:solidFill>
                  <a:srgbClr val="000000"/>
                </a:solidFill>
                <a:latin typeface="Tahoma"/>
                <a:sym typeface="Avenir Heavy"/>
              </a:rPr>
              <a:t>st</a:t>
            </a:r>
            <a:r>
              <a:rPr lang="en-GB" sz="3200" dirty="0">
                <a:solidFill>
                  <a:srgbClr val="000000"/>
                </a:solidFill>
                <a:latin typeface="Tahoma"/>
                <a:sym typeface="Avenir Heavy"/>
              </a:rPr>
              <a:t> July 2015 – Creates a new duty on certain bodies to have “</a:t>
            </a:r>
            <a:r>
              <a:rPr lang="en-GB" sz="3200" b="1" dirty="0">
                <a:solidFill>
                  <a:srgbClr val="000000"/>
                </a:solidFill>
                <a:latin typeface="Tahoma"/>
                <a:sym typeface="Avenir Heavy"/>
              </a:rPr>
              <a:t>DUE REGARD TO THE NEED TO PREVENT PEOPLE FROM BEING DRAWN INTO TERRORISM</a:t>
            </a:r>
            <a:r>
              <a:rPr lang="en-GB" sz="3200" dirty="0">
                <a:solidFill>
                  <a:srgbClr val="000000"/>
                </a:solidFill>
                <a:latin typeface="Tahoma"/>
                <a:sym typeface="Avenir Heavy"/>
              </a:rPr>
              <a:t>”. </a:t>
            </a:r>
            <a:endParaRPr dirty="0">
              <a:solidFill>
                <a:srgbClr val="314764"/>
              </a:solidFill>
              <a:latin typeface="Avenir Heavy"/>
              <a:sym typeface="Avenir Heavy"/>
            </a:endParaRPr>
          </a:p>
          <a:p>
            <a:pPr defTabSz="914353">
              <a:defRPr/>
            </a:pPr>
            <a:endParaRPr dirty="0">
              <a:solidFill>
                <a:srgbClr val="314764"/>
              </a:solidFill>
              <a:latin typeface="Avenir Heavy"/>
              <a:sym typeface="Avenir Heavy"/>
            </a:endParaRPr>
          </a:p>
          <a:p>
            <a:pPr defTabSz="914353">
              <a:defRPr/>
            </a:pPr>
            <a:r>
              <a:rPr lang="en-GB" sz="3200" dirty="0">
                <a:solidFill>
                  <a:srgbClr val="000000"/>
                </a:solidFill>
                <a:latin typeface="Tahoma"/>
                <a:sym typeface="Avenir Heavy"/>
              </a:rPr>
              <a:t>The duty will apply to bodies including local authorities, the police, prisons, probation, </a:t>
            </a:r>
            <a:r>
              <a:rPr lang="en-GB" sz="3200" b="1" dirty="0">
                <a:solidFill>
                  <a:srgbClr val="000000"/>
                </a:solidFill>
                <a:latin typeface="Tahoma"/>
                <a:sym typeface="Avenir Heavy"/>
              </a:rPr>
              <a:t>schools</a:t>
            </a:r>
            <a:r>
              <a:rPr lang="en-GB" sz="3200" dirty="0">
                <a:solidFill>
                  <a:srgbClr val="000000"/>
                </a:solidFill>
                <a:latin typeface="Tahoma"/>
                <a:sym typeface="Avenir Heavy"/>
              </a:rPr>
              <a:t>, colleges and universities.</a:t>
            </a:r>
            <a:endParaRPr dirty="0">
              <a:solidFill>
                <a:srgbClr val="314764"/>
              </a:solidFill>
              <a:latin typeface="Avenir Heavy"/>
              <a:sym typeface="Avenir Heavy"/>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6EB7-F84E-4F64-A611-CD32D76623A4}"/>
              </a:ext>
            </a:extLst>
          </p:cNvPr>
          <p:cNvSpPr>
            <a:spLocks noGrp="1"/>
          </p:cNvSpPr>
          <p:nvPr>
            <p:ph type="title"/>
          </p:nvPr>
        </p:nvSpPr>
        <p:spPr/>
        <p:txBody>
          <a:bodyPr>
            <a:normAutofit fontScale="90000"/>
          </a:bodyPr>
          <a:lstStyle/>
          <a:p>
            <a:r>
              <a:rPr lang="en-GB" dirty="0"/>
              <a:t>National Prevent Referral Form</a:t>
            </a:r>
          </a:p>
        </p:txBody>
      </p:sp>
      <p:pic>
        <p:nvPicPr>
          <p:cNvPr id="5" name="Picture 4">
            <a:extLst>
              <a:ext uri="{FF2B5EF4-FFF2-40B4-BE49-F238E27FC236}">
                <a16:creationId xmlns:a16="http://schemas.microsoft.com/office/drawing/2014/main" id="{53D15952-9C5D-46A0-A49F-1EA5E0C7ED26}"/>
              </a:ext>
            </a:extLst>
          </p:cNvPr>
          <p:cNvPicPr>
            <a:picLocks noChangeAspect="1"/>
          </p:cNvPicPr>
          <p:nvPr/>
        </p:nvPicPr>
        <p:blipFill>
          <a:blip r:embed="rId2"/>
          <a:stretch>
            <a:fillRect/>
          </a:stretch>
        </p:blipFill>
        <p:spPr>
          <a:xfrm>
            <a:off x="271588" y="1416201"/>
            <a:ext cx="3551285" cy="4335484"/>
          </a:xfrm>
          <a:prstGeom prst="rect">
            <a:avLst/>
          </a:prstGeom>
        </p:spPr>
      </p:pic>
      <p:pic>
        <p:nvPicPr>
          <p:cNvPr id="7" name="Picture 6">
            <a:extLst>
              <a:ext uri="{FF2B5EF4-FFF2-40B4-BE49-F238E27FC236}">
                <a16:creationId xmlns:a16="http://schemas.microsoft.com/office/drawing/2014/main" id="{D3B787EB-8889-4128-980E-D2C2666604B4}"/>
              </a:ext>
            </a:extLst>
          </p:cNvPr>
          <p:cNvPicPr>
            <a:picLocks noChangeAspect="1"/>
          </p:cNvPicPr>
          <p:nvPr/>
        </p:nvPicPr>
        <p:blipFill>
          <a:blip r:embed="rId3"/>
          <a:stretch>
            <a:fillRect/>
          </a:stretch>
        </p:blipFill>
        <p:spPr>
          <a:xfrm>
            <a:off x="4491874" y="1429303"/>
            <a:ext cx="4169784" cy="4322381"/>
          </a:xfrm>
          <a:prstGeom prst="rect">
            <a:avLst/>
          </a:prstGeom>
        </p:spPr>
      </p:pic>
      <p:sp>
        <p:nvSpPr>
          <p:cNvPr id="6" name="TextBox 5">
            <a:extLst>
              <a:ext uri="{FF2B5EF4-FFF2-40B4-BE49-F238E27FC236}">
                <a16:creationId xmlns:a16="http://schemas.microsoft.com/office/drawing/2014/main" id="{622A8B2C-BD1F-4F88-B009-089C05AA67B4}"/>
              </a:ext>
            </a:extLst>
          </p:cNvPr>
          <p:cNvSpPr txBox="1"/>
          <p:nvPr/>
        </p:nvSpPr>
        <p:spPr>
          <a:xfrm>
            <a:off x="1353553" y="6005475"/>
            <a:ext cx="6877740"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30" hangingPunct="0">
              <a:defRPr/>
            </a:pPr>
            <a:r>
              <a:rPr lang="en-GB" sz="3023" kern="0" dirty="0">
                <a:solidFill>
                  <a:srgbClr val="314764"/>
                </a:solidFill>
                <a:latin typeface="Avenir Heavy"/>
                <a:sym typeface="Avenir Heavy"/>
              </a:rPr>
              <a:t>preventreferrals@met.pnn.police.uk</a:t>
            </a:r>
          </a:p>
        </p:txBody>
      </p:sp>
    </p:spTree>
    <p:extLst>
      <p:ext uri="{BB962C8B-B14F-4D97-AF65-F5344CB8AC3E}">
        <p14:creationId xmlns:p14="http://schemas.microsoft.com/office/powerpoint/2010/main" val="4265053163"/>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1878-1CED-3994-99E1-C492F51C5CF2}"/>
              </a:ext>
            </a:extLst>
          </p:cNvPr>
          <p:cNvSpPr>
            <a:spLocks noGrp="1"/>
          </p:cNvSpPr>
          <p:nvPr>
            <p:ph type="title"/>
          </p:nvPr>
        </p:nvSpPr>
        <p:spPr/>
        <p:txBody>
          <a:bodyPr/>
          <a:lstStyle/>
          <a:p>
            <a:r>
              <a:rPr lang="en-GB" dirty="0"/>
              <a:t>Develop a School Prevent Action Plan</a:t>
            </a:r>
          </a:p>
        </p:txBody>
      </p:sp>
      <p:sp>
        <p:nvSpPr>
          <p:cNvPr id="3" name="Text Placeholder 2">
            <a:extLst>
              <a:ext uri="{FF2B5EF4-FFF2-40B4-BE49-F238E27FC236}">
                <a16:creationId xmlns:a16="http://schemas.microsoft.com/office/drawing/2014/main" id="{DE0B13AD-73EB-801B-4892-908DB931C533}"/>
              </a:ext>
            </a:extLst>
          </p:cNvPr>
          <p:cNvSpPr>
            <a:spLocks noGrp="1"/>
          </p:cNvSpPr>
          <p:nvPr>
            <p:ph type="body" idx="1"/>
          </p:nvPr>
        </p:nvSpPr>
        <p:spPr/>
        <p:txBody>
          <a:bodyPr/>
          <a:lstStyle/>
          <a:p>
            <a:r>
              <a:rPr lang="en-GB" sz="3600" dirty="0"/>
              <a:t>Develop a Prevent action plan – consider completing the self-assessment here: </a:t>
            </a:r>
          </a:p>
          <a:p>
            <a:endParaRPr lang="en-GB" sz="3600" dirty="0"/>
          </a:p>
          <a:p>
            <a:r>
              <a:rPr lang="en-GB" sz="3600" dirty="0">
                <a:hlinkClick r:id="rId2"/>
              </a:rPr>
              <a:t>https://www.gov.uk/government/publications/prevent-duty-self-assessment-tool-for-schools</a:t>
            </a:r>
            <a:endParaRPr lang="en-GB" sz="3600" dirty="0"/>
          </a:p>
        </p:txBody>
      </p:sp>
    </p:spTree>
    <p:extLst>
      <p:ext uri="{BB962C8B-B14F-4D97-AF65-F5344CB8AC3E}">
        <p14:creationId xmlns:p14="http://schemas.microsoft.com/office/powerpoint/2010/main" val="1884165034"/>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a:extLst>
              <a:ext uri="{FF2B5EF4-FFF2-40B4-BE49-F238E27FC236}">
                <a16:creationId xmlns:a16="http://schemas.microsoft.com/office/drawing/2014/main" id="{A732D6B4-ED3B-40DE-B7E1-3DDBDBCFD7CC}"/>
              </a:ext>
            </a:extLst>
          </p:cNvPr>
          <p:cNvSpPr/>
          <p:nvPr/>
        </p:nvSpPr>
        <p:spPr>
          <a:xfrm>
            <a:off x="393700" y="2278063"/>
            <a:ext cx="8356600" cy="4356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306">
              <a:defRPr/>
            </a:pPr>
            <a:r>
              <a:rPr lang="en-GB" sz="2800" dirty="0">
                <a:solidFill>
                  <a:srgbClr val="000000"/>
                </a:solidFill>
                <a:latin typeface="Calibri"/>
                <a:sym typeface="Avenir Heavy"/>
              </a:rPr>
              <a:t>Abu </a:t>
            </a:r>
            <a:r>
              <a:rPr lang="en-GB" sz="2800" dirty="0" err="1">
                <a:solidFill>
                  <a:srgbClr val="000000"/>
                </a:solidFill>
                <a:latin typeface="Calibri"/>
                <a:sym typeface="Avenir Heavy"/>
              </a:rPr>
              <a:t>Ullah</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Prevent Team Leader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Safer Sutton Partnership Service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Safer and Stronger Communities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Sutton Police Station, 6 Carshalton Road, Sutton, SM1 4RF</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Tel: 020 8649 0448 Fax: 020 8642 5036</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Mobile: 07710 066 807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Email: abu.ullah@sutton.gov.uk</a:t>
            </a:r>
            <a:endParaRPr dirty="0">
              <a:solidFill>
                <a:prstClr val="black"/>
              </a:solidFill>
              <a:latin typeface="Arial"/>
              <a:sym typeface="Avenir Heavy"/>
            </a:endParaRPr>
          </a:p>
        </p:txBody>
      </p:sp>
      <p:pic>
        <p:nvPicPr>
          <p:cNvPr id="218116" name="Picture 3">
            <a:extLst>
              <a:ext uri="{FF2B5EF4-FFF2-40B4-BE49-F238E27FC236}">
                <a16:creationId xmlns:a16="http://schemas.microsoft.com/office/drawing/2014/main" id="{0FCCDF5F-1F8B-4301-9FDE-C17A587E2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055" y="0"/>
            <a:ext cx="3743325" cy="10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7" name="TextBox 1">
            <a:extLst>
              <a:ext uri="{FF2B5EF4-FFF2-40B4-BE49-F238E27FC236}">
                <a16:creationId xmlns:a16="http://schemas.microsoft.com/office/drawing/2014/main" id="{758C946C-C8F3-41B9-AB09-AC1067B6D841}"/>
              </a:ext>
            </a:extLst>
          </p:cNvPr>
          <p:cNvSpPr txBox="1">
            <a:spLocks noChangeArrowheads="1"/>
          </p:cNvSpPr>
          <p:nvPr/>
        </p:nvSpPr>
        <p:spPr bwMode="auto">
          <a:xfrm>
            <a:off x="560388" y="1538288"/>
            <a:ext cx="657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2767" fontAlgn="base">
              <a:spcBef>
                <a:spcPct val="0"/>
              </a:spcBef>
              <a:spcAft>
                <a:spcPct val="0"/>
              </a:spcAft>
              <a:defRPr/>
            </a:pPr>
            <a:r>
              <a:rPr lang="en-GB" altLang="en-US" sz="2800" b="1" u="sng" dirty="0">
                <a:solidFill>
                  <a:srgbClr val="000000"/>
                </a:solidFill>
                <a:sym typeface="Avenir Heavy"/>
              </a:rPr>
              <a:t>Need to ask a question on Prevent?</a:t>
            </a:r>
          </a:p>
        </p:txBody>
      </p:sp>
      <p:pic>
        <p:nvPicPr>
          <p:cNvPr id="2" name="Picture 1">
            <a:extLst>
              <a:ext uri="{FF2B5EF4-FFF2-40B4-BE49-F238E27FC236}">
                <a16:creationId xmlns:a16="http://schemas.microsoft.com/office/drawing/2014/main" id="{4C7182D5-16AD-4F1F-B154-415C4BEECF6D}"/>
              </a:ext>
            </a:extLst>
          </p:cNvPr>
          <p:cNvPicPr>
            <a:picLocks noChangeAspect="1"/>
          </p:cNvPicPr>
          <p:nvPr/>
        </p:nvPicPr>
        <p:blipFill>
          <a:blip r:embed="rId3"/>
          <a:stretch>
            <a:fillRect/>
          </a:stretch>
        </p:blipFill>
        <p:spPr>
          <a:xfrm>
            <a:off x="-4183" y="0"/>
            <a:ext cx="2056238" cy="1067387"/>
          </a:xfrm>
          <a:prstGeom prst="rect">
            <a:avLst/>
          </a:prstGeom>
        </p:spPr>
      </p:pic>
    </p:spTree>
  </p:cSld>
  <p:clrMapOvr>
    <a:masterClrMapping/>
  </p:clrMapOvr>
  <p:transition spd="med"/>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extShape 1"/>
          <p:cNvSpPr txBox="1"/>
          <p:nvPr/>
        </p:nvSpPr>
        <p:spPr>
          <a:xfrm>
            <a:off x="457200" y="116640"/>
            <a:ext cx="8229240" cy="1007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a:rPr>
              <a:t>Online Training</a:t>
            </a:r>
            <a:endParaRPr kumimoji="0" sz="4000" b="0" i="0" u="none" strike="noStrike" kern="1200" cap="none" spc="0" normalizeH="0" baseline="0" noProof="0" dirty="0">
              <a:ln>
                <a:noFill/>
              </a:ln>
              <a:solidFill>
                <a:srgbClr val="FFFFFF"/>
              </a:solidFill>
              <a:effectLst/>
              <a:uLnTx/>
              <a:uFillTx/>
              <a:latin typeface="Avenir Heavy"/>
            </a:endParaRPr>
          </a:p>
        </p:txBody>
      </p:sp>
      <p:sp>
        <p:nvSpPr>
          <p:cNvPr id="453" name="TextShape 2"/>
          <p:cNvSpPr txBox="1"/>
          <p:nvPr/>
        </p:nvSpPr>
        <p:spPr>
          <a:xfrm>
            <a:off x="243281" y="1939759"/>
            <a:ext cx="9143640" cy="5328360"/>
          </a:xfrm>
          <a:prstGeom prst="rect">
            <a:avLst/>
          </a:prstGeom>
          <a:noFill/>
          <a:ln>
            <a:noFill/>
          </a:ln>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365C0">
                    <a:lumMod val="75000"/>
                  </a:srgbClr>
                </a:solidFill>
                <a:effectLst/>
                <a:uLnTx/>
                <a:uFillTx/>
                <a:latin typeface="Avenir Heavy"/>
              </a:rPr>
              <a:t>https://www.support-people-vulnerable-to-radicalisation.service.gov.uk/portal</a:t>
            </a:r>
            <a:endParaRPr kumimoji="0" sz="1800" b="0" i="0" u="none" strike="noStrike" kern="1200" cap="none" spc="0" normalizeH="0" baseline="0" noProof="0" dirty="0">
              <a:ln>
                <a:noFill/>
              </a:ln>
              <a:solidFill>
                <a:srgbClr val="0365C0">
                  <a:lumMod val="75000"/>
                </a:srgbClr>
              </a:solidFill>
              <a:effectLst/>
              <a:uLnTx/>
              <a:uFillTx/>
              <a:latin typeface="Avenir Heavy"/>
            </a:endParaRPr>
          </a:p>
        </p:txBody>
      </p:sp>
      <p:pic>
        <p:nvPicPr>
          <p:cNvPr id="4" name="Picture 3">
            <a:extLst>
              <a:ext uri="{FF2B5EF4-FFF2-40B4-BE49-F238E27FC236}">
                <a16:creationId xmlns:a16="http://schemas.microsoft.com/office/drawing/2014/main" id="{3F63C34A-0AAA-4C55-8CF0-D782BA2DE81C}"/>
              </a:ext>
            </a:extLst>
          </p:cNvPr>
          <p:cNvPicPr>
            <a:picLocks noChangeAspect="1"/>
          </p:cNvPicPr>
          <p:nvPr/>
        </p:nvPicPr>
        <p:blipFill>
          <a:blip r:embed="rId3"/>
          <a:stretch>
            <a:fillRect/>
          </a:stretch>
        </p:blipFill>
        <p:spPr>
          <a:xfrm>
            <a:off x="319087" y="2682225"/>
            <a:ext cx="7286625" cy="24003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88" y="230358"/>
            <a:ext cx="8600825" cy="772189"/>
          </a:xfrm>
        </p:spPr>
        <p:txBody>
          <a:bodyPr>
            <a:normAutofit fontScale="90000"/>
          </a:bodyPr>
          <a:lstStyle/>
          <a:p>
            <a:r>
              <a:rPr lang="en-GB" dirty="0"/>
              <a:t>Responding to a Child who discloses – </a:t>
            </a:r>
            <a:br>
              <a:rPr lang="en-GB" dirty="0"/>
            </a:br>
            <a:r>
              <a:rPr lang="en-GB" dirty="0"/>
              <a:t>you should </a:t>
            </a:r>
            <a:r>
              <a:rPr lang="en-GB" sz="3444" b="1" dirty="0"/>
              <a:t>NEVER</a:t>
            </a:r>
          </a:p>
        </p:txBody>
      </p:sp>
      <p:sp>
        <p:nvSpPr>
          <p:cNvPr id="3" name="Text Placeholder 2"/>
          <p:cNvSpPr>
            <a:spLocks noGrp="1"/>
          </p:cNvSpPr>
          <p:nvPr>
            <p:ph type="body" idx="1"/>
          </p:nvPr>
        </p:nvSpPr>
        <p:spPr>
          <a:xfrm>
            <a:off x="675630" y="1608042"/>
            <a:ext cx="8314599" cy="4769047"/>
          </a:xfrm>
        </p:spPr>
        <p:txBody>
          <a:bodyPr>
            <a:normAutofit/>
          </a:bodyPr>
          <a:lstStyle/>
          <a:p>
            <a:pPr marL="401801" indent="-401801">
              <a:buClr>
                <a:srgbClr val="FF0066"/>
              </a:buClr>
              <a:buFont typeface="Arial" panose="020B0604020202020204" pitchFamily="34" charset="0"/>
              <a:buChar char="•"/>
            </a:pPr>
            <a:r>
              <a:rPr lang="en-GB" sz="2531" dirty="0"/>
              <a:t>Investigate or seek to prove or disprove possible abuse</a:t>
            </a:r>
          </a:p>
          <a:p>
            <a:pPr marL="401801" indent="-401801">
              <a:buClr>
                <a:srgbClr val="FF0066"/>
              </a:buClr>
              <a:buFont typeface="Arial" panose="020B0604020202020204" pitchFamily="34" charset="0"/>
              <a:buChar char="•"/>
            </a:pPr>
            <a:r>
              <a:rPr lang="en-GB" sz="2531" dirty="0"/>
              <a:t>Make promises about confidentiality or keeping ‘ secrets’ </a:t>
            </a:r>
          </a:p>
          <a:p>
            <a:pPr marL="401801" indent="-401801">
              <a:buClr>
                <a:srgbClr val="FF0066"/>
              </a:buClr>
              <a:buFont typeface="Arial" panose="020B0604020202020204" pitchFamily="34" charset="0"/>
              <a:buChar char="•"/>
            </a:pPr>
            <a:r>
              <a:rPr lang="en-GB" sz="2531" dirty="0"/>
              <a:t>Assume that someone else will take the necessary action</a:t>
            </a:r>
          </a:p>
          <a:p>
            <a:pPr marL="401801" indent="-401801">
              <a:buClr>
                <a:srgbClr val="FF0066"/>
              </a:buClr>
              <a:buFont typeface="Arial" panose="020B0604020202020204" pitchFamily="34" charset="0"/>
              <a:buChar char="•"/>
            </a:pPr>
            <a:r>
              <a:rPr lang="en-GB" sz="2531" dirty="0"/>
              <a:t>Jump to conclusions, be dismissive or react with shock, anger, horror</a:t>
            </a:r>
          </a:p>
          <a:p>
            <a:pPr marL="401801" indent="-401801">
              <a:buClr>
                <a:srgbClr val="FF0066"/>
              </a:buClr>
              <a:buFont typeface="Arial" panose="020B0604020202020204" pitchFamily="34" charset="0"/>
              <a:buChar char="•"/>
            </a:pPr>
            <a:r>
              <a:rPr lang="en-GB" sz="2531" dirty="0"/>
              <a:t>Speculate or accuse anyone </a:t>
            </a:r>
          </a:p>
          <a:p>
            <a:pPr marL="401801" indent="-401801">
              <a:buClr>
                <a:srgbClr val="FF0066"/>
              </a:buClr>
              <a:buFont typeface="Arial" panose="020B0604020202020204" pitchFamily="34" charset="0"/>
              <a:buChar char="•"/>
            </a:pPr>
            <a:r>
              <a:rPr lang="en-GB" sz="2531" dirty="0"/>
              <a:t>Suggest or probe for information</a:t>
            </a:r>
          </a:p>
          <a:p>
            <a:pPr marL="401801" indent="-401801">
              <a:buClr>
                <a:srgbClr val="FF0066"/>
              </a:buClr>
              <a:buFont typeface="Arial" panose="020B0604020202020204" pitchFamily="34" charset="0"/>
              <a:buChar char="•"/>
            </a:pPr>
            <a:r>
              <a:rPr lang="en-GB" sz="2531" dirty="0"/>
              <a:t>Confront another person (adult or child) allegedly involved </a:t>
            </a:r>
          </a:p>
          <a:p>
            <a:pPr marL="401801" indent="-401801">
              <a:buClr>
                <a:srgbClr val="FF0066"/>
              </a:buClr>
              <a:buFont typeface="Arial" panose="020B0604020202020204" pitchFamily="34" charset="0"/>
              <a:buChar char="•"/>
            </a:pPr>
            <a:r>
              <a:rPr lang="en-GB" sz="2531" dirty="0"/>
              <a:t>Offer opinions about what is being said or the persons allegedly involved</a:t>
            </a:r>
          </a:p>
          <a:p>
            <a:pPr marL="401801" indent="-401801">
              <a:buClr>
                <a:srgbClr val="FF0066"/>
              </a:buClr>
              <a:buFont typeface="Arial" panose="020B0604020202020204" pitchFamily="34" charset="0"/>
              <a:buChar char="•"/>
            </a:pPr>
            <a:r>
              <a:rPr lang="en-GB" sz="2531" dirty="0"/>
              <a:t>Forget to record what you have been told</a:t>
            </a:r>
          </a:p>
          <a:p>
            <a:pPr marL="401801" indent="-401801">
              <a:buClr>
                <a:srgbClr val="FF0066"/>
              </a:buClr>
              <a:buFont typeface="Arial" panose="020B0604020202020204" pitchFamily="34" charset="0"/>
              <a:buChar char="•"/>
            </a:pPr>
            <a:r>
              <a:rPr lang="en-GB" sz="2531" dirty="0"/>
              <a:t>Fail to pass this information on to the correct person </a:t>
            </a:r>
          </a:p>
          <a:p>
            <a:endParaRPr lang="en-GB" dirty="0"/>
          </a:p>
        </p:txBody>
      </p:sp>
    </p:spTree>
    <p:extLst>
      <p:ext uri="{BB962C8B-B14F-4D97-AF65-F5344CB8AC3E}">
        <p14:creationId xmlns:p14="http://schemas.microsoft.com/office/powerpoint/2010/main" val="69267442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08E7-3FF2-47B4-BBE6-DD754543B169}"/>
              </a:ext>
            </a:extLst>
          </p:cNvPr>
          <p:cNvSpPr>
            <a:spLocks noGrp="1"/>
          </p:cNvSpPr>
          <p:nvPr>
            <p:ph type="title"/>
          </p:nvPr>
        </p:nvSpPr>
        <p:spPr/>
        <p:txBody>
          <a:bodyPr>
            <a:noAutofit/>
          </a:bodyPr>
          <a:lstStyle/>
          <a:p>
            <a:r>
              <a:rPr lang="en-GB" sz="4400" dirty="0"/>
              <a:t>T.E.D.</a:t>
            </a:r>
          </a:p>
        </p:txBody>
      </p:sp>
      <p:sp>
        <p:nvSpPr>
          <p:cNvPr id="3" name="Text Placeholder 2">
            <a:extLst>
              <a:ext uri="{FF2B5EF4-FFF2-40B4-BE49-F238E27FC236}">
                <a16:creationId xmlns:a16="http://schemas.microsoft.com/office/drawing/2014/main" id="{907F674F-9238-4B74-B4F6-C6F15990E7C4}"/>
              </a:ext>
            </a:extLst>
          </p:cNvPr>
          <p:cNvSpPr>
            <a:spLocks noGrp="1"/>
          </p:cNvSpPr>
          <p:nvPr>
            <p:ph type="body" idx="1"/>
          </p:nvPr>
        </p:nvSpPr>
        <p:spPr/>
        <p:txBody>
          <a:bodyPr>
            <a:normAutofit/>
          </a:bodyPr>
          <a:lstStyle/>
          <a:p>
            <a:r>
              <a:rPr lang="en-GB" sz="3200" dirty="0"/>
              <a:t>T – Tell me what you mean by that</a:t>
            </a:r>
          </a:p>
          <a:p>
            <a:endParaRPr lang="en-GB" sz="3200" dirty="0"/>
          </a:p>
          <a:p>
            <a:r>
              <a:rPr lang="en-GB" sz="3200" dirty="0"/>
              <a:t>E – Explain what you mean by that</a:t>
            </a:r>
          </a:p>
          <a:p>
            <a:endParaRPr lang="en-GB" sz="3200" dirty="0"/>
          </a:p>
          <a:p>
            <a:r>
              <a:rPr lang="en-GB" sz="3200" dirty="0"/>
              <a:t>D – Describe what you mean by that</a:t>
            </a:r>
          </a:p>
        </p:txBody>
      </p:sp>
      <p:pic>
        <p:nvPicPr>
          <p:cNvPr id="5" name="Picture 4" descr="A close up of a logo&#10;&#10;Description automatically generated">
            <a:extLst>
              <a:ext uri="{FF2B5EF4-FFF2-40B4-BE49-F238E27FC236}">
                <a16:creationId xmlns:a16="http://schemas.microsoft.com/office/drawing/2014/main" id="{938AB427-26FC-4196-BFEA-C01FFF9EE9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2350" y="4429997"/>
            <a:ext cx="1859301" cy="2124916"/>
          </a:xfrm>
          <a:prstGeom prst="rect">
            <a:avLst/>
          </a:prstGeom>
        </p:spPr>
      </p:pic>
    </p:spTree>
    <p:extLst>
      <p:ext uri="{BB962C8B-B14F-4D97-AF65-F5344CB8AC3E}">
        <p14:creationId xmlns:p14="http://schemas.microsoft.com/office/powerpoint/2010/main" val="2308552623"/>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55A8B-8A35-191F-18B3-0523EDC465C6}"/>
              </a:ext>
            </a:extLst>
          </p:cNvPr>
          <p:cNvPicPr>
            <a:picLocks noChangeAspect="1"/>
          </p:cNvPicPr>
          <p:nvPr/>
        </p:nvPicPr>
        <p:blipFill>
          <a:blip r:embed="rId2"/>
          <a:stretch>
            <a:fillRect/>
          </a:stretch>
        </p:blipFill>
        <p:spPr>
          <a:xfrm>
            <a:off x="2627784" y="1484784"/>
            <a:ext cx="3133725" cy="2333625"/>
          </a:xfrm>
          <a:prstGeom prst="rect">
            <a:avLst/>
          </a:prstGeom>
        </p:spPr>
      </p:pic>
      <p:pic>
        <p:nvPicPr>
          <p:cNvPr id="5" name="Picture 4">
            <a:extLst>
              <a:ext uri="{FF2B5EF4-FFF2-40B4-BE49-F238E27FC236}">
                <a16:creationId xmlns:a16="http://schemas.microsoft.com/office/drawing/2014/main" id="{BBE30DEA-3501-B0D3-6BC6-2DA27EAB617A}"/>
              </a:ext>
            </a:extLst>
          </p:cNvPr>
          <p:cNvPicPr>
            <a:picLocks noChangeAspect="1"/>
          </p:cNvPicPr>
          <p:nvPr/>
        </p:nvPicPr>
        <p:blipFill>
          <a:blip r:embed="rId3"/>
          <a:stretch>
            <a:fillRect/>
          </a:stretch>
        </p:blipFill>
        <p:spPr>
          <a:xfrm>
            <a:off x="2627784" y="4365104"/>
            <a:ext cx="3467100" cy="2247900"/>
          </a:xfrm>
          <a:prstGeom prst="rect">
            <a:avLst/>
          </a:prstGeom>
        </p:spPr>
      </p:pic>
      <p:sp>
        <p:nvSpPr>
          <p:cNvPr id="6" name="TextBox 5">
            <a:extLst>
              <a:ext uri="{FF2B5EF4-FFF2-40B4-BE49-F238E27FC236}">
                <a16:creationId xmlns:a16="http://schemas.microsoft.com/office/drawing/2014/main" id="{E0CBC80A-DC6F-822A-875C-E22CB7CF83C2}"/>
              </a:ext>
            </a:extLst>
          </p:cNvPr>
          <p:cNvSpPr txBox="1"/>
          <p:nvPr/>
        </p:nvSpPr>
        <p:spPr>
          <a:xfrm>
            <a:off x="323528" y="145204"/>
            <a:ext cx="5616624" cy="764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300" b="0" i="0" u="none" strike="noStrike" cap="none" spc="0" normalizeH="0" baseline="0" dirty="0">
                <a:ln>
                  <a:noFill/>
                </a:ln>
                <a:solidFill>
                  <a:schemeClr val="bg1"/>
                </a:solidFill>
                <a:effectLst/>
                <a:uFillTx/>
                <a:latin typeface="+mn-lt"/>
                <a:ea typeface="+mn-ea"/>
                <a:cs typeface="+mn-cs"/>
                <a:sym typeface="Avenir Heavy"/>
              </a:rPr>
              <a:t>WHAT CHILDREN SAY</a:t>
            </a:r>
          </a:p>
        </p:txBody>
      </p:sp>
    </p:spTree>
    <p:extLst>
      <p:ext uri="{BB962C8B-B14F-4D97-AF65-F5344CB8AC3E}">
        <p14:creationId xmlns:p14="http://schemas.microsoft.com/office/powerpoint/2010/main" val="11717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375" b="1" dirty="0"/>
              <a:t>Record Keeping- Principles</a:t>
            </a:r>
          </a:p>
        </p:txBody>
      </p:sp>
      <p:sp>
        <p:nvSpPr>
          <p:cNvPr id="3" name="Text Placeholder 2"/>
          <p:cNvSpPr>
            <a:spLocks noGrp="1"/>
          </p:cNvSpPr>
          <p:nvPr>
            <p:ph type="body" idx="1"/>
          </p:nvPr>
        </p:nvSpPr>
        <p:spPr>
          <a:xfrm>
            <a:off x="475037" y="931715"/>
            <a:ext cx="8486091" cy="5123905"/>
          </a:xfrm>
        </p:spPr>
        <p:txBody>
          <a:bodyPr>
            <a:normAutofit fontScale="92500" lnSpcReduction="10000"/>
          </a:bodyPr>
          <a:lstStyle/>
          <a:p>
            <a:endParaRPr lang="en-GB" sz="2812" dirty="0"/>
          </a:p>
          <a:p>
            <a:r>
              <a:rPr lang="en-GB" sz="2812" dirty="0"/>
              <a:t>Records should be:</a:t>
            </a:r>
          </a:p>
          <a:p>
            <a:endParaRPr lang="en-GB" sz="2812" dirty="0"/>
          </a:p>
          <a:p>
            <a:pPr marL="401801" indent="-401801">
              <a:buClr>
                <a:srgbClr val="FF0066"/>
              </a:buClr>
              <a:buFont typeface="Arial" panose="020B0604020202020204" pitchFamily="34" charset="0"/>
              <a:buChar char="•"/>
            </a:pPr>
            <a:r>
              <a:rPr lang="en-GB" sz="2812" dirty="0"/>
              <a:t>Accurate</a:t>
            </a:r>
          </a:p>
          <a:p>
            <a:pPr marL="401801" indent="-401801">
              <a:buClr>
                <a:srgbClr val="FF0066"/>
              </a:buClr>
              <a:buFont typeface="Arial" panose="020B0604020202020204" pitchFamily="34" charset="0"/>
              <a:buChar char="•"/>
            </a:pPr>
            <a:r>
              <a:rPr lang="en-GB" sz="2812" dirty="0"/>
              <a:t>Based on fact</a:t>
            </a:r>
          </a:p>
          <a:p>
            <a:pPr marL="401801" indent="-401801">
              <a:buClr>
                <a:srgbClr val="FF0066"/>
              </a:buClr>
              <a:buFont typeface="Arial" panose="020B0604020202020204" pitchFamily="34" charset="0"/>
              <a:buChar char="•"/>
            </a:pPr>
            <a:r>
              <a:rPr lang="en-GB" sz="2812" dirty="0"/>
              <a:t>Record what the child actually said</a:t>
            </a:r>
          </a:p>
          <a:p>
            <a:pPr marL="401801" indent="-401801">
              <a:buClr>
                <a:srgbClr val="FF0066"/>
              </a:buClr>
              <a:buFont typeface="Arial" panose="020B0604020202020204" pitchFamily="34" charset="0"/>
              <a:buChar char="•"/>
            </a:pPr>
            <a:r>
              <a:rPr lang="en-GB" sz="2812" dirty="0"/>
              <a:t>Jargon free</a:t>
            </a:r>
          </a:p>
          <a:p>
            <a:pPr marL="401801" indent="-401801">
              <a:buClr>
                <a:srgbClr val="FF0066"/>
              </a:buClr>
              <a:buFont typeface="Arial" panose="020B0604020202020204" pitchFamily="34" charset="0"/>
              <a:buChar char="•"/>
            </a:pPr>
            <a:r>
              <a:rPr lang="en-GB" sz="2812" dirty="0"/>
              <a:t>Abbreviation free</a:t>
            </a:r>
          </a:p>
          <a:p>
            <a:pPr marL="401801" indent="-401801">
              <a:buClr>
                <a:srgbClr val="FF0066"/>
              </a:buClr>
              <a:buFont typeface="Arial" panose="020B0604020202020204" pitchFamily="34" charset="0"/>
              <a:buChar char="•"/>
            </a:pPr>
            <a:r>
              <a:rPr lang="en-GB" sz="2812" dirty="0"/>
              <a:t>Inclusive of relevant information</a:t>
            </a:r>
          </a:p>
          <a:p>
            <a:pPr marL="401801" indent="-401801">
              <a:buClr>
                <a:srgbClr val="FF0066"/>
              </a:buClr>
              <a:buFont typeface="Arial" panose="020B0604020202020204" pitchFamily="34" charset="0"/>
              <a:buChar char="•"/>
            </a:pPr>
            <a:r>
              <a:rPr lang="en-GB" sz="2812" dirty="0"/>
              <a:t>Write in permanent ink (Not pencil)</a:t>
            </a:r>
          </a:p>
          <a:p>
            <a:pPr marL="401801" indent="-401801">
              <a:buClr>
                <a:srgbClr val="FF0066"/>
              </a:buClr>
              <a:buFont typeface="Arial" panose="020B0604020202020204" pitchFamily="34" charset="0"/>
              <a:buChar char="•"/>
            </a:pPr>
            <a:r>
              <a:rPr lang="en-GB" sz="2812" dirty="0"/>
              <a:t>Sign, Date, Time and print  your full name</a:t>
            </a:r>
          </a:p>
          <a:p>
            <a:pPr marL="401801" indent="-401801">
              <a:buClr>
                <a:srgbClr val="FF0066"/>
              </a:buClr>
              <a:buFont typeface="Arial" panose="020B0604020202020204" pitchFamily="34" charset="0"/>
              <a:buChar char="•"/>
            </a:pPr>
            <a:r>
              <a:rPr lang="en-GB" sz="2812" dirty="0"/>
              <a:t>Your current position within the Company</a:t>
            </a:r>
          </a:p>
          <a:p>
            <a:pPr marL="401801" indent="-401801">
              <a:buClr>
                <a:srgbClr val="FF0066"/>
              </a:buClr>
              <a:buFont typeface="Arial" panose="020B0604020202020204" pitchFamily="34" charset="0"/>
              <a:buChar char="•"/>
            </a:pPr>
            <a:r>
              <a:rPr lang="en-GB" sz="2812" dirty="0"/>
              <a:t>Don’t cross out mistakes, put a line through and correct it.</a:t>
            </a:r>
          </a:p>
        </p:txBody>
      </p:sp>
      <p:pic>
        <p:nvPicPr>
          <p:cNvPr id="6" name="Picture 5" descr="A close up of a piece of paper&#10;&#10;Description automatically generated">
            <a:extLst>
              <a:ext uri="{FF2B5EF4-FFF2-40B4-BE49-F238E27FC236}">
                <a16:creationId xmlns:a16="http://schemas.microsoft.com/office/drawing/2014/main" id="{15C4A101-3639-473D-8AC5-20BD5C9EFE8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9500" y="1576902"/>
            <a:ext cx="2469464" cy="1852098"/>
          </a:xfrm>
          <a:prstGeom prst="rect">
            <a:avLst/>
          </a:prstGeom>
        </p:spPr>
      </p:pic>
    </p:spTree>
    <p:extLst>
      <p:ext uri="{BB962C8B-B14F-4D97-AF65-F5344CB8AC3E}">
        <p14:creationId xmlns:p14="http://schemas.microsoft.com/office/powerpoint/2010/main" val="25093395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323527" y="-403129"/>
            <a:ext cx="8229600" cy="1143001"/>
          </a:xfrm>
          <a:prstGeom prst="rect">
            <a:avLst/>
          </a:prstGeom>
        </p:spPr>
        <p:txBody>
          <a:bodyPr>
            <a:normAutofit/>
          </a:bodyPr>
          <a:lstStyle>
            <a:lvl1pPr>
              <a:defRPr sz="4000">
                <a:solidFill>
                  <a:srgbClr val="00A060"/>
                </a:solidFill>
              </a:defRPr>
            </a:lvl1pPr>
          </a:lstStyle>
          <a:p>
            <a:r>
              <a:rPr sz="3600" b="1" dirty="0">
                <a:solidFill>
                  <a:schemeClr val="bg1"/>
                </a:solidFill>
                <a:latin typeface="+mj-lt"/>
                <a:ea typeface="Tahoma" panose="020B0604030504040204" pitchFamily="34" charset="0"/>
                <a:cs typeface="Tahoma" panose="020B0604030504040204" pitchFamily="34" charset="0"/>
              </a:rPr>
              <a:t>Policy &amp; Procedures</a:t>
            </a:r>
          </a:p>
        </p:txBody>
      </p:sp>
      <p:sp>
        <p:nvSpPr>
          <p:cNvPr id="200" name="Shape 200"/>
          <p:cNvSpPr>
            <a:spLocks noGrp="1"/>
          </p:cNvSpPr>
          <p:nvPr>
            <p:ph type="body" idx="1"/>
          </p:nvPr>
        </p:nvSpPr>
        <p:spPr>
          <a:xfrm>
            <a:off x="323527" y="1646343"/>
            <a:ext cx="8712970" cy="4525964"/>
          </a:xfrm>
          <a:prstGeom prst="rect">
            <a:avLst/>
          </a:prstGeom>
        </p:spPr>
        <p:txBody>
          <a:bodyPr>
            <a:normAutofit fontScale="77500" lnSpcReduction="20000"/>
          </a:bodyPr>
          <a:lstStyle/>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upil's</a:t>
            </a:r>
            <a:r>
              <a:rPr b="1" dirty="0">
                <a:latin typeface="+mn-lt"/>
                <a:ea typeface="Tahoma" panose="020B0604030504040204" pitchFamily="34" charset="0"/>
                <a:cs typeface="Tahoma" panose="020B0604030504040204" pitchFamily="34" charset="0"/>
              </a:rPr>
              <a:t> health &amp; safety</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A</a:t>
            </a:r>
            <a:r>
              <a:rPr b="1" dirty="0" err="1">
                <a:latin typeface="+mn-lt"/>
                <a:ea typeface="Tahoma" panose="020B0604030504040204" pitchFamily="34" charset="0"/>
                <a:cs typeface="Tahoma" panose="020B0604030504040204" pitchFamily="34" charset="0"/>
              </a:rPr>
              <a:t>ttendance</a:t>
            </a:r>
            <a:endParaRPr lang="en-GB"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Behaviour</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Child protection/Safeguarding</a:t>
            </a:r>
            <a:endParaRPr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M</a:t>
            </a:r>
            <a:r>
              <a:rPr b="1" dirty="0" err="1">
                <a:latin typeface="+mn-lt"/>
                <a:ea typeface="Tahoma" panose="020B0604030504040204" pitchFamily="34" charset="0"/>
                <a:cs typeface="Tahoma" panose="020B0604030504040204" pitchFamily="34" charset="0"/>
              </a:rPr>
              <a:t>eeting</a:t>
            </a:r>
            <a:r>
              <a:rPr b="1" dirty="0">
                <a:latin typeface="+mn-lt"/>
                <a:ea typeface="Tahoma" panose="020B0604030504040204" pitchFamily="34" charset="0"/>
                <a:cs typeface="Tahoma" panose="020B0604030504040204" pitchFamily="34" charset="0"/>
              </a:rPr>
              <a:t> the needs of children with medical needs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I</a:t>
            </a:r>
            <a:r>
              <a:rPr b="1" dirty="0" err="1">
                <a:latin typeface="+mn-lt"/>
                <a:ea typeface="Tahoma" panose="020B0604030504040204" pitchFamily="34" charset="0"/>
                <a:cs typeface="Tahoma" panose="020B0604030504040204" pitchFamily="34" charset="0"/>
              </a:rPr>
              <a:t>ntimate</a:t>
            </a:r>
            <a:r>
              <a:rPr b="1" dirty="0">
                <a:latin typeface="+mn-lt"/>
                <a:ea typeface="Tahoma" panose="020B0604030504040204" pitchFamily="34" charset="0"/>
                <a:cs typeface="Tahoma" panose="020B0604030504040204" pitchFamily="34" charset="0"/>
              </a:rPr>
              <a:t> care and emotional well-being</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roviding</a:t>
            </a:r>
            <a:r>
              <a:rPr b="1" dirty="0">
                <a:latin typeface="+mn-lt"/>
                <a:ea typeface="Tahoma" panose="020B0604030504040204" pitchFamily="34" charset="0"/>
                <a:cs typeface="Tahoma" panose="020B0604030504040204" pitchFamily="34" charset="0"/>
              </a:rPr>
              <a:t> first aid</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hysical</a:t>
            </a:r>
            <a:r>
              <a:rPr b="1" dirty="0">
                <a:latin typeface="+mn-lt"/>
                <a:ea typeface="Tahoma" panose="020B0604030504040204" pitchFamily="34" charset="0"/>
                <a:cs typeface="Tahoma" panose="020B0604030504040204" pitchFamily="34" charset="0"/>
              </a:rPr>
              <a:t> intervention/reasonable force</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R</a:t>
            </a:r>
            <a:r>
              <a:rPr b="1" dirty="0" err="1">
                <a:latin typeface="+mn-lt"/>
                <a:ea typeface="Tahoma" panose="020B0604030504040204" pitchFamily="34" charset="0"/>
                <a:cs typeface="Tahoma" panose="020B0604030504040204" pitchFamily="34" charset="0"/>
              </a:rPr>
              <a:t>isk</a:t>
            </a:r>
            <a:r>
              <a:rPr b="1" dirty="0">
                <a:latin typeface="+mn-lt"/>
                <a:ea typeface="Tahoma" panose="020B0604030504040204" pitchFamily="34" charset="0"/>
                <a:cs typeface="Tahoma" panose="020B0604030504040204" pitchFamily="34" charset="0"/>
              </a:rPr>
              <a:t> assessments for educational trips/visits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E</a:t>
            </a:r>
            <a:r>
              <a:rPr b="1" dirty="0">
                <a:latin typeface="+mn-lt"/>
                <a:ea typeface="Tahoma" panose="020B0604030504040204" pitchFamily="34" charset="0"/>
                <a:cs typeface="Tahoma" panose="020B0604030504040204" pitchFamily="34" charset="0"/>
              </a:rPr>
              <a:t>-safety and associated issues</a:t>
            </a:r>
            <a:endParaRPr lang="en-GB"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Staff Code of Conduct </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Acceptable Use Policies – Staff/students/parents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Lockdown/Evacuation</a:t>
            </a:r>
            <a:endParaRPr b="1"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5840835"/>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D78B9-A924-4D04-8852-35536351C42D}"/>
              </a:ext>
            </a:extLst>
          </p:cNvPr>
          <p:cNvSpPr txBox="1"/>
          <p:nvPr/>
        </p:nvSpPr>
        <p:spPr>
          <a:xfrm>
            <a:off x="460374" y="203617"/>
            <a:ext cx="6199857"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defRPr/>
            </a:pPr>
            <a:r>
              <a:rPr lang="en-GB" sz="3023" kern="0">
                <a:solidFill>
                  <a:srgbClr val="FFFFFF"/>
                </a:solidFill>
                <a:latin typeface="Avenir Heavy"/>
                <a:sym typeface="Avenir Heavy"/>
              </a:rPr>
              <a:t>KCSIE 2023 - Examples of Poor Practice</a:t>
            </a:r>
            <a:endParaRPr lang="en-GB" sz="3023" kern="0" dirty="0">
              <a:solidFill>
                <a:srgbClr val="FFFFFF"/>
              </a:solidFill>
              <a:latin typeface="Avenir Heavy"/>
              <a:sym typeface="Avenir Heavy"/>
            </a:endParaRPr>
          </a:p>
        </p:txBody>
      </p:sp>
      <p:sp>
        <p:nvSpPr>
          <p:cNvPr id="3" name="TextBox 2">
            <a:extLst>
              <a:ext uri="{FF2B5EF4-FFF2-40B4-BE49-F238E27FC236}">
                <a16:creationId xmlns:a16="http://schemas.microsoft.com/office/drawing/2014/main" id="{82847D55-FE60-4D31-A561-D774DBC918BC}"/>
              </a:ext>
            </a:extLst>
          </p:cNvPr>
          <p:cNvSpPr txBox="1"/>
          <p:nvPr/>
        </p:nvSpPr>
        <p:spPr>
          <a:xfrm>
            <a:off x="1115616" y="3332753"/>
            <a:ext cx="7461250" cy="1932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defRPr/>
            </a:pPr>
            <a:endParaRPr lang="en-GB" sz="3023" kern="0">
              <a:solidFill>
                <a:srgbClr val="314764"/>
              </a:solidFill>
              <a:latin typeface="Avenir Heavy"/>
              <a:sym typeface="Avenir Heavy"/>
            </a:endParaRPr>
          </a:p>
          <a:p>
            <a:pPr defTabSz="410751" hangingPunct="0">
              <a:defRPr/>
            </a:pPr>
            <a:endParaRPr lang="en-GB" sz="3023" kern="0">
              <a:solidFill>
                <a:srgbClr val="314764"/>
              </a:solidFill>
              <a:latin typeface="Avenir Heavy"/>
              <a:sym typeface="Avenir Heavy"/>
            </a:endParaRPr>
          </a:p>
          <a:p>
            <a:pPr defTabSz="410751" hangingPunct="0">
              <a:defRPr/>
            </a:pPr>
            <a:endParaRPr lang="en-GB" sz="3023" kern="0">
              <a:solidFill>
                <a:srgbClr val="314764"/>
              </a:solidFill>
              <a:latin typeface="Avenir Heavy"/>
              <a:sym typeface="Avenir Heavy"/>
            </a:endParaRPr>
          </a:p>
          <a:p>
            <a:pPr defTabSz="410751" hangingPunct="0">
              <a:defRPr/>
            </a:pPr>
            <a:endParaRPr lang="en-GB" sz="3023" kern="0" dirty="0">
              <a:solidFill>
                <a:srgbClr val="314764"/>
              </a:solidFill>
              <a:latin typeface="Avenir Heavy"/>
              <a:sym typeface="Avenir Heavy"/>
            </a:endParaRPr>
          </a:p>
        </p:txBody>
      </p:sp>
      <p:sp>
        <p:nvSpPr>
          <p:cNvPr id="4" name="TextBox 3">
            <a:extLst>
              <a:ext uri="{FF2B5EF4-FFF2-40B4-BE49-F238E27FC236}">
                <a16:creationId xmlns:a16="http://schemas.microsoft.com/office/drawing/2014/main" id="{8228D7C8-6BEB-799B-4760-62CAB317363E}"/>
              </a:ext>
            </a:extLst>
          </p:cNvPr>
          <p:cNvSpPr txBox="1"/>
          <p:nvPr/>
        </p:nvSpPr>
        <p:spPr>
          <a:xfrm>
            <a:off x="311119" y="1255227"/>
            <a:ext cx="852176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include:</a:t>
            </a:r>
          </a:p>
          <a:p>
            <a:pPr marL="0" marR="0" indent="0" algn="l"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314764"/>
              </a:solidFill>
              <a:effectLst/>
              <a:uFillTx/>
              <a:latin typeface="+mn-lt"/>
              <a:ea typeface="+mn-ea"/>
              <a:cs typeface="+mn-cs"/>
              <a:sym typeface="Avenir Heavy"/>
            </a:endParaRP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failing to act on and refer the early signs of abuse and neglect</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poor record keeping </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failing to listen to the views of the child</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failing to re-assess concerns when situations do not improve</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not sharing information with the right people within and between    agencies</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sharing information too slowly, and</a:t>
            </a:r>
          </a:p>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314764"/>
                </a:solidFill>
                <a:effectLst/>
                <a:uFillTx/>
                <a:latin typeface="+mn-lt"/>
                <a:ea typeface="+mn-ea"/>
                <a:cs typeface="+mn-cs"/>
                <a:sym typeface="Avenir Heavy"/>
              </a:rPr>
              <a:t>• a lack of challenge to those who appear not to be taking action.</a:t>
            </a:r>
          </a:p>
        </p:txBody>
      </p:sp>
      <p:pic>
        <p:nvPicPr>
          <p:cNvPr id="7" name="Picture 6">
            <a:extLst>
              <a:ext uri="{FF2B5EF4-FFF2-40B4-BE49-F238E27FC236}">
                <a16:creationId xmlns:a16="http://schemas.microsoft.com/office/drawing/2014/main" id="{C112D25F-9242-EE4C-5D9A-0ABF269E87AF}"/>
              </a:ext>
            </a:extLst>
          </p:cNvPr>
          <p:cNvPicPr>
            <a:picLocks noChangeAspect="1"/>
          </p:cNvPicPr>
          <p:nvPr/>
        </p:nvPicPr>
        <p:blipFill>
          <a:blip r:embed="rId3"/>
          <a:stretch>
            <a:fillRect/>
          </a:stretch>
        </p:blipFill>
        <p:spPr>
          <a:xfrm>
            <a:off x="2555776" y="5051138"/>
            <a:ext cx="3800475" cy="1806862"/>
          </a:xfrm>
          <a:prstGeom prst="rect">
            <a:avLst/>
          </a:prstGeom>
        </p:spPr>
      </p:pic>
    </p:spTree>
    <p:custDataLst>
      <p:tags r:id="rId1"/>
    </p:custDataLst>
    <p:extLst>
      <p:ext uri="{BB962C8B-B14F-4D97-AF65-F5344CB8AC3E}">
        <p14:creationId xmlns:p14="http://schemas.microsoft.com/office/powerpoint/2010/main" val="2126820343"/>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160E618-B0E0-4391-89AA-FB299C879B34}"/>
              </a:ext>
            </a:extLst>
          </p:cNvPr>
          <p:cNvSpPr>
            <a:spLocks noGrp="1"/>
          </p:cNvSpPr>
          <p:nvPr>
            <p:ph type="title"/>
          </p:nvPr>
        </p:nvSpPr>
        <p:spPr>
          <a:xfrm>
            <a:off x="395288" y="15875"/>
            <a:ext cx="8229600" cy="1143000"/>
          </a:xfrm>
        </p:spPr>
        <p:txBody>
          <a:bodyPr vert="horz" wrap="square" lIns="91440" tIns="45720" rIns="91440" bIns="45720" numCol="1" anchor="t" anchorCtr="0" compatLnSpc="1">
            <a:prstTxWarp prst="textNoShape">
              <a:avLst/>
            </a:prstTxWarp>
            <a:normAutofit/>
          </a:bodyPr>
          <a:lstStyle/>
          <a:p>
            <a:pPr algn="ctr" defTabSz="410730" eaLnBrk="1" fontAlgn="auto" hangingPunct="1">
              <a:spcBef>
                <a:spcPts val="0"/>
              </a:spcBef>
              <a:spcAft>
                <a:spcPts val="0"/>
              </a:spcAft>
              <a:defRPr/>
            </a:pPr>
            <a:r>
              <a:rPr lang="en-GB" altLang="en-US" sz="2812" b="1" dirty="0">
                <a:solidFill>
                  <a:schemeClr val="bg1"/>
                </a:solidFill>
                <a:latin typeface="Tahoma" panose="020B0604030504040204" pitchFamily="34" charset="0"/>
                <a:cs typeface="Tahoma" panose="020B0604030504040204" pitchFamily="34" charset="0"/>
              </a:rPr>
              <a:t>Managing allegations: we all have a responsibility to report</a:t>
            </a:r>
          </a:p>
        </p:txBody>
      </p:sp>
      <p:sp>
        <p:nvSpPr>
          <p:cNvPr id="3" name="Content Placeholder 2">
            <a:extLst>
              <a:ext uri="{FF2B5EF4-FFF2-40B4-BE49-F238E27FC236}">
                <a16:creationId xmlns:a16="http://schemas.microsoft.com/office/drawing/2014/main" id="{B84172AD-2DEC-4739-AA9D-A0768E26C590}"/>
              </a:ext>
            </a:extLst>
          </p:cNvPr>
          <p:cNvSpPr>
            <a:spLocks noGrp="1"/>
          </p:cNvSpPr>
          <p:nvPr>
            <p:ph idx="1"/>
          </p:nvPr>
        </p:nvSpPr>
        <p:spPr>
          <a:xfrm>
            <a:off x="276225" y="1746251"/>
            <a:ext cx="8553450" cy="4525963"/>
          </a:xfrm>
        </p:spPr>
        <p:txBody>
          <a:bodyPr>
            <a:normAutofit lnSpcReduction="10000"/>
          </a:bodyPr>
          <a:lstStyle/>
          <a:p>
            <a:pPr defTabSz="410730" eaLnBrk="1" fontAlgn="auto" hangingPunct="1">
              <a:spcBef>
                <a:spcPts val="0"/>
              </a:spcBef>
              <a:spcAft>
                <a:spcPts val="0"/>
              </a:spcAft>
              <a:defRPr/>
            </a:pPr>
            <a:r>
              <a:rPr lang="en-GB" sz="2000" dirty="0">
                <a:latin typeface="Tahoma" pitchFamily="34" charset="0"/>
                <a:cs typeface="Tahoma" pitchFamily="34" charset="0"/>
              </a:rPr>
              <a:t>Where it is alleged that a member of staff has:</a:t>
            </a:r>
          </a:p>
          <a:p>
            <a:pPr defTabSz="410730" eaLnBrk="1" fontAlgn="auto" hangingPunct="1">
              <a:spcBef>
                <a:spcPts val="0"/>
              </a:spcBef>
              <a:spcAft>
                <a:spcPts val="0"/>
              </a:spcAft>
              <a:defRPr/>
            </a:pPr>
            <a:endParaRPr lang="en-GB" sz="2000" dirty="0">
              <a:latin typeface="Tahoma" pitchFamily="34" charset="0"/>
              <a:cs typeface="Tahoma" pitchFamily="34" charset="0"/>
            </a:endParaRP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Behaved in a way that has harmed a child, or may have harmed a child;</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Possibly committed a criminal offence against or related to a child;</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Behaved towards a child or children in a way that indicates he or she may pose a risk of harm to children; or</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solidFill>
                  <a:srgbClr val="FF0000"/>
                </a:solidFill>
                <a:latin typeface="Tahoma" pitchFamily="34" charset="0"/>
                <a:cs typeface="Tahoma" pitchFamily="34" charset="0"/>
              </a:rPr>
              <a:t>Behaved or may have behaved in a way that indicates they may not be suitable to work with children.</a:t>
            </a:r>
          </a:p>
          <a:p>
            <a:pPr defTabSz="410730" eaLnBrk="1" fontAlgn="auto" hangingPunct="1">
              <a:spcBef>
                <a:spcPts val="0"/>
              </a:spcBef>
              <a:spcAft>
                <a:spcPts val="0"/>
              </a:spcAft>
              <a:buClr>
                <a:srgbClr val="00A060"/>
              </a:buClr>
              <a:defRPr/>
            </a:pPr>
            <a:endParaRPr lang="en-GB" sz="800" dirty="0">
              <a:latin typeface="Tahoma" pitchFamily="34" charset="0"/>
              <a:cs typeface="Tahoma" pitchFamily="34" charset="0"/>
            </a:endParaRPr>
          </a:p>
          <a:p>
            <a:pPr defTabSz="410730" eaLnBrk="1" fontAlgn="auto" hangingPunct="1">
              <a:spcBef>
                <a:spcPts val="0"/>
              </a:spcBef>
              <a:spcAft>
                <a:spcPts val="0"/>
              </a:spcAft>
              <a:buClr>
                <a:srgbClr val="00A060"/>
              </a:buClr>
              <a:defRPr/>
            </a:pPr>
            <a:r>
              <a:rPr lang="en-GB" sz="2000" dirty="0">
                <a:latin typeface="Tahoma" pitchFamily="34" charset="0"/>
                <a:cs typeface="Tahoma" pitchFamily="34" charset="0"/>
              </a:rPr>
              <a:t>The Head Teacher/Chair of Governors will contact the Local Authority Designated Officer (LADO) who has overall responsibility for oversight of the procedures for dealing with allegations. </a:t>
            </a:r>
          </a:p>
          <a:p>
            <a:pPr defTabSz="410730" eaLnBrk="1" fontAlgn="auto" hangingPunct="1">
              <a:spcBef>
                <a:spcPts val="0"/>
              </a:spcBef>
              <a:spcAft>
                <a:spcPts val="0"/>
              </a:spcAft>
              <a:buClr>
                <a:srgbClr val="00A060"/>
              </a:buClr>
              <a:defRPr/>
            </a:pPr>
            <a:endParaRPr lang="en-GB" sz="800" dirty="0">
              <a:latin typeface="Tahoma" pitchFamily="34" charset="0"/>
              <a:cs typeface="Tahoma" pitchFamily="34" charset="0"/>
            </a:endParaRPr>
          </a:p>
          <a:p>
            <a:pPr defTabSz="410730" eaLnBrk="1" fontAlgn="auto" hangingPunct="1">
              <a:spcBef>
                <a:spcPts val="0"/>
              </a:spcBef>
              <a:spcAft>
                <a:spcPts val="0"/>
              </a:spcAft>
              <a:buClr>
                <a:srgbClr val="00A060"/>
              </a:buClr>
              <a:defRPr/>
            </a:pPr>
            <a:r>
              <a:rPr lang="en-GB" sz="2000" dirty="0">
                <a:latin typeface="Tahoma" pitchFamily="34" charset="0"/>
                <a:cs typeface="Tahoma" pitchFamily="34" charset="0"/>
              </a:rPr>
              <a:t>The LADO will provide advice and guidance, in addition to liaising with the police and other agencies, and monitoring the progress of cases to ensure that they are dealt with as quickly as possible consistent with a thorough and fair process. </a:t>
            </a:r>
          </a:p>
          <a:p>
            <a:pPr defTabSz="410730" eaLnBrk="1" fontAlgn="auto" hangingPunct="1">
              <a:spcBef>
                <a:spcPts val="0"/>
              </a:spcBef>
              <a:spcAft>
                <a:spcPts val="0"/>
              </a:spcAft>
              <a:buClr>
                <a:srgbClr val="00A060"/>
              </a:buClr>
              <a:defRPr/>
            </a:pPr>
            <a:endParaRPr lang="en-GB" sz="2000" dirty="0">
              <a:latin typeface="Tahoma" pitchFamily="34" charset="0"/>
              <a:cs typeface="Tahoma" pitchFamily="34" charset="0"/>
            </a:endParaRPr>
          </a:p>
          <a:p>
            <a:pPr defTabSz="410730" eaLnBrk="1" fontAlgn="auto" hangingPunct="1">
              <a:spcBef>
                <a:spcPts val="0"/>
              </a:spcBef>
              <a:spcAft>
                <a:spcPts val="0"/>
              </a:spcAft>
              <a:defRPr/>
            </a:pPr>
            <a:endParaRPr lang="en-GB" sz="1406" dirty="0"/>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903-E2D0-4C7C-A90C-1A9BE5DAA154}"/>
              </a:ext>
            </a:extLst>
          </p:cNvPr>
          <p:cNvSpPr>
            <a:spLocks noGrp="1"/>
          </p:cNvSpPr>
          <p:nvPr>
            <p:ph type="title"/>
          </p:nvPr>
        </p:nvSpPr>
        <p:spPr/>
        <p:txBody>
          <a:bodyPr/>
          <a:lstStyle/>
          <a:p>
            <a:r>
              <a:rPr lang="en-GB" dirty="0"/>
              <a:t>The term – ‘low level concern’</a:t>
            </a:r>
          </a:p>
        </p:txBody>
      </p:sp>
      <p:sp>
        <p:nvSpPr>
          <p:cNvPr id="3" name="Text Placeholder 2">
            <a:extLst>
              <a:ext uri="{FF2B5EF4-FFF2-40B4-BE49-F238E27FC236}">
                <a16:creationId xmlns:a16="http://schemas.microsoft.com/office/drawing/2014/main" id="{5352F60D-8AA0-4413-A216-039708AC05CB}"/>
              </a:ext>
            </a:extLst>
          </p:cNvPr>
          <p:cNvSpPr>
            <a:spLocks noGrp="1"/>
          </p:cNvSpPr>
          <p:nvPr>
            <p:ph type="body" idx="1"/>
          </p:nvPr>
        </p:nvSpPr>
        <p:spPr/>
        <p:txBody>
          <a:bodyPr/>
          <a:lstStyle/>
          <a:p>
            <a:r>
              <a:rPr lang="en-GB" sz="2250" dirty="0"/>
              <a:t>'The term ‘low-level’ concern does not mean that it is insignificant, it means that the behaviour towards a child does not meet the threshold of harm. A low-level concern is any concern – no matter how small, and even if no more than causing a sense of unease or a ‘nagging doubt’ - that an adult working in or on behalf of the school or college may have acted in a way that:</a:t>
            </a:r>
          </a:p>
          <a:p>
            <a:endParaRPr lang="en-GB" sz="2250" dirty="0"/>
          </a:p>
          <a:p>
            <a:pPr marL="321457" indent="-321457">
              <a:buFont typeface="Arial" panose="020B0604020202020204" pitchFamily="34" charset="0"/>
              <a:buChar char="•"/>
            </a:pPr>
            <a:r>
              <a:rPr lang="en-GB" sz="2250" b="1" dirty="0"/>
              <a:t>is inconsistent with the staff code of conduct, including inappropriate conduct outside of work.</a:t>
            </a:r>
          </a:p>
          <a:p>
            <a:pPr marL="321457" indent="-321457">
              <a:buFont typeface="Arial" panose="020B0604020202020204" pitchFamily="34" charset="0"/>
              <a:buChar char="•"/>
            </a:pPr>
            <a:r>
              <a:rPr lang="en-GB" sz="2250" b="1" dirty="0"/>
              <a:t>does not meet the allegations threshold or is otherwise not considered serious enough to consider a referral to the LADO.</a:t>
            </a:r>
          </a:p>
        </p:txBody>
      </p:sp>
    </p:spTree>
    <p:extLst>
      <p:ext uri="{BB962C8B-B14F-4D97-AF65-F5344CB8AC3E}">
        <p14:creationId xmlns:p14="http://schemas.microsoft.com/office/powerpoint/2010/main" val="1317653629"/>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FB05-2897-4C2B-B1B4-EF1BA5451FCB}"/>
              </a:ext>
            </a:extLst>
          </p:cNvPr>
          <p:cNvSpPr>
            <a:spLocks noGrp="1"/>
          </p:cNvSpPr>
          <p:nvPr>
            <p:ph type="title"/>
          </p:nvPr>
        </p:nvSpPr>
        <p:spPr/>
        <p:txBody>
          <a:bodyPr>
            <a:normAutofit fontScale="90000"/>
          </a:bodyPr>
          <a:lstStyle/>
          <a:p>
            <a:r>
              <a:rPr lang="en-GB" dirty="0"/>
              <a:t>Examples of ‘low-level’ concerns KCSIE 2023</a:t>
            </a:r>
          </a:p>
        </p:txBody>
      </p:sp>
      <p:sp>
        <p:nvSpPr>
          <p:cNvPr id="3" name="Text Placeholder 2">
            <a:extLst>
              <a:ext uri="{FF2B5EF4-FFF2-40B4-BE49-F238E27FC236}">
                <a16:creationId xmlns:a16="http://schemas.microsoft.com/office/drawing/2014/main" id="{D5153735-505B-47B7-8A83-C1E5C5EACA1B}"/>
              </a:ext>
            </a:extLst>
          </p:cNvPr>
          <p:cNvSpPr>
            <a:spLocks noGrp="1"/>
          </p:cNvSpPr>
          <p:nvPr>
            <p:ph type="body" idx="1"/>
          </p:nvPr>
        </p:nvSpPr>
        <p:spPr>
          <a:xfrm>
            <a:off x="379781" y="1598445"/>
            <a:ext cx="8192516" cy="4769047"/>
          </a:xfrm>
        </p:spPr>
        <p:txBody>
          <a:bodyPr>
            <a:normAutofit/>
          </a:bodyPr>
          <a:lstStyle/>
          <a:p>
            <a:pPr algn="ctr"/>
            <a:r>
              <a:rPr lang="en-GB" sz="3094" b="1" dirty="0"/>
              <a:t>Report to the HT/Chair of Governors</a:t>
            </a:r>
          </a:p>
          <a:p>
            <a:pPr marL="482186" indent="-482186">
              <a:buFont typeface="Arial" panose="020B0604020202020204" pitchFamily="34" charset="0"/>
              <a:buChar char="•"/>
            </a:pPr>
            <a:endParaRPr lang="en-GB" sz="3094" dirty="0"/>
          </a:p>
          <a:p>
            <a:pPr marL="482186" indent="-482186">
              <a:buFont typeface="Arial" panose="020B0604020202020204" pitchFamily="34" charset="0"/>
              <a:buChar char="•"/>
            </a:pPr>
            <a:r>
              <a:rPr lang="en-GB" sz="3094" dirty="0"/>
              <a:t>being over friendly with children</a:t>
            </a:r>
          </a:p>
          <a:p>
            <a:pPr marL="482186" indent="-482186">
              <a:buFont typeface="Arial" panose="020B0604020202020204" pitchFamily="34" charset="0"/>
              <a:buChar char="•"/>
            </a:pPr>
            <a:r>
              <a:rPr lang="en-GB" sz="3094" dirty="0"/>
              <a:t>having favourites</a:t>
            </a:r>
          </a:p>
          <a:p>
            <a:pPr marL="482186" indent="-482186">
              <a:buFont typeface="Arial" panose="020B0604020202020204" pitchFamily="34" charset="0"/>
              <a:buChar char="•"/>
            </a:pPr>
            <a:r>
              <a:rPr lang="en-GB" sz="3094" dirty="0"/>
              <a:t>taking photographs of children on their mobile phone, contrary to school policy</a:t>
            </a:r>
          </a:p>
          <a:p>
            <a:pPr marL="482186" indent="-482186">
              <a:buFont typeface="Arial" panose="020B0604020202020204" pitchFamily="34" charset="0"/>
              <a:buChar char="•"/>
            </a:pPr>
            <a:r>
              <a:rPr lang="en-GB" sz="3094" dirty="0"/>
              <a:t>engaging with a child on a one-to-one basis in a secluded area or behind a closed door</a:t>
            </a:r>
          </a:p>
          <a:p>
            <a:pPr marL="482186" indent="-482186">
              <a:buFont typeface="Arial" panose="020B0604020202020204" pitchFamily="34" charset="0"/>
              <a:buChar char="•"/>
            </a:pPr>
            <a:r>
              <a:rPr lang="en-GB" sz="3094" dirty="0"/>
              <a:t>humiliating pupils.</a:t>
            </a:r>
          </a:p>
          <a:p>
            <a:endParaRPr lang="en-GB" sz="2812" b="1" dirty="0"/>
          </a:p>
          <a:p>
            <a:endParaRPr lang="en-GB" sz="2812" b="1" dirty="0"/>
          </a:p>
          <a:p>
            <a:endParaRPr lang="en-GB" sz="2812" b="1" dirty="0"/>
          </a:p>
          <a:p>
            <a:endParaRPr lang="en-GB" sz="2812" b="1" dirty="0"/>
          </a:p>
          <a:p>
            <a:endParaRPr lang="en-GB" sz="2812" b="1" dirty="0"/>
          </a:p>
          <a:p>
            <a:endParaRPr lang="en-GB" sz="2812" b="1" dirty="0"/>
          </a:p>
          <a:p>
            <a:endParaRPr lang="en-GB" sz="2812" dirty="0"/>
          </a:p>
        </p:txBody>
      </p:sp>
    </p:spTree>
    <p:extLst>
      <p:ext uri="{BB962C8B-B14F-4D97-AF65-F5344CB8AC3E}">
        <p14:creationId xmlns:p14="http://schemas.microsoft.com/office/powerpoint/2010/main" val="924719098"/>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B3F-E3D8-4755-9370-A32E9340D2C1}"/>
              </a:ext>
            </a:extLst>
          </p:cNvPr>
          <p:cNvSpPr>
            <a:spLocks noGrp="1"/>
          </p:cNvSpPr>
          <p:nvPr>
            <p:ph type="title"/>
          </p:nvPr>
        </p:nvSpPr>
        <p:spPr>
          <a:xfrm>
            <a:off x="457200" y="274638"/>
            <a:ext cx="8229600" cy="582612"/>
          </a:xfrm>
        </p:spPr>
        <p:txBody>
          <a:bodyPr/>
          <a:lstStyle/>
          <a:p>
            <a:r>
              <a:rPr lang="en-GB" dirty="0"/>
              <a:t>Whistle blowing</a:t>
            </a:r>
          </a:p>
        </p:txBody>
      </p:sp>
      <p:sp>
        <p:nvSpPr>
          <p:cNvPr id="3" name="Content Placeholder 2">
            <a:extLst>
              <a:ext uri="{FF2B5EF4-FFF2-40B4-BE49-F238E27FC236}">
                <a16:creationId xmlns:a16="http://schemas.microsoft.com/office/drawing/2014/main" id="{0114FECE-9C27-4DC1-A7D9-F1C5ACE1EF21}"/>
              </a:ext>
            </a:extLst>
          </p:cNvPr>
          <p:cNvSpPr>
            <a:spLocks noGrp="1"/>
          </p:cNvSpPr>
          <p:nvPr>
            <p:ph idx="1"/>
          </p:nvPr>
        </p:nvSpPr>
        <p:spPr/>
        <p:txBody>
          <a:bodyPr>
            <a:normAutofit lnSpcReduction="10000"/>
          </a:bodyPr>
          <a:lstStyle/>
          <a:p>
            <a:r>
              <a:rPr lang="en-GB" sz="2250" dirty="0">
                <a:latin typeface="+mn-lt"/>
              </a:rPr>
              <a:t>If any staff member feels unable to raise an issue with their employer, or feels that their genuine concerns are not being addressed, other whistleblowing channels are open to them.</a:t>
            </a:r>
          </a:p>
          <a:p>
            <a:endParaRPr lang="en-GB" sz="2250" dirty="0">
              <a:latin typeface="+mn-lt"/>
            </a:endParaRPr>
          </a:p>
          <a:p>
            <a:r>
              <a:rPr lang="en-GB" sz="2250" dirty="0">
                <a:latin typeface="+mn-lt"/>
              </a:rPr>
              <a:t>General guidance on whistleblowing can be found at:</a:t>
            </a:r>
          </a:p>
          <a:p>
            <a:endParaRPr lang="en-GB" sz="2250" dirty="0">
              <a:latin typeface="+mn-lt"/>
            </a:endParaRPr>
          </a:p>
          <a:p>
            <a:r>
              <a:rPr lang="en-GB" sz="2250" dirty="0">
                <a:latin typeface="+mn-lt"/>
              </a:rPr>
              <a:t>The ‘</a:t>
            </a:r>
            <a:r>
              <a:rPr lang="en-GB" sz="2250" i="1" dirty="0">
                <a:latin typeface="+mn-lt"/>
              </a:rPr>
              <a:t>NSPCC what you can do to report abuse dedicated helpline</a:t>
            </a:r>
            <a:r>
              <a:rPr lang="en-GB" sz="2250" dirty="0">
                <a:latin typeface="+mn-lt"/>
              </a:rPr>
              <a:t>’ is available as an alternative route for staff who do not feel able to raise concerns regarding child protection failures internally or have concerns about the way a concern is being handled by their school or college.</a:t>
            </a:r>
          </a:p>
          <a:p>
            <a:endParaRPr lang="en-GB" sz="2250" dirty="0">
              <a:latin typeface="+mn-lt"/>
            </a:endParaRPr>
          </a:p>
          <a:p>
            <a:r>
              <a:rPr lang="en-GB" sz="2250" dirty="0">
                <a:latin typeface="+mn-lt"/>
              </a:rPr>
              <a:t>Staff can call 0800 028 0285 line is available from 8.00am – 8.00pm Monday – Friday and email </a:t>
            </a:r>
            <a:r>
              <a:rPr lang="en-GB" sz="2250" dirty="0">
                <a:latin typeface="+mn-lt"/>
                <a:hlinkClick r:id="rId2"/>
              </a:rPr>
              <a:t>help@nspcc.org.uk</a:t>
            </a:r>
            <a:r>
              <a:rPr lang="en-GB" sz="2250" dirty="0">
                <a:latin typeface="+mn-lt"/>
              </a:rPr>
              <a:t> </a:t>
            </a:r>
          </a:p>
        </p:txBody>
      </p:sp>
    </p:spTree>
    <p:extLst>
      <p:ext uri="{BB962C8B-B14F-4D97-AF65-F5344CB8AC3E}">
        <p14:creationId xmlns:p14="http://schemas.microsoft.com/office/powerpoint/2010/main" val="2043134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p:txBody>
          <a:bodyPr>
            <a:normAutofit fontScale="90000"/>
          </a:bodyPr>
          <a:lstStyle/>
          <a:p>
            <a:pPr eaLnBrk="1"/>
            <a:r>
              <a:rPr lang="en-US" sz="3600" b="1" dirty="0">
                <a:solidFill>
                  <a:schemeClr val="bg1"/>
                </a:solidFill>
                <a:latin typeface="+mj-lt"/>
                <a:cs typeface="Tahoma" pitchFamily="34" charset="0"/>
                <a:sym typeface="Arial" pitchFamily="34" charset="0"/>
              </a:rPr>
              <a:t>An ongoing culture of vigilance</a:t>
            </a:r>
          </a:p>
        </p:txBody>
      </p:sp>
      <p:sp>
        <p:nvSpPr>
          <p:cNvPr id="64515" name="Rectangle 2"/>
          <p:cNvSpPr>
            <a:spLocks noGrp="1" noChangeArrowheads="1"/>
          </p:cNvSpPr>
          <p:nvPr>
            <p:ph type="body" idx="1"/>
          </p:nvPr>
        </p:nvSpPr>
        <p:spPr>
          <a:xfrm>
            <a:off x="619942" y="1562528"/>
            <a:ext cx="8462513" cy="4790157"/>
          </a:xfrm>
        </p:spPr>
        <p:txBody>
          <a:bodyPr>
            <a:normAutofit/>
          </a:bodyPr>
          <a:lstStyle/>
          <a:p>
            <a:pPr marL="193665" indent="-193665">
              <a:spcBef>
                <a:spcPts val="500"/>
              </a:spcBef>
            </a:pPr>
            <a:r>
              <a:rPr lang="en-US" sz="2400" b="1" dirty="0">
                <a:solidFill>
                  <a:schemeClr val="tx1"/>
                </a:solidFill>
                <a:latin typeface="+mn-lt"/>
                <a:cs typeface="Tahoma" pitchFamily="34" charset="0"/>
                <a:sym typeface="Arial" pitchFamily="34" charset="0"/>
              </a:rPr>
              <a:t>Features of a safer culture:</a:t>
            </a:r>
          </a:p>
          <a:p>
            <a:pPr marL="193665" indent="-193665">
              <a:spcBef>
                <a:spcPts val="500"/>
              </a:spcBef>
            </a:pPr>
            <a:endParaRPr lang="en-US" sz="1800" dirty="0">
              <a:solidFill>
                <a:schemeClr val="tx1"/>
              </a:solidFill>
              <a:latin typeface="+mn-lt"/>
              <a:cs typeface="Tahoma" pitchFamily="34" charset="0"/>
              <a:sym typeface="Arial" pitchFamily="34" charset="0"/>
            </a:endParaRP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Open, no secrets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Belief that ‘it could happen here’</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Clear procedures for reporting concerns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Support in raising concerns and commitment to take action</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Setting acceptable standards of behaviour</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Policies and procedures put into practice and monitored</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Induction and probationary periods.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Commitment to safeguarding and an ongoing culture of </a:t>
            </a:r>
          </a:p>
          <a:p>
            <a:pPr>
              <a:spcBef>
                <a:spcPts val="500"/>
              </a:spcBef>
              <a:buClr>
                <a:srgbClr val="C12577"/>
              </a:buClr>
            </a:pPr>
            <a:r>
              <a:rPr lang="en-US" sz="2400" dirty="0">
                <a:solidFill>
                  <a:schemeClr val="tx1"/>
                </a:solidFill>
                <a:latin typeface="+mn-lt"/>
                <a:cs typeface="Tahoma" pitchFamily="34" charset="0"/>
                <a:sym typeface="Arial" pitchFamily="34" charset="0"/>
              </a:rPr>
              <a:t>   vigilance</a:t>
            </a:r>
          </a:p>
        </p:txBody>
      </p:sp>
    </p:spTree>
    <p:extLst>
      <p:ext uri="{BB962C8B-B14F-4D97-AF65-F5344CB8AC3E}">
        <p14:creationId xmlns:p14="http://schemas.microsoft.com/office/powerpoint/2010/main" val="2739572158"/>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95219529-A20D-40DE-AEC0-3584CB0BB03A}"/>
              </a:ext>
            </a:extLst>
          </p:cNvPr>
          <p:cNvSpPr>
            <a:spLocks noGrp="1"/>
          </p:cNvSpPr>
          <p:nvPr>
            <p:ph type="title"/>
          </p:nvPr>
        </p:nvSpPr>
        <p:spPr>
          <a:xfrm>
            <a:off x="1635125" y="404813"/>
            <a:ext cx="5672138" cy="381000"/>
          </a:xfrm>
        </p:spPr>
        <p:txBody>
          <a:bodyPr vert="horz" wrap="square" lIns="68580" tIns="34290" rIns="68580" bIns="34290" numCol="1" anchor="t" anchorCtr="0" compatLnSpc="1">
            <a:prstTxWarp prst="textNoShape">
              <a:avLst/>
            </a:prstTxWarp>
          </a:bodyPr>
          <a:lstStyle/>
          <a:p>
            <a:pPr algn="ctr" eaLnBrk="1" hangingPunct="1"/>
            <a:r>
              <a:rPr lang="en-GB" altLang="en-US" sz="2800" b="1">
                <a:solidFill>
                  <a:schemeClr val="bg1"/>
                </a:solidFill>
                <a:latin typeface="Tahoma" panose="020B0604030504040204" pitchFamily="34" charset="0"/>
                <a:cs typeface="Tahoma" panose="020B0604030504040204" pitchFamily="34" charset="0"/>
              </a:rPr>
              <a:t>Information Sharing</a:t>
            </a:r>
          </a:p>
        </p:txBody>
      </p:sp>
      <p:sp>
        <p:nvSpPr>
          <p:cNvPr id="25603" name="Content Placeholder 2">
            <a:extLst>
              <a:ext uri="{FF2B5EF4-FFF2-40B4-BE49-F238E27FC236}">
                <a16:creationId xmlns:a16="http://schemas.microsoft.com/office/drawing/2014/main" id="{70D5FA6E-1CAA-4582-8CCC-4C3F41CAC7AC}"/>
              </a:ext>
            </a:extLst>
          </p:cNvPr>
          <p:cNvSpPr>
            <a:spLocks noGrp="1"/>
          </p:cNvSpPr>
          <p:nvPr>
            <p:ph idx="1"/>
          </p:nvPr>
        </p:nvSpPr>
        <p:spPr>
          <a:xfrm>
            <a:off x="395288" y="1995489"/>
            <a:ext cx="8569325" cy="3260725"/>
          </a:xfrm>
        </p:spPr>
        <p:txBody>
          <a:bodyPr>
            <a:noAutofit/>
          </a:bodyPr>
          <a:lstStyle/>
          <a:p>
            <a:pPr defTabSz="308047" eaLnBrk="1" fontAlgn="auto" hangingPunct="1">
              <a:spcBef>
                <a:spcPts val="0"/>
              </a:spcBef>
              <a:spcAft>
                <a:spcPts val="0"/>
              </a:spcAft>
              <a:defRPr/>
            </a:pPr>
            <a:r>
              <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Early sharing of information is the key to providing effective early help where there are emerging problems. At the other end of the continuum, sharing information can be essential to putting in place effective child protection services.</a:t>
            </a:r>
          </a:p>
          <a:p>
            <a:pPr defTabSz="308047" eaLnBrk="1" fontAlgn="auto" hangingPunct="1">
              <a:spcBef>
                <a:spcPts val="0"/>
              </a:spcBef>
              <a:spcAft>
                <a:spcPts val="0"/>
              </a:spcAft>
              <a:defRPr/>
            </a:pPr>
            <a:endPar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defTabSz="308047" eaLnBrk="1" fontAlgn="auto" hangingPunct="1">
              <a:spcBef>
                <a:spcPts val="0"/>
              </a:spcBef>
              <a:spcAft>
                <a:spcPts val="0"/>
              </a:spcAft>
              <a:defRPr/>
            </a:pPr>
            <a:r>
              <a:rPr lang="en-GB" sz="24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Safeguarding Practice Reviews (SPRs) have shown how poor information sharing has contributed to the deaths or serious injuries of children.</a:t>
            </a:r>
          </a:p>
          <a:p>
            <a:pPr defTabSz="308047" eaLnBrk="1" fontAlgn="auto" hangingPunct="1">
              <a:spcBef>
                <a:spcPts val="0"/>
              </a:spcBef>
              <a:spcAft>
                <a:spcPts val="0"/>
              </a:spcAft>
              <a:defRPr/>
            </a:pPr>
            <a:endPar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defTabSz="308047" eaLnBrk="1" fontAlgn="auto" hangingPunct="1">
              <a:spcBef>
                <a:spcPts val="0"/>
              </a:spcBef>
              <a:spcAft>
                <a:spcPts val="0"/>
              </a:spcAft>
              <a:defRPr/>
            </a:pP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Fears about sharing information </a:t>
            </a:r>
            <a:r>
              <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cannot be allowed to stand in the way of the need to promote the welfare and protect the safety of children. </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a:extLst>
              <a:ext uri="{FF2B5EF4-FFF2-40B4-BE49-F238E27FC236}">
                <a16:creationId xmlns:a16="http://schemas.microsoft.com/office/drawing/2014/main" id="{28C9C3AA-ACAF-44D9-8796-59E5474DB54A}"/>
              </a:ext>
            </a:extLst>
          </p:cNvPr>
          <p:cNvSpPr>
            <a:spLocks noChangeArrowheads="1"/>
          </p:cNvSpPr>
          <p:nvPr/>
        </p:nvSpPr>
        <p:spPr bwMode="auto">
          <a:xfrm>
            <a:off x="2843213" y="260350"/>
            <a:ext cx="3324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353"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sym typeface="Avenir Heavy"/>
              </a:rPr>
              <a:t>Information Sharing</a:t>
            </a:r>
          </a:p>
        </p:txBody>
      </p:sp>
      <p:sp>
        <p:nvSpPr>
          <p:cNvPr id="5" name="TextBox 4">
            <a:extLst>
              <a:ext uri="{FF2B5EF4-FFF2-40B4-BE49-F238E27FC236}">
                <a16:creationId xmlns:a16="http://schemas.microsoft.com/office/drawing/2014/main" id="{C20A666B-4BEE-467F-BBD2-DD93456428CC}"/>
              </a:ext>
            </a:extLst>
          </p:cNvPr>
          <p:cNvSpPr txBox="1"/>
          <p:nvPr/>
        </p:nvSpPr>
        <p:spPr>
          <a:xfrm>
            <a:off x="359532" y="6119524"/>
            <a:ext cx="385242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marL="0" marR="0" lvl="0" indent="0" algn="l" defTabSz="58417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14764"/>
                </a:solidFill>
                <a:effectLst/>
                <a:uLnTx/>
                <a:uFillTx/>
                <a:latin typeface="Avenir Heavy"/>
                <a:sym typeface="Avenir Heavy"/>
              </a:rPr>
              <a:t>KCSIE 2023</a:t>
            </a:r>
          </a:p>
        </p:txBody>
      </p:sp>
      <p:pic>
        <p:nvPicPr>
          <p:cNvPr id="165893" name="Picture 6">
            <a:extLst>
              <a:ext uri="{FF2B5EF4-FFF2-40B4-BE49-F238E27FC236}">
                <a16:creationId xmlns:a16="http://schemas.microsoft.com/office/drawing/2014/main" id="{B5E0E44C-9122-4C93-A5A2-218EF807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6" y="4724400"/>
            <a:ext cx="48958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115CE1-DAFD-46BB-AB35-EDEFF094D938}"/>
              </a:ext>
            </a:extLst>
          </p:cNvPr>
          <p:cNvSpPr txBox="1"/>
          <p:nvPr/>
        </p:nvSpPr>
        <p:spPr>
          <a:xfrm>
            <a:off x="251520" y="1924136"/>
            <a:ext cx="8892479" cy="2408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2531" b="0" i="0" u="none" strike="noStrike" kern="0" cap="none" spc="0" normalizeH="0" baseline="0" noProof="0" dirty="0">
                <a:ln>
                  <a:noFill/>
                </a:ln>
                <a:solidFill>
                  <a:srgbClr val="314764"/>
                </a:solidFill>
                <a:effectLst/>
                <a:uLnTx/>
                <a:uFillTx/>
                <a:latin typeface="Avenir Heavy"/>
                <a:sym typeface="Avenir Heavy"/>
              </a:rPr>
              <a:t>57. DPA and UK GDPR </a:t>
            </a:r>
            <a:r>
              <a:rPr kumimoji="0" lang="en-GB" sz="2531" b="1" i="0" u="sng" strike="noStrike" kern="0" cap="none" spc="0" normalizeH="0" baseline="0" noProof="0" dirty="0">
                <a:ln>
                  <a:noFill/>
                </a:ln>
                <a:solidFill>
                  <a:srgbClr val="314764"/>
                </a:solidFill>
                <a:effectLst/>
                <a:uLnTx/>
                <a:uFillTx/>
                <a:latin typeface="Avenir Heavy"/>
                <a:sym typeface="Avenir Heavy"/>
              </a:rPr>
              <a:t>do not </a:t>
            </a:r>
            <a:r>
              <a:rPr kumimoji="0" lang="en-GB" sz="2531" b="0" i="0" u="none" strike="noStrike" kern="0" cap="none" spc="0" normalizeH="0" baseline="0" noProof="0" dirty="0">
                <a:ln>
                  <a:noFill/>
                </a:ln>
                <a:solidFill>
                  <a:srgbClr val="314764"/>
                </a:solidFill>
                <a:effectLst/>
                <a:uLnTx/>
                <a:uFillTx/>
                <a:latin typeface="Avenir Heavy"/>
                <a:sym typeface="Avenir Heavy"/>
              </a:rPr>
              <a:t>prevent the sharing of information for the purposes of keeping children safe and promoting their welfare. If in any doubt about sharing information, staff should speak to the designated safeguarding lead (or a deputy). Fears </a:t>
            </a: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2531" b="0" i="0" u="none" strike="noStrike" kern="0" cap="none" spc="0" normalizeH="0" baseline="0" noProof="0" dirty="0">
                <a:ln>
                  <a:noFill/>
                </a:ln>
                <a:solidFill>
                  <a:srgbClr val="314764"/>
                </a:solidFill>
                <a:effectLst/>
                <a:uLnTx/>
                <a:uFillTx/>
                <a:latin typeface="Avenir Heavy"/>
                <a:sym typeface="Avenir Heavy"/>
              </a:rPr>
              <a:t>about sharing information </a:t>
            </a:r>
            <a:r>
              <a:rPr kumimoji="0" lang="en-GB" sz="2531" b="1" i="0" u="sng" strike="noStrike" kern="0" cap="none" spc="0" normalizeH="0" baseline="0" noProof="0" dirty="0">
                <a:ln>
                  <a:noFill/>
                </a:ln>
                <a:solidFill>
                  <a:srgbClr val="314764"/>
                </a:solidFill>
                <a:effectLst/>
                <a:uLnTx/>
                <a:uFillTx/>
                <a:latin typeface="Avenir Heavy"/>
                <a:sym typeface="Avenir Heavy"/>
              </a:rPr>
              <a:t>must not </a:t>
            </a:r>
            <a:r>
              <a:rPr kumimoji="0" lang="en-GB" sz="2531" b="0" i="0" u="none" strike="noStrike" kern="0" cap="none" spc="0" normalizeH="0" baseline="0" noProof="0" dirty="0">
                <a:ln>
                  <a:noFill/>
                </a:ln>
                <a:solidFill>
                  <a:srgbClr val="314764"/>
                </a:solidFill>
                <a:effectLst/>
                <a:uLnTx/>
                <a:uFillTx/>
                <a:latin typeface="Avenir Heavy"/>
                <a:sym typeface="Avenir Heavy"/>
              </a:rPr>
              <a:t>be allowed to stand in the way of the need to safeguard and promote the welfare of children</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4404-349A-4730-9249-82E575E2CBBA}"/>
              </a:ext>
            </a:extLst>
          </p:cNvPr>
          <p:cNvSpPr>
            <a:spLocks noGrp="1"/>
          </p:cNvSpPr>
          <p:nvPr>
            <p:ph type="title"/>
          </p:nvPr>
        </p:nvSpPr>
        <p:spPr>
          <a:xfrm>
            <a:off x="271614" y="348069"/>
            <a:ext cx="8600825" cy="537595"/>
          </a:xfrm>
        </p:spPr>
        <p:txBody>
          <a:bodyPr>
            <a:noAutofit/>
          </a:bodyPr>
          <a:lstStyle/>
          <a:p>
            <a:r>
              <a:rPr lang="en-GB" sz="5062" dirty="0"/>
              <a:t>Confidentiality</a:t>
            </a:r>
          </a:p>
        </p:txBody>
      </p:sp>
      <p:sp>
        <p:nvSpPr>
          <p:cNvPr id="3" name="Text Placeholder 2">
            <a:extLst>
              <a:ext uri="{FF2B5EF4-FFF2-40B4-BE49-F238E27FC236}">
                <a16:creationId xmlns:a16="http://schemas.microsoft.com/office/drawing/2014/main" id="{3CD212C6-1151-4A75-9338-BED0FEDE1701}"/>
              </a:ext>
            </a:extLst>
          </p:cNvPr>
          <p:cNvSpPr>
            <a:spLocks noGrp="1"/>
          </p:cNvSpPr>
          <p:nvPr>
            <p:ph type="body" idx="1"/>
          </p:nvPr>
        </p:nvSpPr>
        <p:spPr>
          <a:xfrm>
            <a:off x="271614" y="1352910"/>
            <a:ext cx="8390067" cy="4769047"/>
          </a:xfrm>
        </p:spPr>
        <p:txBody>
          <a:bodyPr>
            <a:normAutofit/>
          </a:bodyPr>
          <a:lstStyle/>
          <a:p>
            <a:r>
              <a:rPr lang="en-GB" sz="3094" dirty="0"/>
              <a:t>Safeguarding head is suspended 'for loudly discussing personal details of pupils in phone conversation on busy train</a:t>
            </a:r>
          </a:p>
          <a:p>
            <a:endParaRPr lang="en-GB" sz="3094" dirty="0"/>
          </a:p>
          <a:p>
            <a:pPr marL="321457" indent="-321457">
              <a:buFont typeface="Arial" panose="020B0604020202020204" pitchFamily="34" charset="0"/>
              <a:buChar char="•"/>
            </a:pPr>
            <a:r>
              <a:rPr lang="en-GB" sz="1969" dirty="0"/>
              <a:t>Director of Safeguarding, had been in the role 10 months</a:t>
            </a:r>
          </a:p>
          <a:p>
            <a:pPr marL="321457" indent="-321457">
              <a:buFont typeface="Arial" panose="020B0604020202020204" pitchFamily="34" charset="0"/>
              <a:buChar char="•"/>
            </a:pPr>
            <a:r>
              <a:rPr lang="en-GB" sz="1969" dirty="0"/>
              <a:t>He has since been suspended pending an investigation into the incident </a:t>
            </a:r>
          </a:p>
          <a:p>
            <a:pPr marL="321457" indent="-321457">
              <a:buFont typeface="Arial" panose="020B0604020202020204" pitchFamily="34" charset="0"/>
              <a:buChar char="•"/>
            </a:pPr>
            <a:r>
              <a:rPr lang="en-GB" sz="1969" dirty="0"/>
              <a:t>He also revealed one student's sexuality and discussed another's mental health</a:t>
            </a:r>
          </a:p>
        </p:txBody>
      </p:sp>
      <p:sp>
        <p:nvSpPr>
          <p:cNvPr id="6" name="TextBox 5">
            <a:extLst>
              <a:ext uri="{FF2B5EF4-FFF2-40B4-BE49-F238E27FC236}">
                <a16:creationId xmlns:a16="http://schemas.microsoft.com/office/drawing/2014/main" id="{003CA0F1-88A9-4C40-8429-7E0A42E78466}"/>
              </a:ext>
            </a:extLst>
          </p:cNvPr>
          <p:cNvSpPr txBox="1"/>
          <p:nvPr/>
        </p:nvSpPr>
        <p:spPr>
          <a:xfrm>
            <a:off x="7337651" y="6116772"/>
            <a:ext cx="1683885"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defRPr/>
            </a:pPr>
            <a:r>
              <a:rPr lang="en-GB" sz="1266" kern="0" dirty="0">
                <a:solidFill>
                  <a:srgbClr val="314764"/>
                </a:solidFill>
                <a:latin typeface="Avenir Heavy"/>
                <a:sym typeface="Avenir Heavy"/>
              </a:rPr>
              <a:t>Daily Mail 9.6.22</a:t>
            </a:r>
          </a:p>
        </p:txBody>
      </p:sp>
      <p:pic>
        <p:nvPicPr>
          <p:cNvPr id="7" name="Picture 6">
            <a:extLst>
              <a:ext uri="{FF2B5EF4-FFF2-40B4-BE49-F238E27FC236}">
                <a16:creationId xmlns:a16="http://schemas.microsoft.com/office/drawing/2014/main" id="{5FA25EDA-91E6-4304-887F-EBA9894C2E2F}"/>
              </a:ext>
            </a:extLst>
          </p:cNvPr>
          <p:cNvPicPr>
            <a:picLocks noChangeAspect="1"/>
          </p:cNvPicPr>
          <p:nvPr/>
        </p:nvPicPr>
        <p:blipFill>
          <a:blip r:embed="rId2"/>
          <a:stretch>
            <a:fillRect/>
          </a:stretch>
        </p:blipFill>
        <p:spPr>
          <a:xfrm>
            <a:off x="1314664" y="4614354"/>
            <a:ext cx="5748053" cy="1781473"/>
          </a:xfrm>
          <a:prstGeom prst="rect">
            <a:avLst/>
          </a:prstGeom>
        </p:spPr>
      </p:pic>
    </p:spTree>
    <p:extLst>
      <p:ext uri="{BB962C8B-B14F-4D97-AF65-F5344CB8AC3E}">
        <p14:creationId xmlns:p14="http://schemas.microsoft.com/office/powerpoint/2010/main" val="787288361"/>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133424" y="199484"/>
            <a:ext cx="8558441" cy="990675"/>
          </a:xfrm>
          <a:prstGeom prst="rect">
            <a:avLst/>
          </a:prstGeom>
          <a:noFill/>
          <a:ln>
            <a:noFill/>
          </a:ln>
        </p:spPr>
        <p:txBody>
          <a:bodyPr spcFirstLastPara="1" wrap="square" lIns="68569" tIns="34275" rIns="68569" bIns="34275" anchor="t" anchorCtr="0">
            <a:noAutofit/>
          </a:bodyPr>
          <a:lstStyle/>
          <a:p>
            <a:pPr>
              <a:buSzPts val="3100"/>
            </a:pPr>
            <a:r>
              <a:rPr lang="en-GB" sz="3094" dirty="0"/>
              <a:t>The Children’s First Contact Service Referral Form</a:t>
            </a:r>
            <a:br>
              <a:rPr lang="en-GB" sz="2325" dirty="0"/>
            </a:br>
            <a:br>
              <a:rPr lang="en-GB" sz="2325" dirty="0"/>
            </a:br>
            <a:endParaRPr sz="2325" dirty="0"/>
          </a:p>
          <a:p>
            <a:pPr>
              <a:buSzPts val="3100"/>
            </a:pPr>
            <a:br>
              <a:rPr lang="en-GB" dirty="0"/>
            </a:br>
            <a:endParaRPr sz="2531" dirty="0">
              <a:solidFill>
                <a:srgbClr val="3F7818"/>
              </a:solidFill>
            </a:endParaRPr>
          </a:p>
        </p:txBody>
      </p:sp>
      <p:sp>
        <p:nvSpPr>
          <p:cNvPr id="269" name="Google Shape;269;p29"/>
          <p:cNvSpPr txBox="1">
            <a:spLocks noGrp="1"/>
          </p:cNvSpPr>
          <p:nvPr>
            <p:ph idx="1"/>
          </p:nvPr>
        </p:nvSpPr>
        <p:spPr>
          <a:xfrm>
            <a:off x="527598" y="1602905"/>
            <a:ext cx="8291202" cy="1122750"/>
          </a:xfrm>
          <a:prstGeom prst="rect">
            <a:avLst/>
          </a:prstGeom>
          <a:noFill/>
          <a:ln>
            <a:noFill/>
          </a:ln>
        </p:spPr>
        <p:txBody>
          <a:bodyPr spcFirstLastPara="1" wrap="square" lIns="68569" tIns="34275" rIns="68569" bIns="34275" anchor="t" anchorCtr="0">
            <a:noAutofit/>
          </a:bodyPr>
          <a:lstStyle/>
          <a:p>
            <a:pPr marL="257161" indent="-257161"/>
            <a:r>
              <a:rPr lang="en-GB" sz="3094" dirty="0"/>
              <a:t>Google Form, accessible via a link </a:t>
            </a:r>
            <a:endParaRPr sz="3094" dirty="0"/>
          </a:p>
          <a:p>
            <a:pPr marL="257161" indent="-257161"/>
            <a:r>
              <a:rPr lang="en-GB" sz="3094" u="sng" dirty="0">
                <a:solidFill>
                  <a:schemeClr val="hlink"/>
                </a:solidFill>
                <a:hlinkClick r:id="rId3"/>
              </a:rPr>
              <a:t>Children's First Contact Service Referral Form</a:t>
            </a:r>
            <a:endParaRPr lang="en-GB" sz="3094" u="sng" dirty="0">
              <a:solidFill>
                <a:schemeClr val="hlink"/>
              </a:solidFill>
            </a:endParaRPr>
          </a:p>
          <a:p>
            <a:pPr marL="257161" indent="-257161"/>
            <a:endParaRPr lang="en-GB" sz="3094" u="sng" dirty="0">
              <a:solidFill>
                <a:schemeClr val="hlink"/>
              </a:solidFill>
            </a:endParaRPr>
          </a:p>
          <a:p>
            <a:pPr marL="257161" indent="-257161"/>
            <a:r>
              <a:rPr lang="en-GB" sz="3094" dirty="0"/>
              <a:t>Telephone number 020 8770 6001/ 6072</a:t>
            </a:r>
          </a:p>
          <a:p>
            <a:pPr marL="257161" indent="-257161"/>
            <a:endParaRPr lang="en-GB" sz="3094" dirty="0"/>
          </a:p>
          <a:p>
            <a:pPr marL="257161" indent="-257161"/>
            <a:r>
              <a:rPr lang="en-GB" sz="3094" dirty="0">
                <a:solidFill>
                  <a:schemeClr val="accent1"/>
                </a:solidFill>
              </a:rPr>
              <a:t>cfcs@sutton.gov.uk</a:t>
            </a:r>
          </a:p>
          <a:p>
            <a:pPr marL="257161" indent="-257161"/>
            <a:endParaRPr lang="en-GB" sz="3094" dirty="0"/>
          </a:p>
          <a:p>
            <a:pPr marL="257161" indent="-257161"/>
            <a:r>
              <a:rPr lang="en-GB" sz="3094" dirty="0"/>
              <a:t>Link can also be found on the Sutton LSCP Website</a:t>
            </a:r>
          </a:p>
          <a:p>
            <a:pPr marL="257161" indent="-257161"/>
            <a:endParaRPr lang="en-GB" sz="3094" dirty="0"/>
          </a:p>
          <a:p>
            <a:pPr marL="257161" indent="-257161"/>
            <a:r>
              <a:rPr lang="en-GB" sz="3797" dirty="0">
                <a:solidFill>
                  <a:schemeClr val="accent1"/>
                </a:solidFill>
                <a:hlinkClick r:id="rId4"/>
              </a:rPr>
              <a:t>www.suttonlscp.org.uk</a:t>
            </a:r>
            <a:endParaRPr lang="en-GB" sz="3797" dirty="0">
              <a:solidFill>
                <a:schemeClr val="accent1"/>
              </a:solidFill>
            </a:endParaRPr>
          </a:p>
          <a:p>
            <a:pPr marL="257161" indent="-257161"/>
            <a:endParaRPr lang="en-GB" sz="3094" dirty="0"/>
          </a:p>
          <a:p>
            <a:pPr marL="257161" indent="-257161"/>
            <a:endParaRPr lang="en-GB" sz="3094" dirty="0"/>
          </a:p>
          <a:p>
            <a:pPr marL="257161" indent="-257161"/>
            <a:endParaRPr sz="3094"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30.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9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3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18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0.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1.xml><?xml version="1.0" encoding="utf-8"?>
<a:theme xmlns:a="http://schemas.openxmlformats.org/drawingml/2006/main" name="2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2.xml><?xml version="1.0" encoding="utf-8"?>
<a:theme xmlns:a="http://schemas.openxmlformats.org/drawingml/2006/main" name="2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3.xml><?xml version="1.0" encoding="utf-8"?>
<a:theme xmlns:a="http://schemas.openxmlformats.org/drawingml/2006/main" name="8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4.xml><?xml version="1.0" encoding="utf-8"?>
<a:theme xmlns:a="http://schemas.openxmlformats.org/drawingml/2006/main" name="1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5.xml><?xml version="1.0" encoding="utf-8"?>
<a:theme xmlns:a="http://schemas.openxmlformats.org/drawingml/2006/main" name="1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4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8.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0.xml><?xml version="1.0" encoding="utf-8"?>
<a:theme xmlns:a="http://schemas.openxmlformats.org/drawingml/2006/main" name="3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3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7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9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11027</TotalTime>
  <Words>7680</Words>
  <Application>Microsoft Office PowerPoint</Application>
  <PresentationFormat>On-screen Show (4:3)</PresentationFormat>
  <Paragraphs>747</Paragraphs>
  <Slides>110</Slides>
  <Notes>15</Notes>
  <HiddenSlides>0</HiddenSlides>
  <MMClips>0</MMClips>
  <ScaleCrop>false</ScaleCrop>
  <HeadingPairs>
    <vt:vector size="6" baseType="variant">
      <vt:variant>
        <vt:lpstr>Fonts Used</vt:lpstr>
      </vt:variant>
      <vt:variant>
        <vt:i4>17</vt:i4>
      </vt:variant>
      <vt:variant>
        <vt:lpstr>Theme</vt:lpstr>
      </vt:variant>
      <vt:variant>
        <vt:i4>30</vt:i4>
      </vt:variant>
      <vt:variant>
        <vt:lpstr>Slide Titles</vt:lpstr>
      </vt:variant>
      <vt:variant>
        <vt:i4>110</vt:i4>
      </vt:variant>
    </vt:vector>
  </HeadingPairs>
  <TitlesOfParts>
    <vt:vector size="157" baseType="lpstr">
      <vt:lpstr>Arial</vt:lpstr>
      <vt:lpstr>Avenir Book</vt:lpstr>
      <vt:lpstr>Avenir Heavy</vt:lpstr>
      <vt:lpstr>Calibri</vt:lpstr>
      <vt:lpstr>Calibri Light</vt:lpstr>
      <vt:lpstr>Franklin Gothic Book</vt:lpstr>
      <vt:lpstr>Gabriola</vt:lpstr>
      <vt:lpstr>Helvetica Light</vt:lpstr>
      <vt:lpstr>Helvetica Neue</vt:lpstr>
      <vt:lpstr>Helvetica Neue Light</vt:lpstr>
      <vt:lpstr>Helvetica Neue Medium</vt:lpstr>
      <vt:lpstr>Lucida Sans Unicode</vt:lpstr>
      <vt:lpstr>Perpetua</vt:lpstr>
      <vt:lpstr>Tahoma</vt:lpstr>
      <vt:lpstr>Times New Roman</vt:lpstr>
      <vt:lpstr>Trebuchet MS</vt:lpstr>
      <vt:lpstr>Verdana</vt:lpstr>
      <vt:lpstr>1_White</vt:lpstr>
      <vt:lpstr>White</vt:lpstr>
      <vt:lpstr>5_White</vt:lpstr>
      <vt:lpstr>9_Office Theme</vt:lpstr>
      <vt:lpstr>4_White</vt:lpstr>
      <vt:lpstr>33_White</vt:lpstr>
      <vt:lpstr>21_White</vt:lpstr>
      <vt:lpstr>7_White</vt:lpstr>
      <vt:lpstr>19_White</vt:lpstr>
      <vt:lpstr>6_White</vt:lpstr>
      <vt:lpstr>4_Office Theme</vt:lpstr>
      <vt:lpstr>2_White</vt:lpstr>
      <vt:lpstr>9_White</vt:lpstr>
      <vt:lpstr>30_White</vt:lpstr>
      <vt:lpstr>10_Office Theme</vt:lpstr>
      <vt:lpstr>16_White</vt:lpstr>
      <vt:lpstr>18_White</vt:lpstr>
      <vt:lpstr>1_Office Theme</vt:lpstr>
      <vt:lpstr>20_White</vt:lpstr>
      <vt:lpstr>3_White</vt:lpstr>
      <vt:lpstr>23_White</vt:lpstr>
      <vt:lpstr>22_White</vt:lpstr>
      <vt:lpstr>8_White</vt:lpstr>
      <vt:lpstr>12_White</vt:lpstr>
      <vt:lpstr>10_White</vt:lpstr>
      <vt:lpstr>2_Office Theme</vt:lpstr>
      <vt:lpstr>24_White</vt:lpstr>
      <vt:lpstr>11_Office Theme</vt:lpstr>
      <vt:lpstr>11_White</vt:lpstr>
      <vt:lpstr>32_White</vt:lpstr>
      <vt:lpstr>Safeguarding children, young people  All School Staff Safeguarding Training</vt:lpstr>
      <vt:lpstr>Setting the scene - agenda </vt:lpstr>
      <vt:lpstr>Legislation, Guidance and Procedure</vt:lpstr>
      <vt:lpstr>Key Guidance and Legislation</vt:lpstr>
      <vt:lpstr> Introduction to the School Safeguarding Documents</vt:lpstr>
      <vt:lpstr>Ofsted - School inspection handbook</vt:lpstr>
      <vt:lpstr>KCSIE 2023 – What is in it?</vt:lpstr>
      <vt:lpstr>KCSIE 2023 – What is in it?</vt:lpstr>
      <vt:lpstr>Policy &amp; Procedures</vt:lpstr>
      <vt:lpstr>Key education personnel</vt:lpstr>
      <vt:lpstr>Wider safeguarding agenda </vt:lpstr>
      <vt:lpstr>Sutton Local Safeguarding Children’s Partnership (LSCP)</vt:lpstr>
      <vt:lpstr>PowerPoint Presentation</vt:lpstr>
      <vt:lpstr>KCSIE 2023 – Safeguarding Definition</vt:lpstr>
      <vt:lpstr>KCSIE 2023</vt:lpstr>
      <vt:lpstr>KCSIE 2023</vt:lpstr>
      <vt:lpstr>KCSIE 2023 – Children may not be ready to disclose</vt:lpstr>
      <vt:lpstr>KCSIE 2023</vt:lpstr>
      <vt:lpstr>KCSIE 2023</vt:lpstr>
      <vt:lpstr>What all staff should know</vt:lpstr>
      <vt:lpstr>What all staff should know – KCSIE 2023</vt:lpstr>
      <vt:lpstr>KCSIE 2023 – Part 1</vt:lpstr>
      <vt:lpstr>PowerPoint Presentation</vt:lpstr>
      <vt:lpstr>Filtering and Monitoring</vt:lpstr>
      <vt:lpstr>PowerPoint Presentation</vt:lpstr>
      <vt:lpstr>KCSIE 2023 - Check arrangements around online filtering and monitoring are effective (part 2) </vt:lpstr>
      <vt:lpstr>Online checks for short-listed candidates</vt:lpstr>
      <vt:lpstr>New – Out of school settings  </vt:lpstr>
      <vt:lpstr>Allegations made against staff using your premises</vt:lpstr>
      <vt:lpstr>The ‘Prevent Duty’</vt:lpstr>
      <vt:lpstr>KCSIE 2023 - Children ‘Missing Education’</vt:lpstr>
      <vt:lpstr>What schools need to do next</vt:lpstr>
      <vt:lpstr>PowerPoint Presentation</vt:lpstr>
      <vt:lpstr>PowerPoint Presentation</vt:lpstr>
      <vt:lpstr>Key safeguarding issues – Sutton</vt:lpstr>
      <vt:lpstr>PowerPoint Presentation</vt:lpstr>
      <vt:lpstr>PowerPoint Presentation</vt:lpstr>
      <vt:lpstr>Key Safeguarding Issues in Education settings</vt:lpstr>
      <vt:lpstr>Child Abuse </vt:lpstr>
      <vt:lpstr>T.E.D.</vt:lpstr>
      <vt:lpstr>What to look out for:- Abuse and Neglect</vt:lpstr>
      <vt:lpstr>What is Physical Abuse?</vt:lpstr>
      <vt:lpstr>Common Sites for Non-Accidental Injury </vt:lpstr>
      <vt:lpstr>Chastisement – Sutton Children Social Care</vt:lpstr>
      <vt:lpstr>KCSIE 2023 - Neglect</vt:lpstr>
      <vt:lpstr>Together for Sutton</vt:lpstr>
      <vt:lpstr>Together for Sutton</vt:lpstr>
      <vt:lpstr>Family Hubs in Sutton</vt:lpstr>
      <vt:lpstr>Family Hubs in Sutton</vt:lpstr>
      <vt:lpstr>Supporting parents in Sutton</vt:lpstr>
      <vt:lpstr>PowerPoint Presentation</vt:lpstr>
      <vt:lpstr>NSPCC - statistics briefing</vt:lpstr>
      <vt:lpstr>NSPCC - statistics briefing</vt:lpstr>
      <vt:lpstr>KCSIE 2023 – Child-on-Child Abuse</vt:lpstr>
      <vt:lpstr>KCSIE 2023 – Child-on-Child Abuse</vt:lpstr>
      <vt:lpstr>Child-on-child sexual violence and sexual  harassment (Part 5 KCSIE 2023)</vt:lpstr>
      <vt:lpstr>PowerPoint Presentation</vt:lpstr>
      <vt:lpstr>PowerPoint Presentation</vt:lpstr>
      <vt:lpstr>NO Consent - under 13’s</vt:lpstr>
      <vt:lpstr>Communities at risk of FGM</vt:lpstr>
      <vt:lpstr>PowerPoint Presentation</vt:lpstr>
      <vt:lpstr>PowerPoint Presentation</vt:lpstr>
      <vt:lpstr>'Honour-based Abuse’ – KCSIE 2023</vt:lpstr>
      <vt:lpstr>Legal age of marriage/civil partnerships (New)</vt:lpstr>
      <vt:lpstr>Health and Care Act 2022 (New)</vt:lpstr>
      <vt:lpstr>Self harm</vt:lpstr>
      <vt:lpstr>Referral pathways</vt:lpstr>
      <vt:lpstr>PowerPoint Presentation</vt:lpstr>
      <vt:lpstr>Domestic Abuse</vt:lpstr>
      <vt:lpstr>PowerPoint Presentation</vt:lpstr>
      <vt:lpstr>PowerPoint Presentation</vt:lpstr>
      <vt:lpstr>Social Care – Domestic incident</vt:lpstr>
      <vt:lpstr>KCSIE 2023 - Domestic Abuse </vt:lpstr>
      <vt:lpstr>Domestic Abuse</vt:lpstr>
      <vt:lpstr>Operation Encompass  - National Police Strategy</vt:lpstr>
      <vt:lpstr>Not alone in Sutton -</vt:lpstr>
      <vt:lpstr>PowerPoint Presentation</vt:lpstr>
      <vt:lpstr>PowerPoint Presentation</vt:lpstr>
      <vt:lpstr>Bromley &amp; Croydon Women’s Aid</vt:lpstr>
      <vt:lpstr>PowerPoint Presentation</vt:lpstr>
      <vt:lpstr>PowerPoint Presentation</vt:lpstr>
      <vt:lpstr>National Prevent Referral Form</vt:lpstr>
      <vt:lpstr>Develop a School Prevent Action Plan</vt:lpstr>
      <vt:lpstr>PowerPoint Presentation</vt:lpstr>
      <vt:lpstr>PowerPoint Presentation</vt:lpstr>
      <vt:lpstr>Responding to a Child who discloses –  you should NEVER</vt:lpstr>
      <vt:lpstr>T.E.D.</vt:lpstr>
      <vt:lpstr>PowerPoint Presentation</vt:lpstr>
      <vt:lpstr>Record Keeping- Principles</vt:lpstr>
      <vt:lpstr>PowerPoint Presentation</vt:lpstr>
      <vt:lpstr>Managing allegations: we all have a responsibility to report</vt:lpstr>
      <vt:lpstr>The term – ‘low level concern’</vt:lpstr>
      <vt:lpstr>Examples of ‘low-level’ concerns KCSIE 2023</vt:lpstr>
      <vt:lpstr>Whistle blowing</vt:lpstr>
      <vt:lpstr>An ongoing culture of vigilance</vt:lpstr>
      <vt:lpstr>Information Sharing</vt:lpstr>
      <vt:lpstr>PowerPoint Presentation</vt:lpstr>
      <vt:lpstr>Confidentiality</vt:lpstr>
      <vt:lpstr>The Children’s First Contact Service Referral Form    </vt:lpstr>
      <vt:lpstr>Referring a concern to CFCS</vt:lpstr>
      <vt:lpstr>A single pathway to access support   All referrals to the CFCS will be triaged to ensure they take the correct pathway</vt:lpstr>
      <vt:lpstr>CFCS SYSTEM </vt:lpstr>
      <vt:lpstr>Worried about a child in your school?</vt:lpstr>
      <vt:lpstr>PowerPoint Presentation</vt:lpstr>
      <vt:lpstr>PowerPoint Presentation</vt:lpstr>
      <vt:lpstr> At a glance reminders  (All Safeguarding concerns)</vt:lpstr>
      <vt:lpstr>Key messages for all staff</vt:lpstr>
      <vt:lpstr>Don’t hold onto the RISK</vt:lpstr>
      <vt:lpstr>Sutton - Local Authority Safeguarding</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219</cp:revision>
  <cp:lastPrinted>2015-11-17T16:28:36Z</cp:lastPrinted>
  <dcterms:created xsi:type="dcterms:W3CDTF">2015-05-14T16:19:33Z</dcterms:created>
  <dcterms:modified xsi:type="dcterms:W3CDTF">2023-08-30T16:09:44Z</dcterms:modified>
</cp:coreProperties>
</file>