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 id="2147483809" r:id="rId2"/>
  </p:sldMasterIdLst>
  <p:notesMasterIdLst>
    <p:notesMasterId r:id="rId18"/>
  </p:notesMasterIdLst>
  <p:handoutMasterIdLst>
    <p:handoutMasterId r:id="rId19"/>
  </p:handoutMasterIdLst>
  <p:sldIdLst>
    <p:sldId id="256" r:id="rId3"/>
    <p:sldId id="1233" r:id="rId4"/>
    <p:sldId id="1234" r:id="rId5"/>
    <p:sldId id="1235" r:id="rId6"/>
    <p:sldId id="1241" r:id="rId7"/>
    <p:sldId id="1242" r:id="rId8"/>
    <p:sldId id="1236" r:id="rId9"/>
    <p:sldId id="1237" r:id="rId10"/>
    <p:sldId id="1238" r:id="rId11"/>
    <p:sldId id="1246" r:id="rId12"/>
    <p:sldId id="1244" r:id="rId13"/>
    <p:sldId id="1245" r:id="rId14"/>
    <p:sldId id="1208" r:id="rId15"/>
    <p:sldId id="1232" r:id="rId16"/>
    <p:sldId id="692" r:id="rId17"/>
  </p:sldIdLst>
  <p:sldSz cx="9144000" cy="6858000" type="screen4x3"/>
  <p:notesSz cx="6669088" cy="9753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711" autoAdjust="0"/>
    <p:restoredTop sz="99271" autoAdjust="0"/>
  </p:normalViewPr>
  <p:slideViewPr>
    <p:cSldViewPr>
      <p:cViewPr varScale="1">
        <p:scale>
          <a:sx n="67" d="100"/>
          <a:sy n="67" d="100"/>
        </p:scale>
        <p:origin x="644" y="32"/>
      </p:cViewPr>
      <p:guideLst>
        <p:guide orient="horz" pos="2160"/>
        <p:guide pos="2880"/>
      </p:guideLst>
    </p:cSldViewPr>
  </p:slideViewPr>
  <p:notesTextViewPr>
    <p:cViewPr>
      <p:scale>
        <a:sx n="3" d="2"/>
        <a:sy n="3" d="2"/>
      </p:scale>
      <p:origin x="0" y="0"/>
    </p:cViewPr>
  </p:notesTextViewPr>
  <p:sorterViewPr>
    <p:cViewPr varScale="1">
      <p:scale>
        <a:sx n="1" d="1"/>
        <a:sy n="1" d="1"/>
      </p:scale>
      <p:origin x="0" y="-27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889938" cy="487680"/>
          </a:xfrm>
          <a:prstGeom prst="rect">
            <a:avLst/>
          </a:prstGeom>
        </p:spPr>
        <p:txBody>
          <a:bodyPr vert="horz" lIns="89756" tIns="44879" rIns="89756" bIns="44879" rtlCol="0"/>
          <a:lstStyle>
            <a:lvl1pPr algn="l">
              <a:defRPr sz="1200"/>
            </a:lvl1pPr>
          </a:lstStyle>
          <a:p>
            <a:endParaRPr lang="en-GB"/>
          </a:p>
        </p:txBody>
      </p:sp>
      <p:sp>
        <p:nvSpPr>
          <p:cNvPr id="3" name="Date Placeholder 2"/>
          <p:cNvSpPr>
            <a:spLocks noGrp="1"/>
          </p:cNvSpPr>
          <p:nvPr>
            <p:ph type="dt" sz="quarter" idx="1"/>
          </p:nvPr>
        </p:nvSpPr>
        <p:spPr>
          <a:xfrm>
            <a:off x="3777609" y="0"/>
            <a:ext cx="2889938" cy="487680"/>
          </a:xfrm>
          <a:prstGeom prst="rect">
            <a:avLst/>
          </a:prstGeom>
        </p:spPr>
        <p:txBody>
          <a:bodyPr vert="horz" lIns="89756" tIns="44879" rIns="89756" bIns="44879" rtlCol="0"/>
          <a:lstStyle>
            <a:lvl1pPr algn="r">
              <a:defRPr sz="1200"/>
            </a:lvl1pPr>
          </a:lstStyle>
          <a:p>
            <a:fld id="{4BC0389E-F664-4285-8A5D-D5957CCE04F9}" type="datetimeFigureOut">
              <a:rPr lang="en-GB" smtClean="0"/>
              <a:pPr/>
              <a:t>20/12/2023</a:t>
            </a:fld>
            <a:endParaRPr lang="en-GB"/>
          </a:p>
        </p:txBody>
      </p:sp>
      <p:sp>
        <p:nvSpPr>
          <p:cNvPr id="4" name="Footer Placeholder 3"/>
          <p:cNvSpPr>
            <a:spLocks noGrp="1"/>
          </p:cNvSpPr>
          <p:nvPr>
            <p:ph type="ftr" sz="quarter" idx="2"/>
          </p:nvPr>
        </p:nvSpPr>
        <p:spPr>
          <a:xfrm>
            <a:off x="2" y="9264227"/>
            <a:ext cx="2889938" cy="487680"/>
          </a:xfrm>
          <a:prstGeom prst="rect">
            <a:avLst/>
          </a:prstGeom>
        </p:spPr>
        <p:txBody>
          <a:bodyPr vert="horz" lIns="89756" tIns="44879" rIns="89756" bIns="44879" rtlCol="0" anchor="b"/>
          <a:lstStyle>
            <a:lvl1pPr algn="l">
              <a:defRPr sz="1200"/>
            </a:lvl1pPr>
          </a:lstStyle>
          <a:p>
            <a:endParaRPr lang="en-GB"/>
          </a:p>
        </p:txBody>
      </p:sp>
      <p:sp>
        <p:nvSpPr>
          <p:cNvPr id="5" name="Slide Number Placeholder 4"/>
          <p:cNvSpPr>
            <a:spLocks noGrp="1"/>
          </p:cNvSpPr>
          <p:nvPr>
            <p:ph type="sldNum" sz="quarter" idx="3"/>
          </p:nvPr>
        </p:nvSpPr>
        <p:spPr>
          <a:xfrm>
            <a:off x="3777609" y="9264227"/>
            <a:ext cx="2889938" cy="487680"/>
          </a:xfrm>
          <a:prstGeom prst="rect">
            <a:avLst/>
          </a:prstGeom>
        </p:spPr>
        <p:txBody>
          <a:bodyPr vert="horz" lIns="89756" tIns="44879" rIns="89756" bIns="44879" rtlCol="0" anchor="b"/>
          <a:lstStyle>
            <a:lvl1pPr algn="r">
              <a:defRPr sz="1200"/>
            </a:lvl1pPr>
          </a:lstStyle>
          <a:p>
            <a:fld id="{8FDB7B13-7403-4226-9AC7-05AC0C3BF73F}" type="slidenum">
              <a:rPr lang="en-GB" smtClean="0"/>
              <a:pPr/>
              <a:t>‹#›</a:t>
            </a:fld>
            <a:endParaRPr lang="en-GB"/>
          </a:p>
        </p:txBody>
      </p:sp>
    </p:spTree>
    <p:extLst>
      <p:ext uri="{BB962C8B-B14F-4D97-AF65-F5344CB8AC3E}">
        <p14:creationId xmlns:p14="http://schemas.microsoft.com/office/powerpoint/2010/main" val="35505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889938" cy="487680"/>
          </a:xfrm>
          <a:prstGeom prst="rect">
            <a:avLst/>
          </a:prstGeom>
        </p:spPr>
        <p:txBody>
          <a:bodyPr vert="horz" lIns="89756" tIns="44879" rIns="89756" bIns="44879" rtlCol="0"/>
          <a:lstStyle>
            <a:lvl1pPr algn="l">
              <a:defRPr sz="1200"/>
            </a:lvl1pPr>
          </a:lstStyle>
          <a:p>
            <a:endParaRPr lang="en-GB"/>
          </a:p>
        </p:txBody>
      </p:sp>
      <p:sp>
        <p:nvSpPr>
          <p:cNvPr id="3" name="Date Placeholder 2"/>
          <p:cNvSpPr>
            <a:spLocks noGrp="1"/>
          </p:cNvSpPr>
          <p:nvPr>
            <p:ph type="dt" idx="1"/>
          </p:nvPr>
        </p:nvSpPr>
        <p:spPr>
          <a:xfrm>
            <a:off x="3777609" y="0"/>
            <a:ext cx="2889938" cy="487680"/>
          </a:xfrm>
          <a:prstGeom prst="rect">
            <a:avLst/>
          </a:prstGeom>
        </p:spPr>
        <p:txBody>
          <a:bodyPr vert="horz" lIns="89756" tIns="44879" rIns="89756" bIns="44879" rtlCol="0"/>
          <a:lstStyle>
            <a:lvl1pPr algn="r">
              <a:defRPr sz="1200"/>
            </a:lvl1pPr>
          </a:lstStyle>
          <a:p>
            <a:fld id="{6A929514-6F63-49A9-AF55-AB428043EBEC}" type="datetimeFigureOut">
              <a:rPr lang="en-GB" smtClean="0"/>
              <a:pPr/>
              <a:t>20/12/2023</a:t>
            </a:fld>
            <a:endParaRPr lang="en-GB"/>
          </a:p>
        </p:txBody>
      </p:sp>
      <p:sp>
        <p:nvSpPr>
          <p:cNvPr id="4" name="Slide Image Placeholder 3"/>
          <p:cNvSpPr>
            <a:spLocks noGrp="1" noRot="1" noChangeAspect="1"/>
          </p:cNvSpPr>
          <p:nvPr>
            <p:ph type="sldImg" idx="2"/>
          </p:nvPr>
        </p:nvSpPr>
        <p:spPr>
          <a:xfrm>
            <a:off x="896938" y="731838"/>
            <a:ext cx="4876800" cy="3657600"/>
          </a:xfrm>
          <a:prstGeom prst="rect">
            <a:avLst/>
          </a:prstGeom>
          <a:noFill/>
          <a:ln w="12700">
            <a:solidFill>
              <a:prstClr val="black"/>
            </a:solidFill>
          </a:ln>
        </p:spPr>
        <p:txBody>
          <a:bodyPr vert="horz" lIns="89756" tIns="44879" rIns="89756" bIns="44879" rtlCol="0" anchor="ctr"/>
          <a:lstStyle/>
          <a:p>
            <a:endParaRPr lang="en-GB"/>
          </a:p>
        </p:txBody>
      </p:sp>
      <p:sp>
        <p:nvSpPr>
          <p:cNvPr id="5" name="Notes Placeholder 4"/>
          <p:cNvSpPr>
            <a:spLocks noGrp="1"/>
          </p:cNvSpPr>
          <p:nvPr>
            <p:ph type="body" sz="quarter" idx="3"/>
          </p:nvPr>
        </p:nvSpPr>
        <p:spPr>
          <a:xfrm>
            <a:off x="666909" y="4632963"/>
            <a:ext cx="5335270" cy="4389120"/>
          </a:xfrm>
          <a:prstGeom prst="rect">
            <a:avLst/>
          </a:prstGeom>
        </p:spPr>
        <p:txBody>
          <a:bodyPr vert="horz" lIns="89756" tIns="44879" rIns="89756" bIns="4487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264227"/>
            <a:ext cx="2889938" cy="487680"/>
          </a:xfrm>
          <a:prstGeom prst="rect">
            <a:avLst/>
          </a:prstGeom>
        </p:spPr>
        <p:txBody>
          <a:bodyPr vert="horz" lIns="89756" tIns="44879" rIns="89756" bIns="44879" rtlCol="0" anchor="b"/>
          <a:lstStyle>
            <a:lvl1pPr algn="l">
              <a:defRPr sz="1200"/>
            </a:lvl1pPr>
          </a:lstStyle>
          <a:p>
            <a:endParaRPr lang="en-GB"/>
          </a:p>
        </p:txBody>
      </p:sp>
      <p:sp>
        <p:nvSpPr>
          <p:cNvPr id="7" name="Slide Number Placeholder 6"/>
          <p:cNvSpPr>
            <a:spLocks noGrp="1"/>
          </p:cNvSpPr>
          <p:nvPr>
            <p:ph type="sldNum" sz="quarter" idx="5"/>
          </p:nvPr>
        </p:nvSpPr>
        <p:spPr>
          <a:xfrm>
            <a:off x="3777609" y="9264227"/>
            <a:ext cx="2889938" cy="487680"/>
          </a:xfrm>
          <a:prstGeom prst="rect">
            <a:avLst/>
          </a:prstGeom>
        </p:spPr>
        <p:txBody>
          <a:bodyPr vert="horz" lIns="89756" tIns="44879" rIns="89756" bIns="44879" rtlCol="0" anchor="b"/>
          <a:lstStyle>
            <a:lvl1pPr algn="r">
              <a:defRPr sz="1200"/>
            </a:lvl1pPr>
          </a:lstStyle>
          <a:p>
            <a:fld id="{26E92257-BCCF-4004-A4F9-03366628B5AD}" type="slidenum">
              <a:rPr lang="en-GB" smtClean="0"/>
              <a:pPr/>
              <a:t>‹#›</a:t>
            </a:fld>
            <a:endParaRPr lang="en-GB"/>
          </a:p>
        </p:txBody>
      </p:sp>
    </p:spTree>
    <p:extLst>
      <p:ext uri="{BB962C8B-B14F-4D97-AF65-F5344CB8AC3E}">
        <p14:creationId xmlns:p14="http://schemas.microsoft.com/office/powerpoint/2010/main" val="2849412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77700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325573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531351" y="3071812"/>
            <a:ext cx="2730393" cy="506551"/>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597557" y="4171228"/>
            <a:ext cx="2359112" cy="244460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3250902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Tex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3173673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6" name="Shape 66"/>
          <p:cNvSpPr>
            <a:spLocks noGrp="1"/>
          </p:cNvSpPr>
          <p:nvPr>
            <p:ph type="sldNum" sz="quarter" idx="2"/>
          </p:nvPr>
        </p:nvSpPr>
        <p:spPr>
          <a:xfrm>
            <a:off x="4415250" y="6505278"/>
            <a:ext cx="304571" cy="297389"/>
          </a:xfrm>
          <a:prstGeom prst="rect">
            <a:avLst/>
          </a:prstGeom>
        </p:spPr>
        <p:txBody>
          <a:bodyPr/>
          <a:lstStyle/>
          <a:p>
            <a:pPr defTabSz="410751" hangingPunct="0"/>
            <a:fld id="{86CB4B4D-7CA3-9044-876B-883B54F8677D}" type="slidenum">
              <a:rPr lang="en-GB" kern="0" smtClean="0"/>
              <a:pPr defTabSz="410751" hangingPunct="0"/>
              <a:t>‹#›</a:t>
            </a:fld>
            <a:endParaRPr lang="en-GB" kern="0"/>
          </a:p>
        </p:txBody>
      </p:sp>
    </p:spTree>
    <p:extLst>
      <p:ext uri="{BB962C8B-B14F-4D97-AF65-F5344CB8AC3E}">
        <p14:creationId xmlns:p14="http://schemas.microsoft.com/office/powerpoint/2010/main" val="197749358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531352" y="3071812"/>
            <a:ext cx="2730393" cy="506551"/>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597557" y="4171228"/>
            <a:ext cx="2359112" cy="244460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FA1ABBB9-31E6-4CFB-A6C7-1AE20991C480}"/>
              </a:ext>
            </a:extLst>
          </p:cNvPr>
          <p:cNvSpPr>
            <a:spLocks noGrp="1"/>
          </p:cNvSpPr>
          <p:nvPr>
            <p:ph type="sldNum" sz="quarter" idx="10"/>
          </p:nvPr>
        </p:nvSpPr>
        <p:spPr/>
        <p:txBody>
          <a:bodyPr/>
          <a:lstStyle>
            <a:lvl1pPr eaLnBrk="0">
              <a:defRPr/>
            </a:lvl1pPr>
          </a:lstStyle>
          <a:p>
            <a:fld id="{E147D521-917F-4C64-9488-B0BA344ABABB}" type="slidenum">
              <a:rPr lang="en-US" altLang="en-US"/>
              <a:pPr/>
              <a:t>‹#›</a:t>
            </a:fld>
            <a:endParaRPr lang="en-US" altLang="en-US"/>
          </a:p>
        </p:txBody>
      </p:sp>
    </p:spTree>
    <p:extLst>
      <p:ext uri="{BB962C8B-B14F-4D97-AF65-F5344CB8AC3E}">
        <p14:creationId xmlns:p14="http://schemas.microsoft.com/office/powerpoint/2010/main" val="298596085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Tex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04505BAD-F14D-4B28-98FF-AEE391D5ED64}"/>
              </a:ext>
            </a:extLst>
          </p:cNvPr>
          <p:cNvSpPr>
            <a:spLocks noGrp="1"/>
          </p:cNvSpPr>
          <p:nvPr>
            <p:ph type="sldNum" sz="quarter" idx="10"/>
          </p:nvPr>
        </p:nvSpPr>
        <p:spPr/>
        <p:txBody>
          <a:bodyPr/>
          <a:lstStyle>
            <a:lvl1pPr eaLnBrk="0">
              <a:defRPr/>
            </a:lvl1pPr>
          </a:lstStyle>
          <a:p>
            <a:fld id="{E17AA3A3-E10B-4DF6-85F0-8184204B4D40}" type="slidenum">
              <a:rPr lang="en-US" altLang="en-US"/>
              <a:pPr/>
              <a:t>‹#›</a:t>
            </a:fld>
            <a:endParaRPr lang="en-US" altLang="en-US"/>
          </a:p>
        </p:txBody>
      </p:sp>
    </p:spTree>
    <p:extLst>
      <p:ext uri="{BB962C8B-B14F-4D97-AF65-F5344CB8AC3E}">
        <p14:creationId xmlns:p14="http://schemas.microsoft.com/office/powerpoint/2010/main" val="77969928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losing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3977" y="4160050"/>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 name="Slide Number">
            <a:extLst>
              <a:ext uri="{FF2B5EF4-FFF2-40B4-BE49-F238E27FC236}">
                <a16:creationId xmlns:a16="http://schemas.microsoft.com/office/drawing/2014/main" id="{4BA5A864-EDAD-483E-B1D3-ED27BCFE1415}"/>
              </a:ext>
            </a:extLst>
          </p:cNvPr>
          <p:cNvSpPr>
            <a:spLocks noGrp="1"/>
          </p:cNvSpPr>
          <p:nvPr>
            <p:ph type="sldNum" sz="quarter" idx="10"/>
          </p:nvPr>
        </p:nvSpPr>
        <p:spPr/>
        <p:txBody>
          <a:bodyPr/>
          <a:lstStyle>
            <a:lvl1pPr eaLnBrk="0">
              <a:defRPr/>
            </a:lvl1pPr>
          </a:lstStyle>
          <a:p>
            <a:fld id="{9FA3869F-BE66-413A-8AEC-6BCECB9EDBCB}" type="slidenum">
              <a:rPr lang="en-US" altLang="en-US"/>
              <a:pPr/>
              <a:t>‹#›</a:t>
            </a:fld>
            <a:endParaRPr lang="en-US" altLang="en-US"/>
          </a:p>
        </p:txBody>
      </p:sp>
    </p:spTree>
    <p:extLst>
      <p:ext uri="{BB962C8B-B14F-4D97-AF65-F5344CB8AC3E}">
        <p14:creationId xmlns:p14="http://schemas.microsoft.com/office/powerpoint/2010/main" val="179401440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2" name="Picture 91" descr="pp2">
            <a:extLst>
              <a:ext uri="{FF2B5EF4-FFF2-40B4-BE49-F238E27FC236}">
                <a16:creationId xmlns:a16="http://schemas.microsoft.com/office/drawing/2014/main" id="{02983699-B9F9-4BEE-B21E-6D8E897DB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71438"/>
            <a:ext cx="9297988" cy="700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14414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271588" y="230358"/>
            <a:ext cx="8600825" cy="5375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rmAutofit/>
          </a:bodyPr>
          <a:lstStyle/>
          <a:p>
            <a:r>
              <a:t>Title Text</a:t>
            </a:r>
          </a:p>
        </p:txBody>
      </p:sp>
      <p:sp>
        <p:nvSpPr>
          <p:cNvPr id="3" name="Body Level One…"/>
          <p:cNvSpPr>
            <a:spLocks noGrp="1"/>
          </p:cNvSpPr>
          <p:nvPr>
            <p:ph type="body" idx="1"/>
          </p:nvPr>
        </p:nvSpPr>
        <p:spPr>
          <a:xfrm>
            <a:off x="482343" y="1608041"/>
            <a:ext cx="7648627" cy="476904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4415249" y="6505277"/>
            <a:ext cx="304572" cy="297389"/>
          </a:xfrm>
          <a:prstGeom prst="rect">
            <a:avLst/>
          </a:prstGeom>
          <a:ln w="12700">
            <a:miter lim="400000"/>
          </a:ln>
        </p:spPr>
        <p:txBody>
          <a:bodyPr wrap="none" lIns="50800" tIns="50800" rIns="50800" bIns="50800">
            <a:spAutoFit/>
          </a:bodyPr>
          <a:lstStyle>
            <a:lvl1pPr algn="ctr">
              <a:defRPr sz="1266">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extLst>
      <p:ext uri="{BB962C8B-B14F-4D97-AF65-F5344CB8AC3E}">
        <p14:creationId xmlns:p14="http://schemas.microsoft.com/office/powerpoint/2010/main" val="3474369844"/>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849" r:id="rId3"/>
  </p:sldLayoutIdLst>
  <p:transition spd="med"/>
  <p:txStyles>
    <p:titleStyle>
      <a:lvl1pPr marL="0" marR="0" indent="0"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1pPr>
      <a:lvl2pPr marL="0" marR="0" indent="160729"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2pPr>
      <a:lvl3pPr marL="0" marR="0" indent="321457"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3pPr>
      <a:lvl4pPr marL="0" marR="0" indent="482186"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4pPr>
      <a:lvl5pPr marL="0" marR="0" indent="642915"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5pPr>
      <a:lvl6pPr marL="0" marR="0" indent="803643"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6pPr>
      <a:lvl7pPr marL="0" marR="0" indent="964372"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7pPr>
      <a:lvl8pPr marL="0" marR="0" indent="1125101"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8pPr>
      <a:lvl9pPr marL="0" marR="0" indent="1285829"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9pPr>
    </p:titleStyle>
    <p:bodyStyle>
      <a:lvl1pPr marL="0" marR="0" indent="0"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1pPr>
      <a:lvl2pPr marL="0" marR="0" indent="160729"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2pPr>
      <a:lvl3pPr marL="0" marR="0" indent="321457"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3pPr>
      <a:lvl4pPr marL="0" marR="0" indent="482186"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4pPr>
      <a:lvl5pPr marL="0" marR="0" indent="642915"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5pPr>
      <a:lvl6pPr marL="0" marR="0" indent="803643"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6pPr>
      <a:lvl7pPr marL="0" marR="0" indent="964372"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7pPr>
      <a:lvl8pPr marL="0" marR="0" indent="1125101"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8pPr>
      <a:lvl9pPr marL="0" marR="0" indent="1285829"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Title Text">
            <a:extLst>
              <a:ext uri="{FF2B5EF4-FFF2-40B4-BE49-F238E27FC236}">
                <a16:creationId xmlns:a16="http://schemas.microsoft.com/office/drawing/2014/main" id="{9D7E1372-2848-4105-8A0B-2C73B3716228}"/>
              </a:ext>
            </a:extLst>
          </p:cNvPr>
          <p:cNvSpPr>
            <a:spLocks noGrp="1" noChangeArrowheads="1"/>
          </p:cNvSpPr>
          <p:nvPr>
            <p:ph type="title"/>
          </p:nvPr>
        </p:nvSpPr>
        <p:spPr bwMode="auto">
          <a:xfrm>
            <a:off x="271463" y="230188"/>
            <a:ext cx="86010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Avenir Heavy"/>
              </a:rPr>
              <a:t>Title Text</a:t>
            </a:r>
          </a:p>
        </p:txBody>
      </p:sp>
      <p:sp>
        <p:nvSpPr>
          <p:cNvPr id="1027" name="Body Level One…">
            <a:extLst>
              <a:ext uri="{FF2B5EF4-FFF2-40B4-BE49-F238E27FC236}">
                <a16:creationId xmlns:a16="http://schemas.microsoft.com/office/drawing/2014/main" id="{CD815950-100B-45F0-9B6A-D45A681B1206}"/>
              </a:ext>
            </a:extLst>
          </p:cNvPr>
          <p:cNvSpPr>
            <a:spLocks noGrp="1" noChangeArrowheads="1"/>
          </p:cNvSpPr>
          <p:nvPr>
            <p:ph type="body" idx="1"/>
          </p:nvPr>
        </p:nvSpPr>
        <p:spPr bwMode="auto">
          <a:xfrm>
            <a:off x="482601" y="1608138"/>
            <a:ext cx="7648575"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Avenir Book"/>
              </a:rPr>
              <a:t>Body Level One</a:t>
            </a:r>
          </a:p>
          <a:p>
            <a:pPr lvl="1"/>
            <a:r>
              <a:rPr lang="en-US" altLang="en-US">
                <a:sym typeface="Avenir Book"/>
              </a:rPr>
              <a:t>Body Level Two</a:t>
            </a:r>
          </a:p>
          <a:p>
            <a:pPr lvl="2"/>
            <a:r>
              <a:rPr lang="en-US" altLang="en-US">
                <a:sym typeface="Avenir Book"/>
              </a:rPr>
              <a:t>Body Level Three</a:t>
            </a:r>
          </a:p>
          <a:p>
            <a:pPr lvl="3"/>
            <a:r>
              <a:rPr lang="en-US" altLang="en-US">
                <a:sym typeface="Avenir Book"/>
              </a:rPr>
              <a:t>Body Level Four</a:t>
            </a:r>
          </a:p>
          <a:p>
            <a:pPr lvl="4"/>
            <a:r>
              <a:rPr lang="en-US" altLang="en-US">
                <a:sym typeface="Avenir Book"/>
              </a:rPr>
              <a:t>Body Level Five</a:t>
            </a:r>
          </a:p>
        </p:txBody>
      </p:sp>
      <p:sp>
        <p:nvSpPr>
          <p:cNvPr id="4" name="Slide Number">
            <a:extLst>
              <a:ext uri="{FF2B5EF4-FFF2-40B4-BE49-F238E27FC236}">
                <a16:creationId xmlns:a16="http://schemas.microsoft.com/office/drawing/2014/main" id="{1CE5EF4A-4C43-408A-B47A-ED8C62432F3C}"/>
              </a:ext>
            </a:extLst>
          </p:cNvPr>
          <p:cNvSpPr>
            <a:spLocks noGrp="1"/>
          </p:cNvSpPr>
          <p:nvPr>
            <p:ph type="sldNum" sz="quarter" idx="2"/>
          </p:nvPr>
        </p:nvSpPr>
        <p:spPr>
          <a:xfrm>
            <a:off x="4418960" y="6505576"/>
            <a:ext cx="296556" cy="287258"/>
          </a:xfrm>
          <a:prstGeom prst="rect">
            <a:avLst/>
          </a:prstGeom>
          <a:ln w="12700">
            <a:miter lim="400000"/>
          </a:ln>
        </p:spPr>
        <p:txBody>
          <a:bodyPr vert="horz" wrap="none" lIns="50800" tIns="50800" rIns="50800" bIns="50800" numCol="1" anchor="t" anchorCtr="0" compatLnSpc="1">
            <a:prstTxWarp prst="textNoShape">
              <a:avLst/>
            </a:prstTxWarp>
            <a:spAutoFit/>
          </a:bodyPr>
          <a:lstStyle>
            <a:lvl1pPr algn="ctr" eaLnBrk="1">
              <a:defRPr sz="1200">
                <a:solidFill>
                  <a:srgbClr val="000000"/>
                </a:solidFill>
                <a:latin typeface="Helvetica Light"/>
                <a:ea typeface="Helvetica Light"/>
                <a:cs typeface="Helvetica Light"/>
                <a:sym typeface="Helvetica Light"/>
              </a:defRPr>
            </a:lvl1pPr>
          </a:lstStyle>
          <a:p>
            <a:fld id="{AF2E1599-1A76-489F-A109-2085780F2584}" type="slidenum">
              <a:rPr lang="en-GB" altLang="en-US"/>
              <a:pPr/>
              <a:t>‹#›</a:t>
            </a:fld>
            <a:endParaRPr lang="en-GB" altLang="en-US"/>
          </a:p>
        </p:txBody>
      </p:sp>
    </p:spTree>
    <p:extLst>
      <p:ext uri="{BB962C8B-B14F-4D97-AF65-F5344CB8AC3E}">
        <p14:creationId xmlns:p14="http://schemas.microsoft.com/office/powerpoint/2010/main" val="637726819"/>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Lst>
  <p:transition spd="med"/>
  <p:txStyles>
    <p:titleStyle>
      <a:lvl1pPr algn="l" defTabSz="409554" rtl="0" eaLnBrk="0" fontAlgn="base" hangingPunct="0">
        <a:spcBef>
          <a:spcPct val="0"/>
        </a:spcBef>
        <a:spcAft>
          <a:spcPct val="0"/>
        </a:spcAft>
        <a:defRPr sz="3000">
          <a:solidFill>
            <a:srgbClr val="FFFFFF"/>
          </a:solidFill>
          <a:latin typeface="+mn-lt"/>
          <a:ea typeface="+mn-ea"/>
          <a:cs typeface="+mn-cs"/>
          <a:sym typeface="Avenir Heavy"/>
        </a:defRPr>
      </a:lvl1pPr>
      <a:lvl2pPr algn="l" defTabSz="409554" rtl="0" eaLnBrk="0" fontAlgn="base" hangingPunct="0">
        <a:spcBef>
          <a:spcPct val="0"/>
        </a:spcBef>
        <a:spcAft>
          <a:spcPct val="0"/>
        </a:spcAft>
        <a:defRPr sz="3000">
          <a:solidFill>
            <a:srgbClr val="FFFFFF"/>
          </a:solidFill>
          <a:latin typeface="+mn-lt"/>
          <a:ea typeface="+mn-ea"/>
          <a:cs typeface="+mn-cs"/>
          <a:sym typeface="Avenir Heavy"/>
        </a:defRPr>
      </a:lvl2pPr>
      <a:lvl3pPr algn="l" defTabSz="409554" rtl="0" eaLnBrk="0" fontAlgn="base" hangingPunct="0">
        <a:spcBef>
          <a:spcPct val="0"/>
        </a:spcBef>
        <a:spcAft>
          <a:spcPct val="0"/>
        </a:spcAft>
        <a:defRPr sz="3000">
          <a:solidFill>
            <a:srgbClr val="FFFFFF"/>
          </a:solidFill>
          <a:latin typeface="+mn-lt"/>
          <a:ea typeface="+mn-ea"/>
          <a:cs typeface="+mn-cs"/>
          <a:sym typeface="Avenir Heavy"/>
        </a:defRPr>
      </a:lvl3pPr>
      <a:lvl4pPr algn="l" defTabSz="409554" rtl="0" eaLnBrk="0" fontAlgn="base" hangingPunct="0">
        <a:spcBef>
          <a:spcPct val="0"/>
        </a:spcBef>
        <a:spcAft>
          <a:spcPct val="0"/>
        </a:spcAft>
        <a:defRPr sz="3000">
          <a:solidFill>
            <a:srgbClr val="FFFFFF"/>
          </a:solidFill>
          <a:latin typeface="+mn-lt"/>
          <a:ea typeface="+mn-ea"/>
          <a:cs typeface="+mn-cs"/>
          <a:sym typeface="Avenir Heavy"/>
        </a:defRPr>
      </a:lvl4pPr>
      <a:lvl5pPr algn="l" defTabSz="409554" rtl="0" eaLnBrk="0" fontAlgn="base" hangingPunct="0">
        <a:spcBef>
          <a:spcPct val="0"/>
        </a:spcBef>
        <a:spcAft>
          <a:spcPct val="0"/>
        </a:spcAft>
        <a:defRPr sz="3000">
          <a:solidFill>
            <a:srgbClr val="FFFFFF"/>
          </a:solidFill>
          <a:latin typeface="+mn-lt"/>
          <a:ea typeface="+mn-ea"/>
          <a:cs typeface="+mn-cs"/>
          <a:sym typeface="Avenir Heavy"/>
        </a:defRPr>
      </a:lvl5pPr>
      <a:lvl6pPr marL="0" marR="0" indent="803602"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6pPr>
      <a:lvl7pPr marL="0" marR="0" indent="964323"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7pPr>
      <a:lvl8pPr marL="0" marR="0" indent="1125044"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8pPr>
      <a:lvl9pPr marL="0" marR="0" indent="1285763"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9pPr>
    </p:titleStyle>
    <p:bodyStyle>
      <a:lvl1pPr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1pPr>
      <a:lvl2pPr indent="160330"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2pPr>
      <a:lvl3pPr indent="320659"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3pPr>
      <a:lvl4pPr indent="480989"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4pPr>
      <a:lvl5pPr indent="641317"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5pPr>
      <a:lvl6pPr marL="0" marR="0" indent="803602"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6pPr>
      <a:lvl7pPr marL="0" marR="0" indent="964323"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7pPr>
      <a:lvl8pPr marL="0" marR="0" indent="1125044"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8pPr>
      <a:lvl9pPr marL="0" marR="0" indent="1285763"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1"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40"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61"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882"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02"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23"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044"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763"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pexels.com/photo/person-holding-silver-pen-signing-photographers-signature-175045/"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pixabay.com/en/teddy-bear-teddy-bear-toy-cute-294542/"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p:cNvSpPr>
            <a:spLocks noGrp="1"/>
          </p:cNvSpPr>
          <p:nvPr>
            <p:ph type="ctrTitle"/>
          </p:nvPr>
        </p:nvSpPr>
        <p:spPr>
          <a:xfrm>
            <a:off x="259505" y="3519706"/>
            <a:ext cx="4312495" cy="506551"/>
          </a:xfrm>
          <a:prstGeom prst="rect">
            <a:avLst/>
          </a:prstGeom>
        </p:spPr>
        <p:txBody>
          <a:bodyPr>
            <a:noAutofit/>
          </a:bodyPr>
          <a:lstStyle/>
          <a:p>
            <a:pPr defTabSz="308063">
              <a:defRPr sz="3225"/>
            </a:pPr>
            <a:r>
              <a:rPr lang="en-GB" sz="2812" b="1" dirty="0">
                <a:solidFill>
                  <a:schemeClr val="bg1"/>
                </a:solidFill>
              </a:rPr>
              <a:t>Safeguarding children and young people</a:t>
            </a:r>
            <a:br>
              <a:rPr lang="en-GB" sz="2812" b="1" dirty="0">
                <a:solidFill>
                  <a:schemeClr val="bg1"/>
                </a:solidFill>
              </a:rPr>
            </a:br>
            <a:br>
              <a:rPr lang="en-GB" sz="2812" b="1" dirty="0">
                <a:solidFill>
                  <a:schemeClr val="bg1"/>
                </a:solidFill>
              </a:rPr>
            </a:br>
            <a:r>
              <a:rPr lang="en-GB" sz="3200" b="1" dirty="0">
                <a:solidFill>
                  <a:schemeClr val="bg1"/>
                </a:solidFill>
              </a:rPr>
              <a:t>VOICE OF THE CHILD</a:t>
            </a:r>
            <a:endParaRPr sz="3200" b="1" dirty="0">
              <a:solidFill>
                <a:schemeClr val="bg1"/>
              </a:solidFill>
            </a:endParaRPr>
          </a:p>
        </p:txBody>
      </p:sp>
      <p:sp>
        <p:nvSpPr>
          <p:cNvPr id="69" name="Body"/>
          <p:cNvSpPr>
            <a:spLocks noGrp="1"/>
          </p:cNvSpPr>
          <p:nvPr>
            <p:ph type="subTitle" sz="quarter" idx="1"/>
          </p:nvPr>
        </p:nvSpPr>
        <p:spPr>
          <a:xfrm>
            <a:off x="179512" y="4869160"/>
            <a:ext cx="5130556" cy="2444607"/>
          </a:xfrm>
          <a:prstGeom prst="rect">
            <a:avLst/>
          </a:prstGeom>
        </p:spPr>
        <p:txBody>
          <a:bodyPr>
            <a:normAutofit/>
          </a:bodyPr>
          <a:lstStyle/>
          <a:p>
            <a:r>
              <a:rPr lang="en-GB" sz="1687" b="1" dirty="0">
                <a:solidFill>
                  <a:schemeClr val="bg1"/>
                </a:solidFill>
              </a:rPr>
              <a:t>Hayley Cameron: Education Safeguarding Manager</a:t>
            </a:r>
          </a:p>
          <a:p>
            <a:r>
              <a:rPr lang="en-GB" sz="1687" b="1" dirty="0">
                <a:solidFill>
                  <a:schemeClr val="bg1"/>
                </a:solidFill>
              </a:rPr>
              <a:t>Stephen Welding: </a:t>
            </a:r>
            <a:r>
              <a:rPr lang="en-GB" sz="1687" b="1" dirty="0" err="1">
                <a:solidFill>
                  <a:schemeClr val="bg1"/>
                </a:solidFill>
              </a:rPr>
              <a:t>Esafety</a:t>
            </a:r>
            <a:r>
              <a:rPr lang="en-GB" sz="1687" b="1" dirty="0">
                <a:solidFill>
                  <a:schemeClr val="bg1"/>
                </a:solidFill>
              </a:rPr>
              <a:t> Adviser/Prevent Trainer</a:t>
            </a:r>
          </a:p>
          <a:p>
            <a:r>
              <a:rPr lang="en-GB" sz="1687" b="1" dirty="0">
                <a:solidFill>
                  <a:schemeClr val="bg1"/>
                </a:solidFill>
              </a:rPr>
              <a:t>Gill Bush: Education Lead, CFCS</a:t>
            </a:r>
          </a:p>
          <a:p>
            <a:r>
              <a:rPr lang="en-GB" sz="1687" b="1" dirty="0">
                <a:solidFill>
                  <a:schemeClr val="bg1"/>
                </a:solidFill>
              </a:rPr>
              <a:t>Mick Bradshaw: Outdoor Education Adviser</a:t>
            </a:r>
            <a:endParaRPr sz="1687" b="1" dirty="0">
              <a:solidFill>
                <a:schemeClr val="bg1"/>
              </a:solidFill>
            </a:endParaRPr>
          </a:p>
        </p:txBody>
      </p:sp>
      <p:pic>
        <p:nvPicPr>
          <p:cNvPr id="5" name="Picture 4" descr="A picture containing clipart&#10;&#10;Description automatically generated">
            <a:extLst>
              <a:ext uri="{FF2B5EF4-FFF2-40B4-BE49-F238E27FC236}">
                <a16:creationId xmlns:a16="http://schemas.microsoft.com/office/drawing/2014/main" id="{B0E54057-A92E-4CF9-8230-999E98009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2676803"/>
          </a:xfrm>
          <a:prstGeom prst="rect">
            <a:avLst/>
          </a:prstGeom>
        </p:spPr>
      </p:pic>
      <p:pic>
        <p:nvPicPr>
          <p:cNvPr id="4" name="Picture 3">
            <a:extLst>
              <a:ext uri="{FF2B5EF4-FFF2-40B4-BE49-F238E27FC236}">
                <a16:creationId xmlns:a16="http://schemas.microsoft.com/office/drawing/2014/main" id="{86AA9C9E-177E-63AE-9610-60AC2DDB9D86}"/>
              </a:ext>
            </a:extLst>
          </p:cNvPr>
          <p:cNvPicPr>
            <a:picLocks noChangeAspect="1"/>
          </p:cNvPicPr>
          <p:nvPr/>
        </p:nvPicPr>
        <p:blipFill>
          <a:blip r:embed="rId4"/>
          <a:stretch>
            <a:fillRect/>
          </a:stretch>
        </p:blipFill>
        <p:spPr>
          <a:xfrm>
            <a:off x="4874470" y="3016941"/>
            <a:ext cx="4010025" cy="3074522"/>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itle 1">
            <a:extLst>
              <a:ext uri="{FF2B5EF4-FFF2-40B4-BE49-F238E27FC236}">
                <a16:creationId xmlns:a16="http://schemas.microsoft.com/office/drawing/2014/main" id="{F420D3D8-2CC9-48CF-AE57-8A63C93CEBFB}"/>
              </a:ext>
            </a:extLst>
          </p:cNvPr>
          <p:cNvSpPr>
            <a:spLocks noGrp="1" noChangeArrowheads="1"/>
          </p:cNvSpPr>
          <p:nvPr>
            <p:ph type="title"/>
          </p:nvPr>
        </p:nvSpPr>
        <p:spPr/>
        <p:txBody>
          <a:bodyPr/>
          <a:lstStyle/>
          <a:p>
            <a:r>
              <a:rPr lang="en-GB" altLang="en-US" dirty="0"/>
              <a:t>What to look out for:-  Child Abuse, Neglect</a:t>
            </a:r>
          </a:p>
        </p:txBody>
      </p:sp>
      <p:sp>
        <p:nvSpPr>
          <p:cNvPr id="208899" name="Text Placeholder 2">
            <a:extLst>
              <a:ext uri="{FF2B5EF4-FFF2-40B4-BE49-F238E27FC236}">
                <a16:creationId xmlns:a16="http://schemas.microsoft.com/office/drawing/2014/main" id="{09BF915B-FD00-49C6-A778-2802F963E73C}"/>
              </a:ext>
            </a:extLst>
          </p:cNvPr>
          <p:cNvSpPr>
            <a:spLocks noGrp="1" noChangeArrowheads="1"/>
          </p:cNvSpPr>
          <p:nvPr>
            <p:ph type="body" idx="1"/>
          </p:nvPr>
        </p:nvSpPr>
        <p:spPr>
          <a:xfrm>
            <a:off x="323850" y="1608138"/>
            <a:ext cx="8548688" cy="4768850"/>
          </a:xfrm>
        </p:spPr>
        <p:txBody>
          <a:bodyPr/>
          <a:lstStyle/>
          <a:p>
            <a:pPr marL="285722" indent="-285722">
              <a:buFontTx/>
              <a:buChar char="•"/>
            </a:pPr>
            <a:r>
              <a:rPr lang="en-GB" altLang="en-US" sz="2531" dirty="0"/>
              <a:t>Significant changes in </a:t>
            </a:r>
            <a:r>
              <a:rPr lang="en-GB" altLang="en-US" sz="2531" b="1" dirty="0"/>
              <a:t>children’s behaviour</a:t>
            </a:r>
          </a:p>
          <a:p>
            <a:pPr marL="285722" indent="-285722">
              <a:buFontTx/>
              <a:buChar char="•"/>
            </a:pPr>
            <a:r>
              <a:rPr lang="en-GB" altLang="en-US" sz="2531" dirty="0"/>
              <a:t>Deterioration in children’s </a:t>
            </a:r>
            <a:r>
              <a:rPr lang="en-GB" altLang="en-US" sz="2531" b="1" dirty="0"/>
              <a:t>general well-being</a:t>
            </a:r>
          </a:p>
          <a:p>
            <a:pPr marL="285722" indent="-285722">
              <a:buFontTx/>
              <a:buChar char="•"/>
            </a:pPr>
            <a:r>
              <a:rPr lang="en-GB" altLang="en-US" sz="2531" b="1" dirty="0"/>
              <a:t>Unexplained</a:t>
            </a:r>
            <a:r>
              <a:rPr lang="en-GB" altLang="en-US" sz="2531" dirty="0"/>
              <a:t> bruising, marks or signs of possible abuse or neglect</a:t>
            </a:r>
          </a:p>
          <a:p>
            <a:pPr marL="285722" indent="-285722">
              <a:buFontTx/>
              <a:buChar char="•"/>
            </a:pPr>
            <a:r>
              <a:rPr lang="en-GB" altLang="en-US" sz="2531" b="1" dirty="0"/>
              <a:t>Children’s comments </a:t>
            </a:r>
            <a:r>
              <a:rPr lang="en-GB" altLang="en-US" sz="2531" dirty="0"/>
              <a:t>which give cause for concern</a:t>
            </a:r>
          </a:p>
          <a:p>
            <a:pPr marL="285722" indent="-285722">
              <a:buFontTx/>
              <a:buChar char="•"/>
            </a:pPr>
            <a:r>
              <a:rPr lang="en-GB" altLang="en-US" sz="2531" dirty="0"/>
              <a:t>Any reason to </a:t>
            </a:r>
            <a:r>
              <a:rPr lang="en-GB" altLang="en-US" sz="2531" b="1" dirty="0"/>
              <a:t>suspect neglect or abuse </a:t>
            </a:r>
            <a:r>
              <a:rPr lang="en-GB" altLang="en-US" sz="2531" dirty="0"/>
              <a:t>outside the setting</a:t>
            </a:r>
          </a:p>
          <a:p>
            <a:endParaRPr lang="en-GB" altLang="en-US" sz="2531" dirty="0"/>
          </a:p>
          <a:p>
            <a:pPr marL="285722" indent="-285722">
              <a:buFontTx/>
              <a:buChar char="•"/>
            </a:pPr>
            <a:r>
              <a:rPr lang="en-GB" altLang="en-US" sz="2531" b="1" dirty="0"/>
              <a:t>Inappropriate behaviour </a:t>
            </a:r>
            <a:r>
              <a:rPr lang="en-GB" altLang="en-US" sz="2531" dirty="0"/>
              <a:t>displayed by other members of staff, or any other person working with the children, for example, inappropriate sexual comments, excessive one-to-one attention beyond the requirements of their usual role and responsibilities or inappropriate sharing of images.</a:t>
            </a:r>
          </a:p>
        </p:txBody>
      </p:sp>
    </p:spTree>
    <p:extLst>
      <p:ext uri="{BB962C8B-B14F-4D97-AF65-F5344CB8AC3E}">
        <p14:creationId xmlns:p14="http://schemas.microsoft.com/office/powerpoint/2010/main" val="271432453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588" y="230358"/>
            <a:ext cx="8600825" cy="772189"/>
          </a:xfrm>
        </p:spPr>
        <p:txBody>
          <a:bodyPr>
            <a:normAutofit fontScale="90000"/>
          </a:bodyPr>
          <a:lstStyle/>
          <a:p>
            <a:r>
              <a:rPr lang="en-GB" dirty="0"/>
              <a:t>Responding to a Child who discloses – </a:t>
            </a:r>
            <a:br>
              <a:rPr lang="en-GB" dirty="0"/>
            </a:br>
            <a:r>
              <a:rPr lang="en-GB" dirty="0"/>
              <a:t>you should </a:t>
            </a:r>
            <a:r>
              <a:rPr lang="en-GB" sz="3444" b="1" dirty="0"/>
              <a:t>NEVER</a:t>
            </a:r>
          </a:p>
        </p:txBody>
      </p:sp>
      <p:sp>
        <p:nvSpPr>
          <p:cNvPr id="3" name="Text Placeholder 2"/>
          <p:cNvSpPr>
            <a:spLocks noGrp="1"/>
          </p:cNvSpPr>
          <p:nvPr>
            <p:ph type="body" idx="1"/>
          </p:nvPr>
        </p:nvSpPr>
        <p:spPr>
          <a:xfrm>
            <a:off x="675630" y="1608042"/>
            <a:ext cx="8314599" cy="4769047"/>
          </a:xfrm>
        </p:spPr>
        <p:txBody>
          <a:bodyPr>
            <a:normAutofit/>
          </a:bodyPr>
          <a:lstStyle/>
          <a:p>
            <a:pPr marL="401801" indent="-401801">
              <a:buClr>
                <a:srgbClr val="FF0066"/>
              </a:buClr>
              <a:buFont typeface="Arial" panose="020B0604020202020204" pitchFamily="34" charset="0"/>
              <a:buChar char="•"/>
            </a:pPr>
            <a:r>
              <a:rPr lang="en-GB" sz="2531" dirty="0"/>
              <a:t>Investigate or seek to prove or disprove possible abuse</a:t>
            </a:r>
          </a:p>
          <a:p>
            <a:pPr marL="401801" indent="-401801">
              <a:buClr>
                <a:srgbClr val="FF0066"/>
              </a:buClr>
              <a:buFont typeface="Arial" panose="020B0604020202020204" pitchFamily="34" charset="0"/>
              <a:buChar char="•"/>
            </a:pPr>
            <a:r>
              <a:rPr lang="en-GB" sz="2531" dirty="0"/>
              <a:t>Make promises about confidentiality or keeping ‘ secrets’ </a:t>
            </a:r>
          </a:p>
          <a:p>
            <a:pPr marL="401801" indent="-401801">
              <a:buClr>
                <a:srgbClr val="FF0066"/>
              </a:buClr>
              <a:buFont typeface="Arial" panose="020B0604020202020204" pitchFamily="34" charset="0"/>
              <a:buChar char="•"/>
            </a:pPr>
            <a:r>
              <a:rPr lang="en-GB" sz="2531" dirty="0"/>
              <a:t>Assume that someone else will take the necessary action</a:t>
            </a:r>
          </a:p>
          <a:p>
            <a:pPr marL="401801" indent="-401801">
              <a:buClr>
                <a:srgbClr val="FF0066"/>
              </a:buClr>
              <a:buFont typeface="Arial" panose="020B0604020202020204" pitchFamily="34" charset="0"/>
              <a:buChar char="•"/>
            </a:pPr>
            <a:r>
              <a:rPr lang="en-GB" sz="2531" dirty="0"/>
              <a:t>Jump to conclusions, be dismissive or react with shock, anger, horror</a:t>
            </a:r>
          </a:p>
          <a:p>
            <a:pPr marL="401801" indent="-401801">
              <a:buClr>
                <a:srgbClr val="FF0066"/>
              </a:buClr>
              <a:buFont typeface="Arial" panose="020B0604020202020204" pitchFamily="34" charset="0"/>
              <a:buChar char="•"/>
            </a:pPr>
            <a:r>
              <a:rPr lang="en-GB" sz="2531" dirty="0"/>
              <a:t>Speculate or accuse anyone </a:t>
            </a:r>
          </a:p>
          <a:p>
            <a:pPr marL="401801" indent="-401801">
              <a:buClr>
                <a:srgbClr val="FF0066"/>
              </a:buClr>
              <a:buFont typeface="Arial" panose="020B0604020202020204" pitchFamily="34" charset="0"/>
              <a:buChar char="•"/>
            </a:pPr>
            <a:r>
              <a:rPr lang="en-GB" sz="2531" dirty="0"/>
              <a:t>Suggest or probe for information</a:t>
            </a:r>
          </a:p>
          <a:p>
            <a:pPr marL="401801" indent="-401801">
              <a:buClr>
                <a:srgbClr val="FF0066"/>
              </a:buClr>
              <a:buFont typeface="Arial" panose="020B0604020202020204" pitchFamily="34" charset="0"/>
              <a:buChar char="•"/>
            </a:pPr>
            <a:r>
              <a:rPr lang="en-GB" sz="2531" dirty="0"/>
              <a:t>Confront another person (adult or child) allegedly involved </a:t>
            </a:r>
          </a:p>
          <a:p>
            <a:pPr marL="401801" indent="-401801">
              <a:buClr>
                <a:srgbClr val="FF0066"/>
              </a:buClr>
              <a:buFont typeface="Arial" panose="020B0604020202020204" pitchFamily="34" charset="0"/>
              <a:buChar char="•"/>
            </a:pPr>
            <a:r>
              <a:rPr lang="en-GB" sz="2531" dirty="0"/>
              <a:t>Offer opinions about what is being said or the persons allegedly involved</a:t>
            </a:r>
          </a:p>
          <a:p>
            <a:pPr marL="401801" indent="-401801">
              <a:buClr>
                <a:srgbClr val="FF0066"/>
              </a:buClr>
              <a:buFont typeface="Arial" panose="020B0604020202020204" pitchFamily="34" charset="0"/>
              <a:buChar char="•"/>
            </a:pPr>
            <a:r>
              <a:rPr lang="en-GB" sz="2531" dirty="0"/>
              <a:t>Forget to record what you have been told</a:t>
            </a:r>
          </a:p>
          <a:p>
            <a:pPr marL="401801" indent="-401801">
              <a:buClr>
                <a:srgbClr val="FF0066"/>
              </a:buClr>
              <a:buFont typeface="Arial" panose="020B0604020202020204" pitchFamily="34" charset="0"/>
              <a:buChar char="•"/>
            </a:pPr>
            <a:r>
              <a:rPr lang="en-GB" sz="2531" dirty="0"/>
              <a:t>Fail to pass this information on to the correct person </a:t>
            </a:r>
          </a:p>
          <a:p>
            <a:endParaRPr lang="en-GB" dirty="0"/>
          </a:p>
        </p:txBody>
      </p:sp>
    </p:spTree>
    <p:extLst>
      <p:ext uri="{BB962C8B-B14F-4D97-AF65-F5344CB8AC3E}">
        <p14:creationId xmlns:p14="http://schemas.microsoft.com/office/powerpoint/2010/main" val="227831095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3375" b="1" dirty="0"/>
              <a:t>Record Keeping- Principles</a:t>
            </a:r>
          </a:p>
        </p:txBody>
      </p:sp>
      <p:sp>
        <p:nvSpPr>
          <p:cNvPr id="3" name="Text Placeholder 2"/>
          <p:cNvSpPr>
            <a:spLocks noGrp="1"/>
          </p:cNvSpPr>
          <p:nvPr>
            <p:ph type="body" idx="1"/>
          </p:nvPr>
        </p:nvSpPr>
        <p:spPr>
          <a:xfrm>
            <a:off x="475037" y="931715"/>
            <a:ext cx="8486091" cy="5123905"/>
          </a:xfrm>
        </p:spPr>
        <p:txBody>
          <a:bodyPr>
            <a:normAutofit fontScale="92500" lnSpcReduction="10000"/>
          </a:bodyPr>
          <a:lstStyle/>
          <a:p>
            <a:endParaRPr lang="en-GB" sz="2812" dirty="0"/>
          </a:p>
          <a:p>
            <a:r>
              <a:rPr lang="en-GB" sz="2812" dirty="0"/>
              <a:t>Records should be:</a:t>
            </a:r>
          </a:p>
          <a:p>
            <a:endParaRPr lang="en-GB" sz="2812" dirty="0"/>
          </a:p>
          <a:p>
            <a:pPr marL="401801" indent="-401801">
              <a:buClr>
                <a:srgbClr val="FF0066"/>
              </a:buClr>
              <a:buFont typeface="Arial" panose="020B0604020202020204" pitchFamily="34" charset="0"/>
              <a:buChar char="•"/>
            </a:pPr>
            <a:r>
              <a:rPr lang="en-GB" sz="2812" dirty="0"/>
              <a:t>Accurate</a:t>
            </a:r>
          </a:p>
          <a:p>
            <a:pPr marL="401801" indent="-401801">
              <a:buClr>
                <a:srgbClr val="FF0066"/>
              </a:buClr>
              <a:buFont typeface="Arial" panose="020B0604020202020204" pitchFamily="34" charset="0"/>
              <a:buChar char="•"/>
            </a:pPr>
            <a:r>
              <a:rPr lang="en-GB" sz="2812" dirty="0"/>
              <a:t>Based on fact</a:t>
            </a:r>
          </a:p>
          <a:p>
            <a:pPr marL="401801" indent="-401801">
              <a:buClr>
                <a:srgbClr val="FF0066"/>
              </a:buClr>
              <a:buFont typeface="Arial" panose="020B0604020202020204" pitchFamily="34" charset="0"/>
              <a:buChar char="•"/>
            </a:pPr>
            <a:r>
              <a:rPr lang="en-GB" sz="2812" dirty="0"/>
              <a:t>Record what the child actually said</a:t>
            </a:r>
          </a:p>
          <a:p>
            <a:pPr marL="401801" indent="-401801">
              <a:buClr>
                <a:srgbClr val="FF0066"/>
              </a:buClr>
              <a:buFont typeface="Arial" panose="020B0604020202020204" pitchFamily="34" charset="0"/>
              <a:buChar char="•"/>
            </a:pPr>
            <a:r>
              <a:rPr lang="en-GB" sz="2812" dirty="0"/>
              <a:t>Jargon free</a:t>
            </a:r>
          </a:p>
          <a:p>
            <a:pPr marL="401801" indent="-401801">
              <a:buClr>
                <a:srgbClr val="FF0066"/>
              </a:buClr>
              <a:buFont typeface="Arial" panose="020B0604020202020204" pitchFamily="34" charset="0"/>
              <a:buChar char="•"/>
            </a:pPr>
            <a:r>
              <a:rPr lang="en-GB" sz="2812" dirty="0"/>
              <a:t>Abbreviation free</a:t>
            </a:r>
          </a:p>
          <a:p>
            <a:pPr marL="401801" indent="-401801">
              <a:buClr>
                <a:srgbClr val="FF0066"/>
              </a:buClr>
              <a:buFont typeface="Arial" panose="020B0604020202020204" pitchFamily="34" charset="0"/>
              <a:buChar char="•"/>
            </a:pPr>
            <a:r>
              <a:rPr lang="en-GB" sz="2812" dirty="0"/>
              <a:t>Inclusive of relevant information</a:t>
            </a:r>
          </a:p>
          <a:p>
            <a:pPr marL="401801" indent="-401801">
              <a:buClr>
                <a:srgbClr val="FF0066"/>
              </a:buClr>
              <a:buFont typeface="Arial" panose="020B0604020202020204" pitchFamily="34" charset="0"/>
              <a:buChar char="•"/>
            </a:pPr>
            <a:r>
              <a:rPr lang="en-GB" sz="2812" dirty="0"/>
              <a:t>Write in permanent ink (Not pencil)</a:t>
            </a:r>
          </a:p>
          <a:p>
            <a:pPr marL="401801" indent="-401801">
              <a:buClr>
                <a:srgbClr val="FF0066"/>
              </a:buClr>
              <a:buFont typeface="Arial" panose="020B0604020202020204" pitchFamily="34" charset="0"/>
              <a:buChar char="•"/>
            </a:pPr>
            <a:r>
              <a:rPr lang="en-GB" sz="2812" dirty="0"/>
              <a:t>Sign, Date, Time and print  your full name</a:t>
            </a:r>
          </a:p>
          <a:p>
            <a:pPr marL="401801" indent="-401801">
              <a:buClr>
                <a:srgbClr val="FF0066"/>
              </a:buClr>
              <a:buFont typeface="Arial" panose="020B0604020202020204" pitchFamily="34" charset="0"/>
              <a:buChar char="•"/>
            </a:pPr>
            <a:r>
              <a:rPr lang="en-GB" sz="2812" dirty="0"/>
              <a:t>Your current position within the Company</a:t>
            </a:r>
          </a:p>
          <a:p>
            <a:pPr marL="401801" indent="-401801">
              <a:buClr>
                <a:srgbClr val="FF0066"/>
              </a:buClr>
              <a:buFont typeface="Arial" panose="020B0604020202020204" pitchFamily="34" charset="0"/>
              <a:buChar char="•"/>
            </a:pPr>
            <a:r>
              <a:rPr lang="en-GB" sz="2812" dirty="0"/>
              <a:t>Don’t cross out mistakes, put a line through and correct it.</a:t>
            </a:r>
          </a:p>
        </p:txBody>
      </p:sp>
      <p:pic>
        <p:nvPicPr>
          <p:cNvPr id="6" name="Picture 5" descr="A close up of a piece of paper&#10;&#10;Description automatically generated">
            <a:extLst>
              <a:ext uri="{FF2B5EF4-FFF2-40B4-BE49-F238E27FC236}">
                <a16:creationId xmlns:a16="http://schemas.microsoft.com/office/drawing/2014/main" id="{15C4A101-3639-473D-8AC5-20BD5C9EFE8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199500" y="1576902"/>
            <a:ext cx="2469464" cy="1852098"/>
          </a:xfrm>
          <a:prstGeom prst="rect">
            <a:avLst/>
          </a:prstGeom>
        </p:spPr>
      </p:pic>
    </p:spTree>
    <p:extLst>
      <p:ext uri="{BB962C8B-B14F-4D97-AF65-F5344CB8AC3E}">
        <p14:creationId xmlns:p14="http://schemas.microsoft.com/office/powerpoint/2010/main" val="95406115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536C91-3333-01FD-AE13-525F2283BEED}"/>
              </a:ext>
            </a:extLst>
          </p:cNvPr>
          <p:cNvPicPr>
            <a:picLocks noChangeAspect="1"/>
          </p:cNvPicPr>
          <p:nvPr/>
        </p:nvPicPr>
        <p:blipFill>
          <a:blip r:embed="rId2"/>
          <a:stretch>
            <a:fillRect/>
          </a:stretch>
        </p:blipFill>
        <p:spPr>
          <a:xfrm>
            <a:off x="0" y="1268760"/>
            <a:ext cx="9062443" cy="5589240"/>
          </a:xfrm>
          <a:prstGeom prst="rect">
            <a:avLst/>
          </a:prstGeom>
        </p:spPr>
      </p:pic>
      <p:sp>
        <p:nvSpPr>
          <p:cNvPr id="4" name="TextBox 3">
            <a:extLst>
              <a:ext uri="{FF2B5EF4-FFF2-40B4-BE49-F238E27FC236}">
                <a16:creationId xmlns:a16="http://schemas.microsoft.com/office/drawing/2014/main" id="{4922CE51-738E-9376-858C-F7511DC2E1B7}"/>
              </a:ext>
            </a:extLst>
          </p:cNvPr>
          <p:cNvSpPr txBox="1"/>
          <p:nvPr/>
        </p:nvSpPr>
        <p:spPr>
          <a:xfrm>
            <a:off x="323528" y="166524"/>
            <a:ext cx="7200800" cy="7643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GB" sz="4300" b="0" i="0" u="none" strike="noStrike" kern="1200" cap="none" spc="0" normalizeH="0" baseline="0" noProof="0" dirty="0">
                <a:ln>
                  <a:noFill/>
                </a:ln>
                <a:solidFill>
                  <a:srgbClr val="FFFFFF"/>
                </a:solidFill>
                <a:effectLst/>
                <a:uLnTx/>
                <a:uFillTx/>
                <a:latin typeface="Avenir Heavy"/>
                <a:ea typeface="+mn-ea"/>
                <a:cs typeface="+mn-cs"/>
                <a:sym typeface="Avenir Heavy"/>
              </a:rPr>
              <a:t>WWW.COGNUS.ORG.UK</a:t>
            </a:r>
          </a:p>
        </p:txBody>
      </p:sp>
    </p:spTree>
    <p:extLst>
      <p:ext uri="{BB962C8B-B14F-4D97-AF65-F5344CB8AC3E}">
        <p14:creationId xmlns:p14="http://schemas.microsoft.com/office/powerpoint/2010/main" val="364190242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68F09-2155-EA15-10D8-96C9FF532D38}"/>
              </a:ext>
            </a:extLst>
          </p:cNvPr>
          <p:cNvSpPr>
            <a:spLocks noGrp="1"/>
          </p:cNvSpPr>
          <p:nvPr>
            <p:ph type="title"/>
          </p:nvPr>
        </p:nvSpPr>
        <p:spPr/>
        <p:txBody>
          <a:bodyPr>
            <a:normAutofit fontScale="90000"/>
          </a:bodyPr>
          <a:lstStyle/>
          <a:p>
            <a:r>
              <a:rPr lang="en-GB" dirty="0"/>
              <a:t>Bitesize training on the Cognus Website</a:t>
            </a:r>
          </a:p>
        </p:txBody>
      </p:sp>
      <p:sp>
        <p:nvSpPr>
          <p:cNvPr id="3" name="Text Placeholder 2">
            <a:extLst>
              <a:ext uri="{FF2B5EF4-FFF2-40B4-BE49-F238E27FC236}">
                <a16:creationId xmlns:a16="http://schemas.microsoft.com/office/drawing/2014/main" id="{3420DDAC-6DE3-A65A-D2F1-5DF40AC19066}"/>
              </a:ext>
            </a:extLst>
          </p:cNvPr>
          <p:cNvSpPr>
            <a:spLocks noGrp="1"/>
          </p:cNvSpPr>
          <p:nvPr>
            <p:ph type="body" idx="1"/>
          </p:nvPr>
        </p:nvSpPr>
        <p:spPr/>
        <p:txBody>
          <a:bodyPr/>
          <a:lstStyle/>
          <a:p>
            <a:endParaRPr lang="en-GB" dirty="0"/>
          </a:p>
        </p:txBody>
      </p:sp>
      <p:pic>
        <p:nvPicPr>
          <p:cNvPr id="5" name="Picture 4">
            <a:extLst>
              <a:ext uri="{FF2B5EF4-FFF2-40B4-BE49-F238E27FC236}">
                <a16:creationId xmlns:a16="http://schemas.microsoft.com/office/drawing/2014/main" id="{7F8F8E3F-7EE2-0290-B261-16B209A63C22}"/>
              </a:ext>
            </a:extLst>
          </p:cNvPr>
          <p:cNvPicPr>
            <a:picLocks noChangeAspect="1"/>
          </p:cNvPicPr>
          <p:nvPr/>
        </p:nvPicPr>
        <p:blipFill>
          <a:blip r:embed="rId2"/>
          <a:stretch>
            <a:fillRect/>
          </a:stretch>
        </p:blipFill>
        <p:spPr>
          <a:xfrm>
            <a:off x="0" y="1052736"/>
            <a:ext cx="9054919" cy="5805264"/>
          </a:xfrm>
          <a:prstGeom prst="rect">
            <a:avLst/>
          </a:prstGeom>
        </p:spPr>
      </p:pic>
    </p:spTree>
    <p:extLst>
      <p:ext uri="{BB962C8B-B14F-4D97-AF65-F5344CB8AC3E}">
        <p14:creationId xmlns:p14="http://schemas.microsoft.com/office/powerpoint/2010/main" val="94013851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p:cNvSpPr>
            <a:spLocks noGrp="1"/>
          </p:cNvSpPr>
          <p:nvPr>
            <p:ph type="ctrTitle"/>
          </p:nvPr>
        </p:nvSpPr>
        <p:spPr>
          <a:xfrm>
            <a:off x="467544" y="3068960"/>
            <a:ext cx="4418887" cy="506551"/>
          </a:xfrm>
          <a:prstGeom prst="rect">
            <a:avLst/>
          </a:prstGeom>
        </p:spPr>
        <p:txBody>
          <a:bodyPr>
            <a:noAutofit/>
          </a:bodyPr>
          <a:lstStyle/>
          <a:p>
            <a:pPr algn="ctr" defTabSz="308063">
              <a:defRPr sz="3225"/>
            </a:pPr>
            <a:r>
              <a:rPr lang="en-GB" sz="2812" b="1" dirty="0">
                <a:solidFill>
                  <a:schemeClr val="bg1"/>
                </a:solidFill>
              </a:rPr>
              <a:t>Thank You for Listening</a:t>
            </a:r>
            <a:endParaRPr sz="2812" b="1" dirty="0">
              <a:solidFill>
                <a:schemeClr val="bg1"/>
              </a:solidFill>
            </a:endParaRPr>
          </a:p>
        </p:txBody>
      </p:sp>
      <p:sp>
        <p:nvSpPr>
          <p:cNvPr id="69" name="Body"/>
          <p:cNvSpPr>
            <a:spLocks noGrp="1"/>
          </p:cNvSpPr>
          <p:nvPr>
            <p:ph type="subTitle" sz="quarter" idx="1"/>
          </p:nvPr>
        </p:nvSpPr>
        <p:spPr>
          <a:xfrm>
            <a:off x="329001" y="4869160"/>
            <a:ext cx="5035087" cy="2444607"/>
          </a:xfrm>
          <a:prstGeom prst="rect">
            <a:avLst/>
          </a:prstGeom>
        </p:spPr>
        <p:txBody>
          <a:bodyPr>
            <a:normAutofit/>
          </a:bodyPr>
          <a:lstStyle/>
          <a:p>
            <a:r>
              <a:rPr lang="en-GB" sz="1800" b="1" dirty="0">
                <a:solidFill>
                  <a:schemeClr val="bg1"/>
                </a:solidFill>
              </a:rPr>
              <a:t>Hayley Cameron: Education Safeguarding Manager</a:t>
            </a:r>
          </a:p>
          <a:p>
            <a:r>
              <a:rPr lang="en-GB" sz="1800" b="1" dirty="0">
                <a:solidFill>
                  <a:schemeClr val="bg1"/>
                </a:solidFill>
              </a:rPr>
              <a:t>Stephen Welding: </a:t>
            </a:r>
            <a:r>
              <a:rPr lang="en-GB" sz="1800" b="1" dirty="0" err="1">
                <a:solidFill>
                  <a:schemeClr val="bg1"/>
                </a:solidFill>
              </a:rPr>
              <a:t>Esafety</a:t>
            </a:r>
            <a:r>
              <a:rPr lang="en-GB" sz="1800" b="1" dirty="0">
                <a:solidFill>
                  <a:schemeClr val="bg1"/>
                </a:solidFill>
              </a:rPr>
              <a:t> Adviser/Prevent Trainer</a:t>
            </a:r>
          </a:p>
          <a:p>
            <a:r>
              <a:rPr lang="en-GB" sz="1800" b="1" dirty="0">
                <a:solidFill>
                  <a:schemeClr val="bg1"/>
                </a:solidFill>
              </a:rPr>
              <a:t>Gill Bush: Education Lead, CFCS</a:t>
            </a:r>
          </a:p>
          <a:p>
            <a:r>
              <a:rPr lang="en-GB" sz="1800" b="1" dirty="0">
                <a:solidFill>
                  <a:schemeClr val="bg1"/>
                </a:solidFill>
              </a:rPr>
              <a:t>Mick Bradshaw: Outdoor Education Adviser</a:t>
            </a:r>
          </a:p>
        </p:txBody>
      </p:sp>
      <p:pic>
        <p:nvPicPr>
          <p:cNvPr id="5" name="Picture 4" descr="A picture containing clipart&#10;&#10;Description automatically generated">
            <a:extLst>
              <a:ext uri="{FF2B5EF4-FFF2-40B4-BE49-F238E27FC236}">
                <a16:creationId xmlns:a16="http://schemas.microsoft.com/office/drawing/2014/main" id="{B0E54057-A92E-4CF9-8230-999E98009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2676803"/>
          </a:xfrm>
          <a:prstGeom prst="rect">
            <a:avLst/>
          </a:prstGeom>
        </p:spPr>
      </p:pic>
      <p:pic>
        <p:nvPicPr>
          <p:cNvPr id="3" name="Picture 2">
            <a:extLst>
              <a:ext uri="{FF2B5EF4-FFF2-40B4-BE49-F238E27FC236}">
                <a16:creationId xmlns:a16="http://schemas.microsoft.com/office/drawing/2014/main" id="{7C06A86B-98E1-7903-C4A1-D3E3656C788B}"/>
              </a:ext>
            </a:extLst>
          </p:cNvPr>
          <p:cNvPicPr>
            <a:picLocks noChangeAspect="1"/>
          </p:cNvPicPr>
          <p:nvPr/>
        </p:nvPicPr>
        <p:blipFill>
          <a:blip r:embed="rId4"/>
          <a:stretch>
            <a:fillRect/>
          </a:stretch>
        </p:blipFill>
        <p:spPr>
          <a:xfrm>
            <a:off x="5724128" y="3501008"/>
            <a:ext cx="2794797" cy="2143954"/>
          </a:xfrm>
          <a:prstGeom prst="rect">
            <a:avLst/>
          </a:prstGeom>
        </p:spPr>
      </p:pic>
    </p:spTree>
    <p:extLst>
      <p:ext uri="{BB962C8B-B14F-4D97-AF65-F5344CB8AC3E}">
        <p14:creationId xmlns:p14="http://schemas.microsoft.com/office/powerpoint/2010/main" val="194356366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05AFA-0F75-B1F8-534E-1C835CD1F305}"/>
              </a:ext>
            </a:extLst>
          </p:cNvPr>
          <p:cNvSpPr>
            <a:spLocks noGrp="1"/>
          </p:cNvSpPr>
          <p:nvPr>
            <p:ph type="title"/>
          </p:nvPr>
        </p:nvSpPr>
        <p:spPr/>
        <p:txBody>
          <a:bodyPr>
            <a:noAutofit/>
          </a:bodyPr>
          <a:lstStyle/>
          <a:p>
            <a:r>
              <a:rPr lang="en-GB" sz="4000" dirty="0"/>
              <a:t>Voice of the Child</a:t>
            </a:r>
          </a:p>
        </p:txBody>
      </p:sp>
      <p:sp>
        <p:nvSpPr>
          <p:cNvPr id="3" name="Text Placeholder 2">
            <a:extLst>
              <a:ext uri="{FF2B5EF4-FFF2-40B4-BE49-F238E27FC236}">
                <a16:creationId xmlns:a16="http://schemas.microsoft.com/office/drawing/2014/main" id="{B82E761D-0ACE-90C4-5C66-E775197032CB}"/>
              </a:ext>
            </a:extLst>
          </p:cNvPr>
          <p:cNvSpPr>
            <a:spLocks noGrp="1"/>
          </p:cNvSpPr>
          <p:nvPr>
            <p:ph type="body" idx="1"/>
          </p:nvPr>
        </p:nvSpPr>
        <p:spPr/>
        <p:txBody>
          <a:bodyPr/>
          <a:lstStyle/>
          <a:p>
            <a:r>
              <a:rPr lang="en-GB" sz="3600" dirty="0"/>
              <a:t>The 4Rs of Safeguarding Children. </a:t>
            </a:r>
          </a:p>
          <a:p>
            <a:pPr marL="571500" indent="-571500">
              <a:buFont typeface="Arial" panose="020B0604020202020204" pitchFamily="34" charset="0"/>
              <a:buChar char="•"/>
            </a:pPr>
            <a:r>
              <a:rPr lang="en-GB" sz="3600" dirty="0"/>
              <a:t>Recognise</a:t>
            </a:r>
          </a:p>
          <a:p>
            <a:pPr marL="571500" indent="-571500">
              <a:buFont typeface="Arial" panose="020B0604020202020204" pitchFamily="34" charset="0"/>
              <a:buChar char="•"/>
            </a:pPr>
            <a:r>
              <a:rPr lang="en-GB" sz="3600" dirty="0"/>
              <a:t>Record</a:t>
            </a:r>
          </a:p>
          <a:p>
            <a:pPr marL="571500" indent="-571500">
              <a:buFont typeface="Arial" panose="020B0604020202020204" pitchFamily="34" charset="0"/>
              <a:buChar char="•"/>
            </a:pPr>
            <a:r>
              <a:rPr lang="en-GB" sz="3600" dirty="0"/>
              <a:t>Report</a:t>
            </a:r>
          </a:p>
          <a:p>
            <a:pPr marL="571500" indent="-571500">
              <a:buFont typeface="Arial" panose="020B0604020202020204" pitchFamily="34" charset="0"/>
              <a:buChar char="•"/>
            </a:pPr>
            <a:r>
              <a:rPr lang="en-GB" sz="3600" dirty="0"/>
              <a:t>Refer</a:t>
            </a:r>
          </a:p>
          <a:p>
            <a:r>
              <a:rPr lang="en-GB" sz="3600" dirty="0"/>
              <a:t>The Voice of the child in the situation of child abuse.</a:t>
            </a:r>
          </a:p>
          <a:p>
            <a:endParaRPr lang="en-GB" dirty="0"/>
          </a:p>
        </p:txBody>
      </p:sp>
    </p:spTree>
    <p:extLst>
      <p:ext uri="{BB962C8B-B14F-4D97-AF65-F5344CB8AC3E}">
        <p14:creationId xmlns:p14="http://schemas.microsoft.com/office/powerpoint/2010/main" val="34931898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0BDDF-D9D7-C689-96C4-3E6647A18554}"/>
              </a:ext>
            </a:extLst>
          </p:cNvPr>
          <p:cNvSpPr>
            <a:spLocks noGrp="1"/>
          </p:cNvSpPr>
          <p:nvPr>
            <p:ph type="title"/>
          </p:nvPr>
        </p:nvSpPr>
        <p:spPr/>
        <p:txBody>
          <a:bodyPr>
            <a:noAutofit/>
          </a:bodyPr>
          <a:lstStyle/>
          <a:p>
            <a:r>
              <a:rPr lang="en-GB" sz="3600" dirty="0"/>
              <a:t>RECOGNISE</a:t>
            </a:r>
          </a:p>
        </p:txBody>
      </p:sp>
      <p:sp>
        <p:nvSpPr>
          <p:cNvPr id="3" name="Text Placeholder 2">
            <a:extLst>
              <a:ext uri="{FF2B5EF4-FFF2-40B4-BE49-F238E27FC236}">
                <a16:creationId xmlns:a16="http://schemas.microsoft.com/office/drawing/2014/main" id="{5759ECFA-290C-C599-BC5D-4A84486B38F0}"/>
              </a:ext>
            </a:extLst>
          </p:cNvPr>
          <p:cNvSpPr>
            <a:spLocks noGrp="1"/>
          </p:cNvSpPr>
          <p:nvPr>
            <p:ph type="body" idx="1"/>
          </p:nvPr>
        </p:nvSpPr>
        <p:spPr>
          <a:xfrm>
            <a:off x="482343" y="1608041"/>
            <a:ext cx="8266121" cy="4769047"/>
          </a:xfrm>
        </p:spPr>
        <p:txBody>
          <a:bodyPr>
            <a:normAutofit/>
          </a:bodyPr>
          <a:lstStyle/>
          <a:p>
            <a:r>
              <a:rPr lang="en-GB" sz="2000" dirty="0"/>
              <a:t>Interviewing a child/young person should be done carefully and sensitively by professionals who are trained and skilled in this practise and usually Police and Social Workers.</a:t>
            </a:r>
          </a:p>
          <a:p>
            <a:endParaRPr lang="en-GB" sz="2000" dirty="0"/>
          </a:p>
          <a:p>
            <a:r>
              <a:rPr lang="en-GB" sz="2000" dirty="0"/>
              <a:t>In Education children /young people often come to us to discuss concerns and we are often the first point of contact for disclosures.</a:t>
            </a:r>
          </a:p>
          <a:p>
            <a:endParaRPr lang="en-GB" sz="2000" dirty="0"/>
          </a:p>
          <a:p>
            <a:r>
              <a:rPr lang="en-GB" sz="2000" dirty="0"/>
              <a:t>Listening to their voice and allowing them to talk freely without interruption but also obtaining clarity in order that any possible risks be identified and help to make a decision on any possible next steps.</a:t>
            </a:r>
          </a:p>
          <a:p>
            <a:endParaRPr lang="en-GB" sz="2000" dirty="0"/>
          </a:p>
          <a:p>
            <a:r>
              <a:rPr lang="en-GB" sz="2000" dirty="0"/>
              <a:t>These conversations with the child are very important as they help identify the circumstances as much as possible in their own words so the right decisions for child and families can be made at the earliest opportunity.</a:t>
            </a:r>
          </a:p>
          <a:p>
            <a:endParaRPr lang="en-GB" sz="2000" dirty="0"/>
          </a:p>
        </p:txBody>
      </p:sp>
    </p:spTree>
    <p:extLst>
      <p:ext uri="{BB962C8B-B14F-4D97-AF65-F5344CB8AC3E}">
        <p14:creationId xmlns:p14="http://schemas.microsoft.com/office/powerpoint/2010/main" val="266942993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541E3-163B-C00A-2774-4FDFF9B4A8DD}"/>
              </a:ext>
            </a:extLst>
          </p:cNvPr>
          <p:cNvSpPr>
            <a:spLocks noGrp="1"/>
          </p:cNvSpPr>
          <p:nvPr>
            <p:ph type="title"/>
          </p:nvPr>
        </p:nvSpPr>
        <p:spPr/>
        <p:txBody>
          <a:bodyPr>
            <a:noAutofit/>
          </a:bodyPr>
          <a:lstStyle/>
          <a:p>
            <a:r>
              <a:rPr lang="en-GB" sz="3600" dirty="0"/>
              <a:t>How do we do this?</a:t>
            </a:r>
          </a:p>
        </p:txBody>
      </p:sp>
      <p:sp>
        <p:nvSpPr>
          <p:cNvPr id="3" name="Text Placeholder 2">
            <a:extLst>
              <a:ext uri="{FF2B5EF4-FFF2-40B4-BE49-F238E27FC236}">
                <a16:creationId xmlns:a16="http://schemas.microsoft.com/office/drawing/2014/main" id="{50282610-89A4-EEAA-59D4-8537B82251B3}"/>
              </a:ext>
            </a:extLst>
          </p:cNvPr>
          <p:cNvSpPr>
            <a:spLocks noGrp="1"/>
          </p:cNvSpPr>
          <p:nvPr>
            <p:ph type="body" idx="1"/>
          </p:nvPr>
        </p:nvSpPr>
        <p:spPr>
          <a:xfrm>
            <a:off x="474943" y="1268760"/>
            <a:ext cx="8397470" cy="4769047"/>
          </a:xfrm>
        </p:spPr>
        <p:txBody>
          <a:bodyPr>
            <a:normAutofit lnSpcReduction="10000"/>
          </a:bodyPr>
          <a:lstStyle/>
          <a:p>
            <a:r>
              <a:rPr lang="en-GB" sz="2000" b="1" dirty="0"/>
              <a:t>Open questions </a:t>
            </a:r>
            <a:r>
              <a:rPr lang="en-GB" sz="2000" dirty="0"/>
              <a:t>should always be used as much as possible. </a:t>
            </a:r>
          </a:p>
          <a:p>
            <a:r>
              <a:rPr lang="en-GB" sz="2000" dirty="0"/>
              <a:t>They help to paint a picture and gain information from a child in his or her own words.</a:t>
            </a:r>
          </a:p>
          <a:p>
            <a:r>
              <a:rPr lang="en-GB" sz="2000" dirty="0"/>
              <a:t>They are open ended and often start with words like </a:t>
            </a:r>
            <a:r>
              <a:rPr lang="en-GB" sz="2000" b="1" dirty="0"/>
              <a:t>why, how, what, or when.</a:t>
            </a:r>
          </a:p>
          <a:p>
            <a:endParaRPr lang="en-GB" sz="2000" b="1" dirty="0"/>
          </a:p>
          <a:p>
            <a:r>
              <a:rPr lang="en-GB" sz="2000" b="1" dirty="0"/>
              <a:t>Closed questions </a:t>
            </a:r>
            <a:r>
              <a:rPr lang="en-GB" sz="2000" dirty="0"/>
              <a:t>should be avoided where possible. </a:t>
            </a:r>
          </a:p>
          <a:p>
            <a:r>
              <a:rPr lang="en-GB" sz="2000" dirty="0"/>
              <a:t>These are questions that can be answered with either yes or no or where you give a possible answer or options of answers along with the question. </a:t>
            </a:r>
          </a:p>
          <a:p>
            <a:r>
              <a:rPr lang="en-GB" sz="2000" b="1" dirty="0"/>
              <a:t>Example: </a:t>
            </a:r>
            <a:r>
              <a:rPr lang="en-GB" sz="2000" dirty="0"/>
              <a:t>“was it Mum or Dad” rather than “ who did that” or “who said that ”</a:t>
            </a:r>
          </a:p>
          <a:p>
            <a:r>
              <a:rPr lang="en-GB" sz="2000" dirty="0"/>
              <a:t>We always want the voice of the child in their own words and not ours.</a:t>
            </a:r>
          </a:p>
          <a:p>
            <a:endParaRPr lang="en-GB" sz="2000" dirty="0"/>
          </a:p>
          <a:p>
            <a:r>
              <a:rPr lang="en-GB" sz="2000" b="1" dirty="0"/>
              <a:t>Remember</a:t>
            </a:r>
            <a:r>
              <a:rPr lang="en-GB" sz="2000" dirty="0"/>
              <a:t> Describe what you see including any marks, note the child’s reaction, behaviour and demeanour as this can often also help with that important picture.</a:t>
            </a:r>
          </a:p>
          <a:p>
            <a:endParaRPr lang="en-GB" sz="2000" dirty="0"/>
          </a:p>
          <a:p>
            <a:r>
              <a:rPr lang="en-GB" sz="2000" dirty="0"/>
              <a:t>Bearing all this mind, ask yourself what is it that I need to clarify and how can I do this being mindful of this and importantly in the child’s own words</a:t>
            </a:r>
          </a:p>
        </p:txBody>
      </p:sp>
    </p:spTree>
    <p:extLst>
      <p:ext uri="{BB962C8B-B14F-4D97-AF65-F5344CB8AC3E}">
        <p14:creationId xmlns:p14="http://schemas.microsoft.com/office/powerpoint/2010/main" val="83611469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39025-65E9-869D-154A-6BE43086DDD0}"/>
              </a:ext>
            </a:extLst>
          </p:cNvPr>
          <p:cNvSpPr>
            <a:spLocks noGrp="1"/>
          </p:cNvSpPr>
          <p:nvPr>
            <p:ph type="title"/>
          </p:nvPr>
        </p:nvSpPr>
        <p:spPr>
          <a:xfrm>
            <a:off x="271463" y="230188"/>
            <a:ext cx="8601075" cy="750540"/>
          </a:xfrm>
        </p:spPr>
        <p:txBody>
          <a:bodyPr/>
          <a:lstStyle/>
          <a:p>
            <a:r>
              <a:rPr lang="en-GB" sz="5400" dirty="0"/>
              <a:t>T.E.D.</a:t>
            </a:r>
          </a:p>
        </p:txBody>
      </p:sp>
      <p:pic>
        <p:nvPicPr>
          <p:cNvPr id="4" name="Picture 3">
            <a:extLst>
              <a:ext uri="{FF2B5EF4-FFF2-40B4-BE49-F238E27FC236}">
                <a16:creationId xmlns:a16="http://schemas.microsoft.com/office/drawing/2014/main" id="{9B20FE80-6CFD-B47E-32BF-3B2DCA99CF32}"/>
              </a:ext>
            </a:extLst>
          </p:cNvPr>
          <p:cNvPicPr>
            <a:picLocks noChangeAspect="1"/>
          </p:cNvPicPr>
          <p:nvPr/>
        </p:nvPicPr>
        <p:blipFill>
          <a:blip r:embed="rId2"/>
          <a:stretch>
            <a:fillRect/>
          </a:stretch>
        </p:blipFill>
        <p:spPr>
          <a:xfrm>
            <a:off x="6156176" y="2564904"/>
            <a:ext cx="1865538" cy="2121592"/>
          </a:xfrm>
          <a:prstGeom prst="rect">
            <a:avLst/>
          </a:prstGeom>
        </p:spPr>
      </p:pic>
      <p:sp>
        <p:nvSpPr>
          <p:cNvPr id="3" name="Text Placeholder 2">
            <a:extLst>
              <a:ext uri="{FF2B5EF4-FFF2-40B4-BE49-F238E27FC236}">
                <a16:creationId xmlns:a16="http://schemas.microsoft.com/office/drawing/2014/main" id="{A6837B9C-B6A5-F9D7-2DD0-5735E2CEF9A9}"/>
              </a:ext>
            </a:extLst>
          </p:cNvPr>
          <p:cNvSpPr>
            <a:spLocks noGrp="1"/>
          </p:cNvSpPr>
          <p:nvPr>
            <p:ph type="body" idx="1"/>
          </p:nvPr>
        </p:nvSpPr>
        <p:spPr>
          <a:xfrm>
            <a:off x="395536" y="1556792"/>
            <a:ext cx="5688632" cy="4820196"/>
          </a:xfrm>
        </p:spPr>
        <p:txBody>
          <a:bodyPr/>
          <a:lstStyle/>
          <a:p>
            <a:r>
              <a:rPr lang="en-GB" sz="2400" dirty="0"/>
              <a:t>If a student makes a disclosure but it did not really make sense to you, then you have to ask open questions in order to put some context into what the student is disclosing.</a:t>
            </a:r>
          </a:p>
          <a:p>
            <a:endParaRPr lang="en-GB" sz="2400" dirty="0"/>
          </a:p>
          <a:p>
            <a:endParaRPr lang="en-GB" sz="2400" dirty="0"/>
          </a:p>
          <a:p>
            <a:r>
              <a:rPr lang="en-GB" sz="5400" dirty="0"/>
              <a:t>My mum hurt me last night </a:t>
            </a:r>
          </a:p>
        </p:txBody>
      </p:sp>
    </p:spTree>
    <p:extLst>
      <p:ext uri="{BB962C8B-B14F-4D97-AF65-F5344CB8AC3E}">
        <p14:creationId xmlns:p14="http://schemas.microsoft.com/office/powerpoint/2010/main" val="372076303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108E7-3FF2-47B4-BBE6-DD754543B169}"/>
              </a:ext>
            </a:extLst>
          </p:cNvPr>
          <p:cNvSpPr>
            <a:spLocks noGrp="1"/>
          </p:cNvSpPr>
          <p:nvPr>
            <p:ph type="title"/>
          </p:nvPr>
        </p:nvSpPr>
        <p:spPr/>
        <p:txBody>
          <a:bodyPr>
            <a:noAutofit/>
          </a:bodyPr>
          <a:lstStyle/>
          <a:p>
            <a:r>
              <a:rPr lang="en-GB" sz="4400" dirty="0"/>
              <a:t>T.E.D.</a:t>
            </a:r>
          </a:p>
        </p:txBody>
      </p:sp>
      <p:sp>
        <p:nvSpPr>
          <p:cNvPr id="3" name="Text Placeholder 2">
            <a:extLst>
              <a:ext uri="{FF2B5EF4-FFF2-40B4-BE49-F238E27FC236}">
                <a16:creationId xmlns:a16="http://schemas.microsoft.com/office/drawing/2014/main" id="{907F674F-9238-4B74-B4F6-C6F15990E7C4}"/>
              </a:ext>
            </a:extLst>
          </p:cNvPr>
          <p:cNvSpPr>
            <a:spLocks noGrp="1"/>
          </p:cNvSpPr>
          <p:nvPr>
            <p:ph type="body" idx="1"/>
          </p:nvPr>
        </p:nvSpPr>
        <p:spPr/>
        <p:txBody>
          <a:bodyPr>
            <a:normAutofit/>
          </a:bodyPr>
          <a:lstStyle/>
          <a:p>
            <a:r>
              <a:rPr lang="en-GB" sz="3200" dirty="0"/>
              <a:t>T – Tell me what you mean by that</a:t>
            </a:r>
          </a:p>
          <a:p>
            <a:endParaRPr lang="en-GB" sz="3200" dirty="0"/>
          </a:p>
          <a:p>
            <a:r>
              <a:rPr lang="en-GB" sz="3200" dirty="0"/>
              <a:t>E – Explain what you mean by that</a:t>
            </a:r>
          </a:p>
          <a:p>
            <a:endParaRPr lang="en-GB" sz="3200" dirty="0"/>
          </a:p>
          <a:p>
            <a:r>
              <a:rPr lang="en-GB" sz="3200" dirty="0"/>
              <a:t>D – Describe what you mean by that</a:t>
            </a:r>
          </a:p>
        </p:txBody>
      </p:sp>
      <p:pic>
        <p:nvPicPr>
          <p:cNvPr id="5" name="Picture 4" descr="A close up of a logo&#10;&#10;Description automatically generated">
            <a:extLst>
              <a:ext uri="{FF2B5EF4-FFF2-40B4-BE49-F238E27FC236}">
                <a16:creationId xmlns:a16="http://schemas.microsoft.com/office/drawing/2014/main" id="{938AB427-26FC-4196-BFEA-C01FFF9EE936}"/>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642350" y="4429997"/>
            <a:ext cx="1859301" cy="2124916"/>
          </a:xfrm>
          <a:prstGeom prst="rect">
            <a:avLst/>
          </a:prstGeom>
        </p:spPr>
      </p:pic>
    </p:spTree>
    <p:extLst>
      <p:ext uri="{BB962C8B-B14F-4D97-AF65-F5344CB8AC3E}">
        <p14:creationId xmlns:p14="http://schemas.microsoft.com/office/powerpoint/2010/main" val="192758609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C6880-0C95-15B4-755E-19FA79FBE91D}"/>
              </a:ext>
            </a:extLst>
          </p:cNvPr>
          <p:cNvSpPr>
            <a:spLocks noGrp="1"/>
          </p:cNvSpPr>
          <p:nvPr>
            <p:ph type="title"/>
          </p:nvPr>
        </p:nvSpPr>
        <p:spPr/>
        <p:txBody>
          <a:bodyPr>
            <a:normAutofit fontScale="90000"/>
          </a:bodyPr>
          <a:lstStyle/>
          <a:p>
            <a:r>
              <a:rPr lang="en-GB" dirty="0"/>
              <a:t>Examples of Additional Open Questions </a:t>
            </a:r>
          </a:p>
        </p:txBody>
      </p:sp>
      <p:sp>
        <p:nvSpPr>
          <p:cNvPr id="3" name="Text Placeholder 2">
            <a:extLst>
              <a:ext uri="{FF2B5EF4-FFF2-40B4-BE49-F238E27FC236}">
                <a16:creationId xmlns:a16="http://schemas.microsoft.com/office/drawing/2014/main" id="{74583024-688C-424A-C9BA-1EB15A3D7F3F}"/>
              </a:ext>
            </a:extLst>
          </p:cNvPr>
          <p:cNvSpPr>
            <a:spLocks noGrp="1"/>
          </p:cNvSpPr>
          <p:nvPr>
            <p:ph type="body" idx="1"/>
          </p:nvPr>
        </p:nvSpPr>
        <p:spPr/>
        <p:txBody>
          <a:bodyPr>
            <a:normAutofit lnSpcReduction="10000"/>
          </a:bodyPr>
          <a:lstStyle/>
          <a:p>
            <a:pPr marL="342900" indent="-342900">
              <a:buFont typeface="Arial" panose="020B0604020202020204" pitchFamily="34" charset="0"/>
              <a:buChar char="•"/>
            </a:pPr>
            <a:r>
              <a:rPr lang="en-GB" sz="2400" dirty="0"/>
              <a:t>Tell me what happened</a:t>
            </a:r>
          </a:p>
          <a:p>
            <a:pPr marL="342900" indent="-342900">
              <a:buFont typeface="Arial" panose="020B0604020202020204" pitchFamily="34" charset="0"/>
              <a:buChar char="•"/>
            </a:pPr>
            <a:r>
              <a:rPr lang="en-GB" sz="2400" dirty="0"/>
              <a:t>Show me what happened</a:t>
            </a:r>
          </a:p>
          <a:p>
            <a:pPr marL="342900" indent="-342900">
              <a:buFont typeface="Arial" panose="020B0604020202020204" pitchFamily="34" charset="0"/>
              <a:buChar char="•"/>
            </a:pPr>
            <a:r>
              <a:rPr lang="en-GB" sz="2400" dirty="0"/>
              <a:t>What do you mean </a:t>
            </a:r>
          </a:p>
          <a:p>
            <a:pPr marL="342900" indent="-342900">
              <a:buFont typeface="Arial" panose="020B0604020202020204" pitchFamily="34" charset="0"/>
              <a:buChar char="•"/>
            </a:pPr>
            <a:r>
              <a:rPr lang="en-GB" sz="2400" dirty="0"/>
              <a:t>Describe to me. </a:t>
            </a:r>
          </a:p>
          <a:p>
            <a:pPr marL="342900" indent="-342900">
              <a:buFont typeface="Arial" panose="020B0604020202020204" pitchFamily="34" charset="0"/>
              <a:buChar char="•"/>
            </a:pPr>
            <a:r>
              <a:rPr lang="en-GB" sz="2400" dirty="0"/>
              <a:t>When did this happen</a:t>
            </a:r>
          </a:p>
          <a:p>
            <a:pPr marL="342900" indent="-342900">
              <a:buFont typeface="Arial" panose="020B0604020202020204" pitchFamily="34" charset="0"/>
              <a:buChar char="•"/>
            </a:pPr>
            <a:r>
              <a:rPr lang="en-GB" sz="2400" dirty="0"/>
              <a:t>Then what happened.</a:t>
            </a:r>
          </a:p>
          <a:p>
            <a:pPr marL="342900" indent="-342900">
              <a:buFont typeface="Arial" panose="020B0604020202020204" pitchFamily="34" charset="0"/>
              <a:buChar char="•"/>
            </a:pPr>
            <a:r>
              <a:rPr lang="en-GB" sz="2400" dirty="0"/>
              <a:t>How do you feel. </a:t>
            </a:r>
          </a:p>
          <a:p>
            <a:pPr marL="342900" indent="-342900">
              <a:buFont typeface="Arial" panose="020B0604020202020204" pitchFamily="34" charset="0"/>
              <a:buChar char="•"/>
            </a:pPr>
            <a:r>
              <a:rPr lang="en-GB" sz="2400" dirty="0"/>
              <a:t>How did you do that.</a:t>
            </a:r>
          </a:p>
          <a:p>
            <a:pPr marL="342900" indent="-342900">
              <a:buFont typeface="Arial" panose="020B0604020202020204" pitchFamily="34" charset="0"/>
              <a:buChar char="•"/>
            </a:pPr>
            <a:r>
              <a:rPr lang="en-GB" sz="2400" dirty="0"/>
              <a:t>Why did you do that</a:t>
            </a:r>
          </a:p>
          <a:p>
            <a:pPr marL="342900" indent="-342900">
              <a:buFont typeface="Arial" panose="020B0604020202020204" pitchFamily="34" charset="0"/>
              <a:buChar char="•"/>
            </a:pPr>
            <a:r>
              <a:rPr lang="en-GB" sz="2400" dirty="0"/>
              <a:t>Why did they do that</a:t>
            </a:r>
          </a:p>
          <a:p>
            <a:pPr marL="342900" indent="-342900">
              <a:buFont typeface="Arial" panose="020B0604020202020204" pitchFamily="34" charset="0"/>
              <a:buChar char="•"/>
            </a:pPr>
            <a:r>
              <a:rPr lang="en-GB" sz="2400" dirty="0"/>
              <a:t>How can we find out</a:t>
            </a:r>
          </a:p>
          <a:p>
            <a:pPr marL="342900" indent="-342900">
              <a:buFont typeface="Arial" panose="020B0604020202020204" pitchFamily="34" charset="0"/>
              <a:buChar char="•"/>
            </a:pPr>
            <a:r>
              <a:rPr lang="en-GB" sz="2400" dirty="0"/>
              <a:t>What made you think that</a:t>
            </a:r>
          </a:p>
          <a:p>
            <a:pPr marL="342900" indent="-342900">
              <a:buFont typeface="Arial" panose="020B0604020202020204" pitchFamily="34" charset="0"/>
              <a:buChar char="•"/>
            </a:pPr>
            <a:r>
              <a:rPr lang="en-GB" sz="2400" dirty="0"/>
              <a:t>Why do you think that happened.</a:t>
            </a:r>
          </a:p>
          <a:p>
            <a:endParaRPr lang="en-GB" sz="2400" dirty="0"/>
          </a:p>
        </p:txBody>
      </p:sp>
      <p:pic>
        <p:nvPicPr>
          <p:cNvPr id="5" name="Picture 4">
            <a:extLst>
              <a:ext uri="{FF2B5EF4-FFF2-40B4-BE49-F238E27FC236}">
                <a16:creationId xmlns:a16="http://schemas.microsoft.com/office/drawing/2014/main" id="{3D9F6B19-4A1B-E875-43D6-9645BA2C7B34}"/>
              </a:ext>
            </a:extLst>
          </p:cNvPr>
          <p:cNvPicPr>
            <a:picLocks noChangeAspect="1"/>
          </p:cNvPicPr>
          <p:nvPr/>
        </p:nvPicPr>
        <p:blipFill>
          <a:blip r:embed="rId2"/>
          <a:stretch>
            <a:fillRect/>
          </a:stretch>
        </p:blipFill>
        <p:spPr>
          <a:xfrm>
            <a:off x="4932040" y="1659020"/>
            <a:ext cx="3600400" cy="3714195"/>
          </a:xfrm>
          <a:prstGeom prst="rect">
            <a:avLst/>
          </a:prstGeom>
        </p:spPr>
      </p:pic>
    </p:spTree>
    <p:extLst>
      <p:ext uri="{BB962C8B-B14F-4D97-AF65-F5344CB8AC3E}">
        <p14:creationId xmlns:p14="http://schemas.microsoft.com/office/powerpoint/2010/main" val="313306795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4AD23-08CE-6EDF-FCA4-F138E0364EC0}"/>
              </a:ext>
            </a:extLst>
          </p:cNvPr>
          <p:cNvSpPr>
            <a:spLocks noGrp="1"/>
          </p:cNvSpPr>
          <p:nvPr>
            <p:ph type="title"/>
          </p:nvPr>
        </p:nvSpPr>
        <p:spPr/>
        <p:txBody>
          <a:bodyPr>
            <a:noAutofit/>
          </a:bodyPr>
          <a:lstStyle/>
          <a:p>
            <a:r>
              <a:rPr lang="en-GB" sz="3600" dirty="0"/>
              <a:t>RECORD</a:t>
            </a:r>
          </a:p>
        </p:txBody>
      </p:sp>
      <p:sp>
        <p:nvSpPr>
          <p:cNvPr id="3" name="Text Placeholder 2">
            <a:extLst>
              <a:ext uri="{FF2B5EF4-FFF2-40B4-BE49-F238E27FC236}">
                <a16:creationId xmlns:a16="http://schemas.microsoft.com/office/drawing/2014/main" id="{EEEAD9CE-9EED-50A4-C5AF-55B5CAB5DCE3}"/>
              </a:ext>
            </a:extLst>
          </p:cNvPr>
          <p:cNvSpPr>
            <a:spLocks noGrp="1"/>
          </p:cNvSpPr>
          <p:nvPr>
            <p:ph type="body" idx="1"/>
          </p:nvPr>
        </p:nvSpPr>
        <p:spPr>
          <a:xfrm>
            <a:off x="482343" y="1608041"/>
            <a:ext cx="8050097" cy="4769047"/>
          </a:xfrm>
        </p:spPr>
        <p:txBody>
          <a:bodyPr>
            <a:normAutofit/>
          </a:bodyPr>
          <a:lstStyle/>
          <a:p>
            <a:pPr marL="457200" indent="-457200">
              <a:buFont typeface="Arial" panose="020B0604020202020204" pitchFamily="34" charset="0"/>
              <a:buChar char="•"/>
            </a:pPr>
            <a:r>
              <a:rPr lang="en-GB" sz="2800" dirty="0"/>
              <a:t>Note your conversation as factual as possible using the child’s words not yours.</a:t>
            </a:r>
          </a:p>
          <a:p>
            <a:pPr marL="457200" indent="-457200">
              <a:buFont typeface="Arial" panose="020B0604020202020204" pitchFamily="34" charset="0"/>
              <a:buChar char="•"/>
            </a:pPr>
            <a:r>
              <a:rPr lang="en-GB" sz="2800" dirty="0"/>
              <a:t>Describe what you saw including child’s demeanour. </a:t>
            </a:r>
          </a:p>
          <a:p>
            <a:pPr marL="457200" indent="-457200">
              <a:buFont typeface="Arial" panose="020B0604020202020204" pitchFamily="34" charset="0"/>
              <a:buChar char="•"/>
            </a:pPr>
            <a:r>
              <a:rPr lang="en-GB" sz="2800" dirty="0"/>
              <a:t>Date, time </a:t>
            </a:r>
            <a:r>
              <a:rPr lang="en-GB" sz="2800"/>
              <a:t>and sign </a:t>
            </a:r>
            <a:r>
              <a:rPr lang="en-GB" sz="2800" dirty="0"/>
              <a:t>your notes.</a:t>
            </a:r>
          </a:p>
          <a:p>
            <a:pPr marL="457200" indent="-457200">
              <a:buFont typeface="Arial" panose="020B0604020202020204" pitchFamily="34" charset="0"/>
              <a:buChar char="•"/>
            </a:pPr>
            <a:r>
              <a:rPr lang="en-GB" sz="2800" dirty="0"/>
              <a:t>Note in the child’s Safeguarding File and if they don’t have one create one.</a:t>
            </a:r>
          </a:p>
          <a:p>
            <a:pPr marL="457200" indent="-457200">
              <a:buFont typeface="Arial" panose="020B0604020202020204" pitchFamily="34" charset="0"/>
              <a:buChar char="•"/>
            </a:pPr>
            <a:r>
              <a:rPr lang="en-GB" sz="2800" dirty="0"/>
              <a:t>Remember we never make promises to a child on any possible next steps following any disclosure.</a:t>
            </a:r>
          </a:p>
          <a:p>
            <a:endParaRPr lang="en-GB" sz="2000" dirty="0"/>
          </a:p>
        </p:txBody>
      </p:sp>
    </p:spTree>
    <p:extLst>
      <p:ext uri="{BB962C8B-B14F-4D97-AF65-F5344CB8AC3E}">
        <p14:creationId xmlns:p14="http://schemas.microsoft.com/office/powerpoint/2010/main" val="234671662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5BF90-6C01-53FB-783C-576E6DDEF9E9}"/>
              </a:ext>
            </a:extLst>
          </p:cNvPr>
          <p:cNvSpPr>
            <a:spLocks noGrp="1"/>
          </p:cNvSpPr>
          <p:nvPr>
            <p:ph type="title"/>
          </p:nvPr>
        </p:nvSpPr>
        <p:spPr/>
        <p:txBody>
          <a:bodyPr>
            <a:noAutofit/>
          </a:bodyPr>
          <a:lstStyle/>
          <a:p>
            <a:r>
              <a:rPr lang="en-GB" sz="3600" dirty="0"/>
              <a:t>REPORT and REFER</a:t>
            </a:r>
          </a:p>
        </p:txBody>
      </p:sp>
      <p:sp>
        <p:nvSpPr>
          <p:cNvPr id="3" name="Text Placeholder 2">
            <a:extLst>
              <a:ext uri="{FF2B5EF4-FFF2-40B4-BE49-F238E27FC236}">
                <a16:creationId xmlns:a16="http://schemas.microsoft.com/office/drawing/2014/main" id="{334BB49C-A38D-7B57-576B-B8E5675380A7}"/>
              </a:ext>
            </a:extLst>
          </p:cNvPr>
          <p:cNvSpPr>
            <a:spLocks noGrp="1"/>
          </p:cNvSpPr>
          <p:nvPr>
            <p:ph type="body" idx="1"/>
          </p:nvPr>
        </p:nvSpPr>
        <p:spPr/>
        <p:txBody>
          <a:bodyPr>
            <a:normAutofit lnSpcReduction="10000"/>
          </a:bodyPr>
          <a:lstStyle/>
          <a:p>
            <a:r>
              <a:rPr lang="en-GB" sz="2400" dirty="0"/>
              <a:t>Once we have unpicked and obtained clarity the below should be borne in mind when calling for advice or making a referral to CFCS or in some circumstances calling the Police. </a:t>
            </a:r>
          </a:p>
          <a:p>
            <a:endParaRPr lang="en-GB" sz="2400" dirty="0"/>
          </a:p>
          <a:p>
            <a:r>
              <a:rPr lang="en-GB" sz="2400" dirty="0"/>
              <a:t>Has the child made any disclosures before.</a:t>
            </a:r>
          </a:p>
          <a:p>
            <a:r>
              <a:rPr lang="en-GB" sz="2400" dirty="0"/>
              <a:t>Remember to check any safeguarding file for concerns from previous education provision.</a:t>
            </a:r>
          </a:p>
          <a:p>
            <a:r>
              <a:rPr lang="en-GB" sz="2400" dirty="0"/>
              <a:t>If there is a sibling are we aware if they have made previous disclosures.</a:t>
            </a:r>
          </a:p>
          <a:p>
            <a:r>
              <a:rPr lang="en-GB" sz="2400" dirty="0"/>
              <a:t>If so what, and what action if any was taken.</a:t>
            </a:r>
          </a:p>
          <a:p>
            <a:r>
              <a:rPr lang="en-GB" sz="2400" dirty="0"/>
              <a:t>Remember if the family are new to Sutton Borough social care may not have any history but the safeguarding file </a:t>
            </a:r>
            <a:r>
              <a:rPr lang="en-GB" sz="2400"/>
              <a:t>may contain information.</a:t>
            </a:r>
            <a:endParaRPr lang="en-GB" sz="2400" dirty="0"/>
          </a:p>
        </p:txBody>
      </p:sp>
    </p:spTree>
    <p:extLst>
      <p:ext uri="{BB962C8B-B14F-4D97-AF65-F5344CB8AC3E}">
        <p14:creationId xmlns:p14="http://schemas.microsoft.com/office/powerpoint/2010/main" val="2240268746"/>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5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3677</TotalTime>
  <Words>996</Words>
  <Application>Microsoft Office PowerPoint</Application>
  <PresentationFormat>On-screen Show (4:3)</PresentationFormat>
  <Paragraphs>112</Paragraphs>
  <Slides>15</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Avenir Book</vt:lpstr>
      <vt:lpstr>Avenir Heavy</vt:lpstr>
      <vt:lpstr>Calibri</vt:lpstr>
      <vt:lpstr>Helvetica Light</vt:lpstr>
      <vt:lpstr>White</vt:lpstr>
      <vt:lpstr>15_White</vt:lpstr>
      <vt:lpstr>Safeguarding children and young people  VOICE OF THE CHILD</vt:lpstr>
      <vt:lpstr>Voice of the Child</vt:lpstr>
      <vt:lpstr>RECOGNISE</vt:lpstr>
      <vt:lpstr>How do we do this?</vt:lpstr>
      <vt:lpstr>T.E.D.</vt:lpstr>
      <vt:lpstr>T.E.D.</vt:lpstr>
      <vt:lpstr>Examples of Additional Open Questions </vt:lpstr>
      <vt:lpstr>RECORD</vt:lpstr>
      <vt:lpstr>REPORT and REFER</vt:lpstr>
      <vt:lpstr>What to look out for:-  Child Abuse, Neglect</vt:lpstr>
      <vt:lpstr>Responding to a Child who discloses –  you should NEVER</vt:lpstr>
      <vt:lpstr>Record Keeping- Principles</vt:lpstr>
      <vt:lpstr>PowerPoint Presentation</vt:lpstr>
      <vt:lpstr>Bitesize training on the Cognus Website</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Safeguarding children, young people  Experienced Teachers Safeguarding Training</dc:title>
  <dc:creator>Stephen Welding</dc:creator>
  <cp:lastModifiedBy>Hayley Cameron</cp:lastModifiedBy>
  <cp:revision>40</cp:revision>
  <cp:lastPrinted>2023-09-29T11:16:11Z</cp:lastPrinted>
  <dcterms:created xsi:type="dcterms:W3CDTF">2021-02-10T12:18:08Z</dcterms:created>
  <dcterms:modified xsi:type="dcterms:W3CDTF">2023-12-20T16:00:19Z</dcterms:modified>
</cp:coreProperties>
</file>