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1"/>
    <p:sldMasterId id="2147484286" r:id="rId2"/>
    <p:sldMasterId id="2147484470" r:id="rId3"/>
    <p:sldMasterId id="2147484590" r:id="rId4"/>
    <p:sldMasterId id="2147484597" r:id="rId5"/>
    <p:sldMasterId id="2147484658" r:id="rId6"/>
    <p:sldMasterId id="2147484830" r:id="rId7"/>
    <p:sldMasterId id="2147484843" r:id="rId8"/>
  </p:sldMasterIdLst>
  <p:notesMasterIdLst>
    <p:notesMasterId r:id="rId44"/>
  </p:notesMasterIdLst>
  <p:handoutMasterIdLst>
    <p:handoutMasterId r:id="rId45"/>
  </p:handoutMasterIdLst>
  <p:sldIdLst>
    <p:sldId id="1169" r:id="rId9"/>
    <p:sldId id="1149" r:id="rId10"/>
    <p:sldId id="1159" r:id="rId11"/>
    <p:sldId id="1160" r:id="rId12"/>
    <p:sldId id="1148" r:id="rId13"/>
    <p:sldId id="1147" r:id="rId14"/>
    <p:sldId id="1146" r:id="rId15"/>
    <p:sldId id="1150" r:id="rId16"/>
    <p:sldId id="1151" r:id="rId17"/>
    <p:sldId id="1161" r:id="rId18"/>
    <p:sldId id="1162" r:id="rId19"/>
    <p:sldId id="1164" r:id="rId20"/>
    <p:sldId id="1163" r:id="rId21"/>
    <p:sldId id="1154" r:id="rId22"/>
    <p:sldId id="1155" r:id="rId23"/>
    <p:sldId id="1153" r:id="rId24"/>
    <p:sldId id="1152" r:id="rId25"/>
    <p:sldId id="1165" r:id="rId26"/>
    <p:sldId id="1045" r:id="rId27"/>
    <p:sldId id="1166" r:id="rId28"/>
    <p:sldId id="1234" r:id="rId29"/>
    <p:sldId id="700" r:id="rId30"/>
    <p:sldId id="694" r:id="rId31"/>
    <p:sldId id="1167" r:id="rId32"/>
    <p:sldId id="1125" r:id="rId33"/>
    <p:sldId id="1168" r:id="rId34"/>
    <p:sldId id="1026" r:id="rId35"/>
    <p:sldId id="1049" r:id="rId36"/>
    <p:sldId id="1023" r:id="rId37"/>
    <p:sldId id="1022" r:id="rId38"/>
    <p:sldId id="589" r:id="rId39"/>
    <p:sldId id="471" r:id="rId40"/>
    <p:sldId id="1208" r:id="rId41"/>
    <p:sldId id="1232" r:id="rId42"/>
    <p:sldId id="1233" r:id="rId43"/>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Times New Roman" pitchFamily="18" charset="0"/>
      </a:defRPr>
    </a:lvl1pPr>
    <a:lvl2pPr marL="457200" algn="l" rtl="0" fontAlgn="base">
      <a:spcBef>
        <a:spcPct val="0"/>
      </a:spcBef>
      <a:spcAft>
        <a:spcPct val="0"/>
      </a:spcAft>
      <a:defRPr kern="1200">
        <a:solidFill>
          <a:schemeClr val="tx1"/>
        </a:solidFill>
        <a:latin typeface="Arial" charset="0"/>
        <a:ea typeface="+mn-ea"/>
        <a:cs typeface="Times New Roman" pitchFamily="18" charset="0"/>
      </a:defRPr>
    </a:lvl2pPr>
    <a:lvl3pPr marL="914400" algn="l" rtl="0" fontAlgn="base">
      <a:spcBef>
        <a:spcPct val="0"/>
      </a:spcBef>
      <a:spcAft>
        <a:spcPct val="0"/>
      </a:spcAft>
      <a:defRPr kern="1200">
        <a:solidFill>
          <a:schemeClr val="tx1"/>
        </a:solidFill>
        <a:latin typeface="Arial" charset="0"/>
        <a:ea typeface="+mn-ea"/>
        <a:cs typeface="Times New Roman" pitchFamily="18" charset="0"/>
      </a:defRPr>
    </a:lvl3pPr>
    <a:lvl4pPr marL="1371600" algn="l" rtl="0" fontAlgn="base">
      <a:spcBef>
        <a:spcPct val="0"/>
      </a:spcBef>
      <a:spcAft>
        <a:spcPct val="0"/>
      </a:spcAft>
      <a:defRPr kern="1200">
        <a:solidFill>
          <a:schemeClr val="tx1"/>
        </a:solidFill>
        <a:latin typeface="Arial" charset="0"/>
        <a:ea typeface="+mn-ea"/>
        <a:cs typeface="Times New Roman" pitchFamily="18" charset="0"/>
      </a:defRPr>
    </a:lvl4pPr>
    <a:lvl5pPr marL="1828800" algn="l" rtl="0" fontAlgn="base">
      <a:spcBef>
        <a:spcPct val="0"/>
      </a:spcBef>
      <a:spcAft>
        <a:spcPct val="0"/>
      </a:spcAft>
      <a:defRPr kern="1200">
        <a:solidFill>
          <a:schemeClr val="tx1"/>
        </a:solidFill>
        <a:latin typeface="Arial" charset="0"/>
        <a:ea typeface="+mn-ea"/>
        <a:cs typeface="Times New Roman" pitchFamily="18" charset="0"/>
      </a:defRPr>
    </a:lvl5pPr>
    <a:lvl6pPr marL="2286000" algn="l" defTabSz="914400" rtl="0" eaLnBrk="1" latinLnBrk="0" hangingPunct="1">
      <a:defRPr kern="1200">
        <a:solidFill>
          <a:schemeClr val="tx1"/>
        </a:solidFill>
        <a:latin typeface="Arial" charset="0"/>
        <a:ea typeface="+mn-ea"/>
        <a:cs typeface="Times New Roman" pitchFamily="18" charset="0"/>
      </a:defRPr>
    </a:lvl6pPr>
    <a:lvl7pPr marL="2743200" algn="l" defTabSz="914400" rtl="0" eaLnBrk="1" latinLnBrk="0" hangingPunct="1">
      <a:defRPr kern="1200">
        <a:solidFill>
          <a:schemeClr val="tx1"/>
        </a:solidFill>
        <a:latin typeface="Arial" charset="0"/>
        <a:ea typeface="+mn-ea"/>
        <a:cs typeface="Times New Roman" pitchFamily="18" charset="0"/>
      </a:defRPr>
    </a:lvl7pPr>
    <a:lvl8pPr marL="3200400" algn="l" defTabSz="914400" rtl="0" eaLnBrk="1" latinLnBrk="0" hangingPunct="1">
      <a:defRPr kern="1200">
        <a:solidFill>
          <a:schemeClr val="tx1"/>
        </a:solidFill>
        <a:latin typeface="Arial" charset="0"/>
        <a:ea typeface="+mn-ea"/>
        <a:cs typeface="Times New Roman" pitchFamily="18" charset="0"/>
      </a:defRPr>
    </a:lvl8pPr>
    <a:lvl9pPr marL="3657600" algn="l" defTabSz="914400" rtl="0" eaLnBrk="1" latinLnBrk="0" hangingPunct="1">
      <a:defRPr kern="1200">
        <a:solidFill>
          <a:schemeClr val="tx1"/>
        </a:solidFill>
        <a:latin typeface="Arial"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B2696"/>
    <a:srgbClr val="990000"/>
    <a:srgbClr val="009900"/>
    <a:srgbClr val="00A2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522" autoAdjust="0"/>
    <p:restoredTop sz="95501" autoAdjust="0"/>
  </p:normalViewPr>
  <p:slideViewPr>
    <p:cSldViewPr snapToGrid="0">
      <p:cViewPr varScale="1">
        <p:scale>
          <a:sx n="62" d="100"/>
          <a:sy n="62" d="100"/>
        </p:scale>
        <p:origin x="904" y="28"/>
      </p:cViewPr>
      <p:guideLst>
        <p:guide orient="horz" pos="2160"/>
        <p:guide pos="2880"/>
      </p:guideLst>
    </p:cSldViewPr>
  </p:slideViewPr>
  <p:outlineViewPr>
    <p:cViewPr>
      <p:scale>
        <a:sx n="33" d="100"/>
        <a:sy n="33" d="100"/>
      </p:scale>
      <p:origin x="0" y="-1200"/>
    </p:cViewPr>
  </p:outlineViewPr>
  <p:notesTextViewPr>
    <p:cViewPr>
      <p:scale>
        <a:sx n="150" d="100"/>
        <a:sy n="150" d="100"/>
      </p:scale>
      <p:origin x="0" y="0"/>
    </p:cViewPr>
  </p:notesTextViewPr>
  <p:sorterViewPr>
    <p:cViewPr varScale="1">
      <p:scale>
        <a:sx n="1" d="1"/>
        <a:sy n="1" d="1"/>
      </p:scale>
      <p:origin x="0" y="0"/>
    </p:cViewPr>
  </p:sorterViewPr>
  <p:notesViewPr>
    <p:cSldViewPr snapToGrid="0">
      <p:cViewPr>
        <p:scale>
          <a:sx n="100" d="100"/>
          <a:sy n="100" d="100"/>
        </p:scale>
        <p:origin x="-1692" y="64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1" y="0"/>
            <a:ext cx="2946145" cy="496888"/>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defTabSz="922338">
              <a:defRPr sz="1200">
                <a:cs typeface="+mn-cs"/>
              </a:defRPr>
            </a:lvl1pPr>
          </a:lstStyle>
          <a:p>
            <a:pPr>
              <a:defRPr/>
            </a:pPr>
            <a:endParaRPr lang="en-GB"/>
          </a:p>
        </p:txBody>
      </p:sp>
      <p:sp>
        <p:nvSpPr>
          <p:cNvPr id="60419" name="Rectangle 3"/>
          <p:cNvSpPr>
            <a:spLocks noGrp="1" noChangeArrowheads="1"/>
          </p:cNvSpPr>
          <p:nvPr>
            <p:ph type="dt" sz="quarter" idx="1"/>
          </p:nvPr>
        </p:nvSpPr>
        <p:spPr bwMode="auto">
          <a:xfrm>
            <a:off x="3849911" y="0"/>
            <a:ext cx="2946144" cy="496888"/>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lgn="r" defTabSz="922338">
              <a:defRPr sz="1200">
                <a:cs typeface="+mn-cs"/>
              </a:defRPr>
            </a:lvl1pPr>
          </a:lstStyle>
          <a:p>
            <a:pPr>
              <a:defRPr/>
            </a:pPr>
            <a:endParaRPr lang="en-GB"/>
          </a:p>
        </p:txBody>
      </p:sp>
      <p:sp>
        <p:nvSpPr>
          <p:cNvPr id="60420" name="Rectangle 4"/>
          <p:cNvSpPr>
            <a:spLocks noGrp="1" noChangeArrowheads="1"/>
          </p:cNvSpPr>
          <p:nvPr>
            <p:ph type="ftr" sz="quarter" idx="2"/>
          </p:nvPr>
        </p:nvSpPr>
        <p:spPr bwMode="auto">
          <a:xfrm>
            <a:off x="1" y="9428164"/>
            <a:ext cx="2946145" cy="496887"/>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defTabSz="922338">
              <a:defRPr sz="1200">
                <a:cs typeface="+mn-cs"/>
              </a:defRPr>
            </a:lvl1pPr>
          </a:lstStyle>
          <a:p>
            <a:pPr>
              <a:defRPr/>
            </a:pPr>
            <a:endParaRPr lang="en-GB"/>
          </a:p>
        </p:txBody>
      </p:sp>
      <p:sp>
        <p:nvSpPr>
          <p:cNvPr id="60421" name="Rectangle 5"/>
          <p:cNvSpPr>
            <a:spLocks noGrp="1" noChangeArrowheads="1"/>
          </p:cNvSpPr>
          <p:nvPr>
            <p:ph type="sldNum" sz="quarter" idx="3"/>
          </p:nvPr>
        </p:nvSpPr>
        <p:spPr bwMode="auto">
          <a:xfrm>
            <a:off x="3849911" y="9428164"/>
            <a:ext cx="2946144" cy="496887"/>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lgn="r" defTabSz="922338">
              <a:defRPr sz="1200">
                <a:cs typeface="+mn-cs"/>
              </a:defRPr>
            </a:lvl1pPr>
          </a:lstStyle>
          <a:p>
            <a:pPr>
              <a:defRPr/>
            </a:pPr>
            <a:fld id="{9ECA9901-BD99-4B2A-BC47-91FB84E071D7}" type="slidenum">
              <a:rPr lang="en-US"/>
              <a:pPr>
                <a:defRPr/>
              </a:pPr>
              <a:t>‹#›</a:t>
            </a:fld>
            <a:endParaRPr lang="en-US"/>
          </a:p>
        </p:txBody>
      </p:sp>
    </p:spTree>
    <p:extLst>
      <p:ext uri="{BB962C8B-B14F-4D97-AF65-F5344CB8AC3E}">
        <p14:creationId xmlns:p14="http://schemas.microsoft.com/office/powerpoint/2010/main" val="2954725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6145" cy="496888"/>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defTabSz="922338">
              <a:defRPr sz="1200">
                <a:cs typeface="+mn-cs"/>
              </a:defRPr>
            </a:lvl1pPr>
          </a:lstStyle>
          <a:p>
            <a:pPr>
              <a:defRPr/>
            </a:pPr>
            <a:endParaRPr lang="en-GB"/>
          </a:p>
        </p:txBody>
      </p:sp>
      <p:sp>
        <p:nvSpPr>
          <p:cNvPr id="3075" name="Rectangle 3"/>
          <p:cNvSpPr>
            <a:spLocks noGrp="1" noChangeArrowheads="1"/>
          </p:cNvSpPr>
          <p:nvPr>
            <p:ph type="dt" idx="1"/>
          </p:nvPr>
        </p:nvSpPr>
        <p:spPr bwMode="auto">
          <a:xfrm>
            <a:off x="3849911" y="0"/>
            <a:ext cx="2946144" cy="496888"/>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lgn="r" defTabSz="922338">
              <a:defRPr sz="1200">
                <a:cs typeface="+mn-cs"/>
              </a:defRPr>
            </a:lvl1pPr>
          </a:lstStyle>
          <a:p>
            <a:pPr>
              <a:defRPr/>
            </a:pPr>
            <a:endParaRPr lang="en-GB"/>
          </a:p>
        </p:txBody>
      </p:sp>
      <p:sp>
        <p:nvSpPr>
          <p:cNvPr id="37892"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0254" y="4714876"/>
            <a:ext cx="5437168" cy="4467225"/>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9428164"/>
            <a:ext cx="2946145" cy="496887"/>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defTabSz="922338">
              <a:defRPr sz="1200">
                <a:cs typeface="+mn-cs"/>
              </a:defRPr>
            </a:lvl1pPr>
          </a:lstStyle>
          <a:p>
            <a:pPr>
              <a:defRPr/>
            </a:pPr>
            <a:endParaRPr lang="en-GB"/>
          </a:p>
        </p:txBody>
      </p:sp>
      <p:sp>
        <p:nvSpPr>
          <p:cNvPr id="3079" name="Rectangle 7"/>
          <p:cNvSpPr>
            <a:spLocks noGrp="1" noChangeArrowheads="1"/>
          </p:cNvSpPr>
          <p:nvPr>
            <p:ph type="sldNum" sz="quarter" idx="5"/>
          </p:nvPr>
        </p:nvSpPr>
        <p:spPr bwMode="auto">
          <a:xfrm>
            <a:off x="3849911" y="9428164"/>
            <a:ext cx="2946144" cy="496887"/>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lgn="r" defTabSz="922338">
              <a:defRPr sz="1200">
                <a:cs typeface="+mn-cs"/>
              </a:defRPr>
            </a:lvl1pPr>
          </a:lstStyle>
          <a:p>
            <a:pPr>
              <a:defRPr/>
            </a:pPr>
            <a:fld id="{8BC55A0F-FDA1-4E45-8CCF-D1EB850C2DAC}" type="slidenum">
              <a:rPr lang="en-US"/>
              <a:pPr>
                <a:defRPr/>
              </a:pPr>
              <a:t>‹#›</a:t>
            </a:fld>
            <a:endParaRPr lang="en-US"/>
          </a:p>
        </p:txBody>
      </p:sp>
    </p:spTree>
    <p:extLst>
      <p:ext uri="{BB962C8B-B14F-4D97-AF65-F5344CB8AC3E}">
        <p14:creationId xmlns:p14="http://schemas.microsoft.com/office/powerpoint/2010/main" val="4550855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770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9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8160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619C8C1-FC4B-4D52-84D1-E3D6E8EF5422}"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DEA7E08-78FA-4962-B6A9-2CA2EDBFED4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8919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3816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1019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49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401509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20003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11"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337923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1408382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996142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5"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16"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17"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342529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2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1"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278918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13282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2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5"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31033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7"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28"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417069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0"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2"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33"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524307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5"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36"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37" name="Picture 36"/>
          <p:cNvPicPr/>
          <p:nvPr/>
        </p:nvPicPr>
        <p:blipFill>
          <a:blip r:embed="rId2"/>
          <a:stretch/>
        </p:blipFill>
        <p:spPr>
          <a:xfrm>
            <a:off x="1845000" y="1825560"/>
            <a:ext cx="5452920" cy="4350960"/>
          </a:xfrm>
          <a:prstGeom prst="rect">
            <a:avLst/>
          </a:prstGeom>
          <a:ln>
            <a:noFill/>
          </a:ln>
        </p:spPr>
      </p:pic>
      <p:pic>
        <p:nvPicPr>
          <p:cNvPr id="38" name="Picture 37"/>
          <p:cNvPicPr/>
          <p:nvPr/>
        </p:nvPicPr>
        <p:blipFill>
          <a:blip r:embed="rId2"/>
          <a:stretch/>
        </p:blipFill>
        <p:spPr>
          <a:xfrm>
            <a:off x="1845000" y="1825560"/>
            <a:ext cx="5452920" cy="4350960"/>
          </a:xfrm>
          <a:prstGeom prst="rect">
            <a:avLst/>
          </a:prstGeom>
          <a:ln>
            <a:noFill/>
          </a:ln>
        </p:spPr>
      </p:pic>
    </p:spTree>
    <p:extLst>
      <p:ext uri="{BB962C8B-B14F-4D97-AF65-F5344CB8AC3E}">
        <p14:creationId xmlns:p14="http://schemas.microsoft.com/office/powerpoint/2010/main" val="1017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58641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097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4439296" y="6505279"/>
            <a:ext cx="256480" cy="2486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1005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742CDF8-03FF-4048-8826-322A20ACEAEE}"/>
              </a:ext>
            </a:extLst>
          </p:cNvPr>
          <p:cNvSpPr>
            <a:spLocks noGrp="1"/>
          </p:cNvSpPr>
          <p:nvPr>
            <p:ph type="sldNum" sz="quarter" idx="10"/>
          </p:nvPr>
        </p:nvSpPr>
        <p:spPr/>
        <p:txBody>
          <a:bodyPr/>
          <a:lstStyle>
            <a:lvl1pPr>
              <a:defRPr/>
            </a:lvl1pPr>
          </a:lstStyle>
          <a:p>
            <a:pPr>
              <a:defRPr/>
            </a:pPr>
            <a:fld id="{27607BB0-B377-4C9E-A137-AC9E19E302BB}" type="slidenum">
              <a:rPr/>
              <a:pPr>
                <a:defRPr/>
              </a:pPr>
              <a:t>‹#›</a:t>
            </a:fld>
            <a:endParaRPr/>
          </a:p>
        </p:txBody>
      </p:sp>
    </p:spTree>
    <p:extLst>
      <p:ext uri="{BB962C8B-B14F-4D97-AF65-F5344CB8AC3E}">
        <p14:creationId xmlns:p14="http://schemas.microsoft.com/office/powerpoint/2010/main" val="166051780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C786B45-0B55-4731-90E3-80D433E639A5}"/>
              </a:ext>
            </a:extLst>
          </p:cNvPr>
          <p:cNvSpPr>
            <a:spLocks noGrp="1"/>
          </p:cNvSpPr>
          <p:nvPr>
            <p:ph type="sldNum" sz="quarter" idx="10"/>
          </p:nvPr>
        </p:nvSpPr>
        <p:spPr>
          <a:ln/>
        </p:spPr>
        <p:txBody>
          <a:bodyPr/>
          <a:lstStyle>
            <a:lvl1pPr>
              <a:defRPr/>
            </a:lvl1pPr>
          </a:lstStyle>
          <a:p>
            <a:pPr>
              <a:defRPr/>
            </a:pPr>
            <a:fld id="{D1601077-6B01-4577-AE4F-7FF5BF3017A1}" type="slidenum">
              <a:rPr/>
              <a:pPr>
                <a:defRPr/>
              </a:pPr>
              <a:t>‹#›</a:t>
            </a:fld>
            <a:endParaRPr/>
          </a:p>
        </p:txBody>
      </p:sp>
    </p:spTree>
    <p:extLst>
      <p:ext uri="{BB962C8B-B14F-4D97-AF65-F5344CB8AC3E}">
        <p14:creationId xmlns:p14="http://schemas.microsoft.com/office/powerpoint/2010/main" val="407825113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4BFCE458-5BF4-4935-948A-D0A4A3771C9F}"/>
              </a:ext>
            </a:extLst>
          </p:cNvPr>
          <p:cNvSpPr>
            <a:spLocks noGrp="1"/>
          </p:cNvSpPr>
          <p:nvPr>
            <p:ph type="sldNum" sz="quarter" idx="10"/>
          </p:nvPr>
        </p:nvSpPr>
        <p:spPr/>
        <p:txBody>
          <a:bodyPr/>
          <a:lstStyle>
            <a:lvl1pPr>
              <a:defRPr/>
            </a:lvl1pPr>
          </a:lstStyle>
          <a:p>
            <a:pPr>
              <a:defRPr/>
            </a:pPr>
            <a:fld id="{204D8C49-2F4E-4E3E-9360-DD1C05A46355}" type="slidenum">
              <a:rPr/>
              <a:pPr>
                <a:defRPr/>
              </a:pPr>
              <a:t>‹#›</a:t>
            </a:fld>
            <a:endParaRPr/>
          </a:p>
        </p:txBody>
      </p:sp>
    </p:spTree>
    <p:extLst>
      <p:ext uri="{BB962C8B-B14F-4D97-AF65-F5344CB8AC3E}">
        <p14:creationId xmlns:p14="http://schemas.microsoft.com/office/powerpoint/2010/main" val="181670248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6515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7367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08002" y="609601"/>
            <a:ext cx="6447501"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506809" y="2160983"/>
            <a:ext cx="3139218" cy="576262"/>
          </a:xfrm>
          <a:prstGeom prst="rect">
            <a:avLst/>
          </a:prstGeom>
          <a:noFill/>
          <a:ln>
            <a:noFill/>
          </a:ln>
        </p:spPr>
        <p:txBody>
          <a:bodyPr spcFirstLastPara="1" wrap="square" lIns="91425" tIns="45700" rIns="91425" bIns="45700" anchor="b" anchorCtr="0">
            <a:noAutofit/>
          </a:bodyPr>
          <a:lstStyle>
            <a:lvl1pPr marL="342881" lvl="0" indent="-171441" algn="l">
              <a:lnSpc>
                <a:spcPct val="100000"/>
              </a:lnSpc>
              <a:spcBef>
                <a:spcPts val="750"/>
              </a:spcBef>
              <a:spcAft>
                <a:spcPts val="0"/>
              </a:spcAft>
              <a:buSzPts val="1920"/>
              <a:buNone/>
              <a:defRPr sz="1800" b="0"/>
            </a:lvl1pPr>
            <a:lvl2pPr marL="685762" lvl="1" indent="-171441" algn="l">
              <a:lnSpc>
                <a:spcPct val="100000"/>
              </a:lnSpc>
              <a:spcBef>
                <a:spcPts val="750"/>
              </a:spcBef>
              <a:spcAft>
                <a:spcPts val="0"/>
              </a:spcAft>
              <a:buSzPts val="1600"/>
              <a:buNone/>
              <a:defRPr sz="1500" b="1"/>
            </a:lvl2pPr>
            <a:lvl3pPr marL="1028643" lvl="2" indent="-171441" algn="l">
              <a:lnSpc>
                <a:spcPct val="100000"/>
              </a:lnSpc>
              <a:spcBef>
                <a:spcPts val="750"/>
              </a:spcBef>
              <a:spcAft>
                <a:spcPts val="0"/>
              </a:spcAft>
              <a:buSzPts val="1440"/>
              <a:buNone/>
              <a:defRPr sz="1350" b="1"/>
            </a:lvl3pPr>
            <a:lvl4pPr marL="1371524" lvl="3" indent="-171441" algn="l">
              <a:lnSpc>
                <a:spcPct val="100000"/>
              </a:lnSpc>
              <a:spcBef>
                <a:spcPts val="750"/>
              </a:spcBef>
              <a:spcAft>
                <a:spcPts val="0"/>
              </a:spcAft>
              <a:buSzPts val="1280"/>
              <a:buNone/>
              <a:defRPr sz="1200" b="1"/>
            </a:lvl4pPr>
            <a:lvl5pPr marL="1714405" lvl="4" indent="-171441" algn="l">
              <a:lnSpc>
                <a:spcPct val="100000"/>
              </a:lnSpc>
              <a:spcBef>
                <a:spcPts val="750"/>
              </a:spcBef>
              <a:spcAft>
                <a:spcPts val="0"/>
              </a:spcAft>
              <a:buSzPts val="1280"/>
              <a:buNone/>
              <a:defRPr sz="1200" b="1"/>
            </a:lvl5pPr>
            <a:lvl6pPr marL="2057285" lvl="5" indent="-171441" algn="l">
              <a:lnSpc>
                <a:spcPct val="100000"/>
              </a:lnSpc>
              <a:spcBef>
                <a:spcPts val="750"/>
              </a:spcBef>
              <a:spcAft>
                <a:spcPts val="0"/>
              </a:spcAft>
              <a:buSzPts val="1280"/>
              <a:buNone/>
              <a:defRPr sz="1200" b="1"/>
            </a:lvl6pPr>
            <a:lvl7pPr marL="2400167" lvl="6" indent="-171441" algn="l">
              <a:lnSpc>
                <a:spcPct val="100000"/>
              </a:lnSpc>
              <a:spcBef>
                <a:spcPts val="750"/>
              </a:spcBef>
              <a:spcAft>
                <a:spcPts val="0"/>
              </a:spcAft>
              <a:buSzPts val="1280"/>
              <a:buNone/>
              <a:defRPr sz="1200" b="1"/>
            </a:lvl7pPr>
            <a:lvl8pPr marL="2743048" lvl="7" indent="-171441" algn="l">
              <a:lnSpc>
                <a:spcPct val="100000"/>
              </a:lnSpc>
              <a:spcBef>
                <a:spcPts val="750"/>
              </a:spcBef>
              <a:spcAft>
                <a:spcPts val="0"/>
              </a:spcAft>
              <a:buSzPts val="1280"/>
              <a:buNone/>
              <a:defRPr sz="1200" b="1"/>
            </a:lvl8pPr>
            <a:lvl9pPr marL="3085929" lvl="8" indent="-171441" algn="l">
              <a:lnSpc>
                <a:spcPct val="100000"/>
              </a:lnSpc>
              <a:spcBef>
                <a:spcPts val="750"/>
              </a:spcBef>
              <a:spcAft>
                <a:spcPts val="0"/>
              </a:spcAft>
              <a:buSzPts val="1280"/>
              <a:buNone/>
              <a:defRPr sz="1200" b="1"/>
            </a:lvl9pPr>
          </a:lstStyle>
          <a:p>
            <a:endParaRPr/>
          </a:p>
        </p:txBody>
      </p:sp>
      <p:sp>
        <p:nvSpPr>
          <p:cNvPr id="42" name="Google Shape;42;p3"/>
          <p:cNvSpPr txBox="1">
            <a:spLocks noGrp="1"/>
          </p:cNvSpPr>
          <p:nvPr>
            <p:ph type="body" idx="2"/>
          </p:nvPr>
        </p:nvSpPr>
        <p:spPr>
          <a:xfrm>
            <a:off x="506809" y="2737247"/>
            <a:ext cx="3139218" cy="3304117"/>
          </a:xfrm>
          <a:prstGeom prst="rect">
            <a:avLst/>
          </a:prstGeom>
          <a:noFill/>
          <a:ln>
            <a:noFill/>
          </a:ln>
        </p:spPr>
        <p:txBody>
          <a:bodyPr spcFirstLastPara="1" wrap="square" lIns="91425" tIns="45700" rIns="91425" bIns="45700" anchor="t" anchorCtr="0">
            <a:noAutofit/>
          </a:bodyPr>
          <a:lstStyle>
            <a:lvl1pPr marL="342881" lvl="0" indent="-240017" algn="l">
              <a:lnSpc>
                <a:spcPct val="100000"/>
              </a:lnSpc>
              <a:spcBef>
                <a:spcPts val="750"/>
              </a:spcBef>
              <a:spcAft>
                <a:spcPts val="0"/>
              </a:spcAft>
              <a:buSzPts val="1440"/>
              <a:buChar char="►"/>
              <a:defRPr/>
            </a:lvl1pPr>
            <a:lvl2pPr marL="685762" lvl="1" indent="-240017" algn="l">
              <a:lnSpc>
                <a:spcPct val="100000"/>
              </a:lnSpc>
              <a:spcBef>
                <a:spcPts val="750"/>
              </a:spcBef>
              <a:spcAft>
                <a:spcPts val="0"/>
              </a:spcAft>
              <a:buSzPts val="1440"/>
              <a:buChar char="►"/>
              <a:defRPr/>
            </a:lvl2pPr>
            <a:lvl3pPr marL="1028643" lvl="2" indent="-240016" algn="l">
              <a:lnSpc>
                <a:spcPct val="100000"/>
              </a:lnSpc>
              <a:spcBef>
                <a:spcPts val="750"/>
              </a:spcBef>
              <a:spcAft>
                <a:spcPts val="0"/>
              </a:spcAft>
              <a:buSzPts val="1440"/>
              <a:buChar char="►"/>
              <a:defRPr/>
            </a:lvl3pPr>
            <a:lvl4pPr marL="1371524" lvl="3" indent="-240016" algn="l">
              <a:lnSpc>
                <a:spcPct val="100000"/>
              </a:lnSpc>
              <a:spcBef>
                <a:spcPts val="750"/>
              </a:spcBef>
              <a:spcAft>
                <a:spcPts val="0"/>
              </a:spcAft>
              <a:buSzPts val="1440"/>
              <a:buChar char="►"/>
              <a:defRPr/>
            </a:lvl4pPr>
            <a:lvl5pPr marL="1714405" lvl="4" indent="-240016" algn="l">
              <a:lnSpc>
                <a:spcPct val="100000"/>
              </a:lnSpc>
              <a:spcBef>
                <a:spcPts val="750"/>
              </a:spcBef>
              <a:spcAft>
                <a:spcPts val="0"/>
              </a:spcAft>
              <a:buSzPts val="1440"/>
              <a:buChar char="►"/>
              <a:defRPr/>
            </a:lvl5pPr>
            <a:lvl6pPr marL="2057285" lvl="5" indent="-240016" algn="l">
              <a:lnSpc>
                <a:spcPct val="100000"/>
              </a:lnSpc>
              <a:spcBef>
                <a:spcPts val="750"/>
              </a:spcBef>
              <a:spcAft>
                <a:spcPts val="0"/>
              </a:spcAft>
              <a:buSzPts val="1440"/>
              <a:buChar char="►"/>
              <a:defRPr/>
            </a:lvl6pPr>
            <a:lvl7pPr marL="2400167" lvl="6" indent="-240016" algn="l">
              <a:lnSpc>
                <a:spcPct val="100000"/>
              </a:lnSpc>
              <a:spcBef>
                <a:spcPts val="750"/>
              </a:spcBef>
              <a:spcAft>
                <a:spcPts val="0"/>
              </a:spcAft>
              <a:buSzPts val="1440"/>
              <a:buChar char="►"/>
              <a:defRPr/>
            </a:lvl7pPr>
            <a:lvl8pPr marL="2743048" lvl="7" indent="-240017" algn="l">
              <a:lnSpc>
                <a:spcPct val="100000"/>
              </a:lnSpc>
              <a:spcBef>
                <a:spcPts val="750"/>
              </a:spcBef>
              <a:spcAft>
                <a:spcPts val="0"/>
              </a:spcAft>
              <a:buSzPts val="1440"/>
              <a:buChar char="►"/>
              <a:defRPr/>
            </a:lvl8pPr>
            <a:lvl9pPr marL="3085929" lvl="8" indent="-240017" algn="l">
              <a:lnSpc>
                <a:spcPct val="100000"/>
              </a:lnSpc>
              <a:spcBef>
                <a:spcPts val="750"/>
              </a:spcBef>
              <a:spcAft>
                <a:spcPts val="0"/>
              </a:spcAft>
              <a:buSzPts val="1440"/>
              <a:buChar char="►"/>
              <a:defRPr/>
            </a:lvl9pPr>
          </a:lstStyle>
          <a:p>
            <a:endParaRPr/>
          </a:p>
        </p:txBody>
      </p:sp>
      <p:sp>
        <p:nvSpPr>
          <p:cNvPr id="43" name="Google Shape;43;p3"/>
          <p:cNvSpPr txBox="1">
            <a:spLocks noGrp="1"/>
          </p:cNvSpPr>
          <p:nvPr>
            <p:ph type="body" idx="3"/>
          </p:nvPr>
        </p:nvSpPr>
        <p:spPr>
          <a:xfrm>
            <a:off x="3816289" y="2160983"/>
            <a:ext cx="3139213" cy="576262"/>
          </a:xfrm>
          <a:prstGeom prst="rect">
            <a:avLst/>
          </a:prstGeom>
          <a:noFill/>
          <a:ln>
            <a:noFill/>
          </a:ln>
        </p:spPr>
        <p:txBody>
          <a:bodyPr spcFirstLastPara="1" wrap="square" lIns="91425" tIns="45700" rIns="91425" bIns="45700" anchor="b" anchorCtr="0">
            <a:noAutofit/>
          </a:bodyPr>
          <a:lstStyle>
            <a:lvl1pPr marL="342881" lvl="0" indent="-171441" algn="l">
              <a:lnSpc>
                <a:spcPct val="100000"/>
              </a:lnSpc>
              <a:spcBef>
                <a:spcPts val="750"/>
              </a:spcBef>
              <a:spcAft>
                <a:spcPts val="0"/>
              </a:spcAft>
              <a:buSzPts val="1920"/>
              <a:buNone/>
              <a:defRPr sz="1800" b="0"/>
            </a:lvl1pPr>
            <a:lvl2pPr marL="685762" lvl="1" indent="-171441" algn="l">
              <a:lnSpc>
                <a:spcPct val="100000"/>
              </a:lnSpc>
              <a:spcBef>
                <a:spcPts val="750"/>
              </a:spcBef>
              <a:spcAft>
                <a:spcPts val="0"/>
              </a:spcAft>
              <a:buSzPts val="1600"/>
              <a:buNone/>
              <a:defRPr sz="1500" b="1"/>
            </a:lvl2pPr>
            <a:lvl3pPr marL="1028643" lvl="2" indent="-171441" algn="l">
              <a:lnSpc>
                <a:spcPct val="100000"/>
              </a:lnSpc>
              <a:spcBef>
                <a:spcPts val="750"/>
              </a:spcBef>
              <a:spcAft>
                <a:spcPts val="0"/>
              </a:spcAft>
              <a:buSzPts val="1440"/>
              <a:buNone/>
              <a:defRPr sz="1350" b="1"/>
            </a:lvl3pPr>
            <a:lvl4pPr marL="1371524" lvl="3" indent="-171441" algn="l">
              <a:lnSpc>
                <a:spcPct val="100000"/>
              </a:lnSpc>
              <a:spcBef>
                <a:spcPts val="750"/>
              </a:spcBef>
              <a:spcAft>
                <a:spcPts val="0"/>
              </a:spcAft>
              <a:buSzPts val="1280"/>
              <a:buNone/>
              <a:defRPr sz="1200" b="1"/>
            </a:lvl4pPr>
            <a:lvl5pPr marL="1714405" lvl="4" indent="-171441" algn="l">
              <a:lnSpc>
                <a:spcPct val="100000"/>
              </a:lnSpc>
              <a:spcBef>
                <a:spcPts val="750"/>
              </a:spcBef>
              <a:spcAft>
                <a:spcPts val="0"/>
              </a:spcAft>
              <a:buSzPts val="1280"/>
              <a:buNone/>
              <a:defRPr sz="1200" b="1"/>
            </a:lvl5pPr>
            <a:lvl6pPr marL="2057285" lvl="5" indent="-171441" algn="l">
              <a:lnSpc>
                <a:spcPct val="100000"/>
              </a:lnSpc>
              <a:spcBef>
                <a:spcPts val="750"/>
              </a:spcBef>
              <a:spcAft>
                <a:spcPts val="0"/>
              </a:spcAft>
              <a:buSzPts val="1280"/>
              <a:buNone/>
              <a:defRPr sz="1200" b="1"/>
            </a:lvl6pPr>
            <a:lvl7pPr marL="2400167" lvl="6" indent="-171441" algn="l">
              <a:lnSpc>
                <a:spcPct val="100000"/>
              </a:lnSpc>
              <a:spcBef>
                <a:spcPts val="750"/>
              </a:spcBef>
              <a:spcAft>
                <a:spcPts val="0"/>
              </a:spcAft>
              <a:buSzPts val="1280"/>
              <a:buNone/>
              <a:defRPr sz="1200" b="1"/>
            </a:lvl7pPr>
            <a:lvl8pPr marL="2743048" lvl="7" indent="-171441" algn="l">
              <a:lnSpc>
                <a:spcPct val="100000"/>
              </a:lnSpc>
              <a:spcBef>
                <a:spcPts val="750"/>
              </a:spcBef>
              <a:spcAft>
                <a:spcPts val="0"/>
              </a:spcAft>
              <a:buSzPts val="1280"/>
              <a:buNone/>
              <a:defRPr sz="1200" b="1"/>
            </a:lvl8pPr>
            <a:lvl9pPr marL="3085929" lvl="8" indent="-171441" algn="l">
              <a:lnSpc>
                <a:spcPct val="100000"/>
              </a:lnSpc>
              <a:spcBef>
                <a:spcPts val="750"/>
              </a:spcBef>
              <a:spcAft>
                <a:spcPts val="0"/>
              </a:spcAft>
              <a:buSzPts val="1280"/>
              <a:buNone/>
              <a:defRPr sz="1200" b="1"/>
            </a:lvl9pPr>
          </a:lstStyle>
          <a:p>
            <a:endParaRPr/>
          </a:p>
        </p:txBody>
      </p:sp>
      <p:sp>
        <p:nvSpPr>
          <p:cNvPr id="44" name="Google Shape;44;p3"/>
          <p:cNvSpPr txBox="1">
            <a:spLocks noGrp="1"/>
          </p:cNvSpPr>
          <p:nvPr>
            <p:ph type="body" idx="4"/>
          </p:nvPr>
        </p:nvSpPr>
        <p:spPr>
          <a:xfrm>
            <a:off x="3816289" y="2737247"/>
            <a:ext cx="3139213" cy="3304117"/>
          </a:xfrm>
          <a:prstGeom prst="rect">
            <a:avLst/>
          </a:prstGeom>
          <a:noFill/>
          <a:ln>
            <a:noFill/>
          </a:ln>
        </p:spPr>
        <p:txBody>
          <a:bodyPr spcFirstLastPara="1" wrap="square" lIns="91425" tIns="45700" rIns="91425" bIns="45700" anchor="t" anchorCtr="0">
            <a:noAutofit/>
          </a:bodyPr>
          <a:lstStyle>
            <a:lvl1pPr marL="342881" lvl="0" indent="-240017" algn="l">
              <a:lnSpc>
                <a:spcPct val="100000"/>
              </a:lnSpc>
              <a:spcBef>
                <a:spcPts val="750"/>
              </a:spcBef>
              <a:spcAft>
                <a:spcPts val="0"/>
              </a:spcAft>
              <a:buSzPts val="1440"/>
              <a:buChar char="►"/>
              <a:defRPr/>
            </a:lvl1pPr>
            <a:lvl2pPr marL="685762" lvl="1" indent="-240017" algn="l">
              <a:lnSpc>
                <a:spcPct val="100000"/>
              </a:lnSpc>
              <a:spcBef>
                <a:spcPts val="750"/>
              </a:spcBef>
              <a:spcAft>
                <a:spcPts val="0"/>
              </a:spcAft>
              <a:buSzPts val="1440"/>
              <a:buChar char="►"/>
              <a:defRPr/>
            </a:lvl2pPr>
            <a:lvl3pPr marL="1028643" lvl="2" indent="-240016" algn="l">
              <a:lnSpc>
                <a:spcPct val="100000"/>
              </a:lnSpc>
              <a:spcBef>
                <a:spcPts val="750"/>
              </a:spcBef>
              <a:spcAft>
                <a:spcPts val="0"/>
              </a:spcAft>
              <a:buSzPts val="1440"/>
              <a:buChar char="►"/>
              <a:defRPr/>
            </a:lvl3pPr>
            <a:lvl4pPr marL="1371524" lvl="3" indent="-240016" algn="l">
              <a:lnSpc>
                <a:spcPct val="100000"/>
              </a:lnSpc>
              <a:spcBef>
                <a:spcPts val="750"/>
              </a:spcBef>
              <a:spcAft>
                <a:spcPts val="0"/>
              </a:spcAft>
              <a:buSzPts val="1440"/>
              <a:buChar char="►"/>
              <a:defRPr/>
            </a:lvl4pPr>
            <a:lvl5pPr marL="1714405" lvl="4" indent="-240016" algn="l">
              <a:lnSpc>
                <a:spcPct val="100000"/>
              </a:lnSpc>
              <a:spcBef>
                <a:spcPts val="750"/>
              </a:spcBef>
              <a:spcAft>
                <a:spcPts val="0"/>
              </a:spcAft>
              <a:buSzPts val="1440"/>
              <a:buChar char="►"/>
              <a:defRPr/>
            </a:lvl5pPr>
            <a:lvl6pPr marL="2057285" lvl="5" indent="-240016" algn="l">
              <a:lnSpc>
                <a:spcPct val="100000"/>
              </a:lnSpc>
              <a:spcBef>
                <a:spcPts val="750"/>
              </a:spcBef>
              <a:spcAft>
                <a:spcPts val="0"/>
              </a:spcAft>
              <a:buSzPts val="1440"/>
              <a:buChar char="►"/>
              <a:defRPr/>
            </a:lvl6pPr>
            <a:lvl7pPr marL="2400167" lvl="6" indent="-240016" algn="l">
              <a:lnSpc>
                <a:spcPct val="100000"/>
              </a:lnSpc>
              <a:spcBef>
                <a:spcPts val="750"/>
              </a:spcBef>
              <a:spcAft>
                <a:spcPts val="0"/>
              </a:spcAft>
              <a:buSzPts val="1440"/>
              <a:buChar char="►"/>
              <a:defRPr/>
            </a:lvl7pPr>
            <a:lvl8pPr marL="2743048" lvl="7" indent="-240017" algn="l">
              <a:lnSpc>
                <a:spcPct val="100000"/>
              </a:lnSpc>
              <a:spcBef>
                <a:spcPts val="750"/>
              </a:spcBef>
              <a:spcAft>
                <a:spcPts val="0"/>
              </a:spcAft>
              <a:buSzPts val="1440"/>
              <a:buChar char="►"/>
              <a:defRPr/>
            </a:lvl8pPr>
            <a:lvl9pPr marL="3085929" lvl="8" indent="-240017" algn="l">
              <a:lnSpc>
                <a:spcPct val="100000"/>
              </a:lnSpc>
              <a:spcBef>
                <a:spcPts val="750"/>
              </a:spcBef>
              <a:spcAft>
                <a:spcPts val="0"/>
              </a:spcAft>
              <a:buSzPts val="1440"/>
              <a:buChar char="►"/>
              <a:defRPr/>
            </a:lvl9pPr>
          </a:lstStyle>
          <a:p>
            <a:endParaRPr/>
          </a:p>
        </p:txBody>
      </p:sp>
      <p:sp>
        <p:nvSpPr>
          <p:cNvPr id="7" name="Google Shape;45;p3">
            <a:extLst>
              <a:ext uri="{FF2B5EF4-FFF2-40B4-BE49-F238E27FC236}">
                <a16:creationId xmlns:a16="http://schemas.microsoft.com/office/drawing/2014/main" id="{09B15565-6BD5-4C9A-896B-A85AA57980D3}"/>
              </a:ext>
            </a:extLst>
          </p:cNvPr>
          <p:cNvSpPr txBox="1">
            <a:spLocks noGrp="1"/>
          </p:cNvSpPr>
          <p:nvPr>
            <p:ph type="dt" idx="10"/>
          </p:nvPr>
        </p:nvSpPr>
        <p:spPr>
          <a:xfrm>
            <a:off x="5403851" y="6042026"/>
            <a:ext cx="684213" cy="365125"/>
          </a:xfrm>
          <a:prstGeom prst="rect">
            <a:avLst/>
          </a:prstGeom>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 name="Google Shape;46;p3">
            <a:extLst>
              <a:ext uri="{FF2B5EF4-FFF2-40B4-BE49-F238E27FC236}">
                <a16:creationId xmlns:a16="http://schemas.microsoft.com/office/drawing/2014/main" id="{C6DA4C2C-738F-4C67-923C-9382B678CD85}"/>
              </a:ext>
            </a:extLst>
          </p:cNvPr>
          <p:cNvSpPr txBox="1">
            <a:spLocks noGrp="1"/>
          </p:cNvSpPr>
          <p:nvPr>
            <p:ph type="ftr" idx="11"/>
          </p:nvPr>
        </p:nvSpPr>
        <p:spPr>
          <a:xfrm>
            <a:off x="508000" y="6042026"/>
            <a:ext cx="4722813" cy="365125"/>
          </a:xfrm>
          <a:prstGeom prst="rect">
            <a:avLst/>
          </a:prstGeom>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 name="Google Shape;47;p3">
            <a:extLst>
              <a:ext uri="{FF2B5EF4-FFF2-40B4-BE49-F238E27FC236}">
                <a16:creationId xmlns:a16="http://schemas.microsoft.com/office/drawing/2014/main" id="{4577DA79-9512-4F7A-88AE-6DDB93FD65BA}"/>
              </a:ext>
            </a:extLst>
          </p:cNvPr>
          <p:cNvSpPr txBox="1">
            <a:spLocks noGrp="1"/>
          </p:cNvSpPr>
          <p:nvPr>
            <p:ph type="sldNum" idx="12"/>
          </p:nvPr>
        </p:nvSpPr>
        <p:spPr>
          <a:xfrm>
            <a:off x="6443664" y="6042026"/>
            <a:ext cx="511175" cy="365125"/>
          </a:xfrm>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smtClean="0">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9pPr>
          </a:lstStyle>
          <a:p>
            <a:pPr>
              <a:defRPr/>
            </a:pPr>
            <a:fld id="{DA379D37-55FB-4BEB-8B79-F739BCA7B3B6}" type="slidenum">
              <a:rPr lang="en-GB"/>
              <a:pPr>
                <a:defRPr/>
              </a:pPr>
              <a:t>‹#›</a:t>
            </a:fld>
            <a:endParaRPr lang="en-GB"/>
          </a:p>
        </p:txBody>
      </p:sp>
    </p:spTree>
    <p:extLst>
      <p:ext uri="{BB962C8B-B14F-4D97-AF65-F5344CB8AC3E}">
        <p14:creationId xmlns:p14="http://schemas.microsoft.com/office/powerpoint/2010/main" val="2118893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hape 66">
            <a:extLst>
              <a:ext uri="{FF2B5EF4-FFF2-40B4-BE49-F238E27FC236}">
                <a16:creationId xmlns:a16="http://schemas.microsoft.com/office/drawing/2014/main" id="{BC6B7F7F-6D40-4530-B1B0-F7B2DEB551A2}"/>
              </a:ext>
            </a:extLst>
          </p:cNvPr>
          <p:cNvSpPr>
            <a:spLocks noGrp="1"/>
          </p:cNvSpPr>
          <p:nvPr>
            <p:ph type="sldNum" sz="quarter" idx="10"/>
          </p:nvPr>
        </p:nvSpPr>
        <p:spPr/>
        <p:txBody>
          <a:bodyPr/>
          <a:lstStyle>
            <a:lvl1pPr>
              <a:defRPr/>
            </a:lvl1pPr>
          </a:lstStyle>
          <a:p>
            <a:pPr>
              <a:defRPr/>
            </a:pPr>
            <a:fld id="{C82D23FB-73C9-4EE1-A224-134538644942}" type="slidenum">
              <a:rPr/>
              <a:pPr>
                <a:defRPr/>
              </a:pPr>
              <a:t>‹#›</a:t>
            </a:fld>
            <a:endParaRPr/>
          </a:p>
        </p:txBody>
      </p:sp>
    </p:spTree>
    <p:extLst>
      <p:ext uri="{BB962C8B-B14F-4D97-AF65-F5344CB8AC3E}">
        <p14:creationId xmlns:p14="http://schemas.microsoft.com/office/powerpoint/2010/main" val="133781573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numCol="1"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numCol="1">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numCol="1"/>
          <a:lstStyle>
            <a:lvl1pPr>
              <a:defRPr>
                <a:solidFill>
                  <a:srgbClr val="FFFFFF"/>
                </a:solidFill>
              </a:defRPr>
            </a:lvl1pPr>
          </a:lstStyle>
          <a:p>
            <a:pPr>
              <a:defRPr/>
            </a:pPr>
            <a:fld id="{8619C8C1-FC4B-4D52-84D1-E3D6E8EF5422}" type="datetimeFigureOut">
              <a:rPr lang="en-US" smtClean="0"/>
              <a:pPr>
                <a:defRPr/>
              </a:pPr>
              <a:t>3/27/2024</a:t>
            </a:fld>
            <a:endParaRPr lang="en-GB" altLang="en-GB"/>
          </a:p>
        </p:txBody>
      </p:sp>
      <p:sp>
        <p:nvSpPr>
          <p:cNvPr id="5" name="Footer Placeholder 4"/>
          <p:cNvSpPr>
            <a:spLocks noGrp="1"/>
          </p:cNvSpPr>
          <p:nvPr>
            <p:ph type="ftr" sz="quarter" idx="11"/>
          </p:nvPr>
        </p:nvSpPr>
        <p:spPr/>
        <p:txBody>
          <a:bodyPr numCol="1"/>
          <a:lstStyle>
            <a:lvl1pPr>
              <a:defRPr>
                <a:solidFill>
                  <a:srgbClr val="FFFFFF"/>
                </a:solidFill>
              </a:defRPr>
            </a:lvl1pPr>
          </a:lstStyle>
          <a:p>
            <a:pPr>
              <a:defRPr/>
            </a:pPr>
            <a:endParaRPr lang="en-GB" altLang="en-GB"/>
          </a:p>
        </p:txBody>
      </p:sp>
      <p:sp>
        <p:nvSpPr>
          <p:cNvPr id="6" name="Slide Number Placeholder 5"/>
          <p:cNvSpPr>
            <a:spLocks noGrp="1"/>
          </p:cNvSpPr>
          <p:nvPr>
            <p:ph type="sldNum" sz="quarter" idx="12"/>
          </p:nvPr>
        </p:nvSpPr>
        <p:spPr/>
        <p:txBody>
          <a:bodyPr numCol="1"/>
          <a:lstStyle>
            <a:lvl1pPr>
              <a:defRPr>
                <a:solidFill>
                  <a:srgbClr val="FFFFFF"/>
                </a:solidFill>
              </a:defRPr>
            </a:lvl1pPr>
          </a:lstStyle>
          <a:p>
            <a:pPr>
              <a:defRPr/>
            </a:pPr>
            <a:fld id="{DDEA7E08-78FA-4962-B6A9-2CA2EDBFED4B}" type="slidenum">
              <a:rPr lang="en-GB" altLang="en-GB" smtClean="0"/>
              <a:pPr>
                <a:defRPr/>
              </a:pPr>
              <a:t>‹#›</a:t>
            </a:fld>
            <a:endParaRPr lang="en-GB" altLang="en-GB"/>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563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lang="en-US" dirty="0"/>
          </a:p>
        </p:txBody>
      </p:sp>
      <p:sp>
        <p:nvSpPr>
          <p:cNvPr id="3" name="Content Placeholder 2"/>
          <p:cNvSpPr>
            <a:spLocks noGrp="1"/>
          </p:cNvSpPr>
          <p:nvPr>
            <p:ph idx="1"/>
          </p:nvPr>
        </p:nvSpPr>
        <p:spPr/>
        <p:txBody>
          <a:bodyPr numCol="1"/>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numCol="1"/>
          <a:lstStyle/>
          <a:p>
            <a:pPr>
              <a:defRPr/>
            </a:pPr>
            <a:fld id="{4649A587-E62D-4F3F-8BFB-221B1CFF11C3}" type="datetimeFigureOut">
              <a:rPr lang="en-US" smtClean="0">
                <a:solidFill>
                  <a:srgbClr val="A6B727"/>
                </a:solidFill>
              </a:rPr>
              <a:pPr>
                <a:defRPr/>
              </a:pPr>
              <a:t>3/27/2024</a:t>
            </a:fld>
            <a:endParaRPr lang="en-GB" altLang="en-GB">
              <a:solidFill>
                <a:srgbClr val="A6B727"/>
              </a:solidFill>
            </a:endParaRPr>
          </a:p>
        </p:txBody>
      </p:sp>
      <p:sp>
        <p:nvSpPr>
          <p:cNvPr id="5" name="Footer Placeholder 4"/>
          <p:cNvSpPr>
            <a:spLocks noGrp="1"/>
          </p:cNvSpPr>
          <p:nvPr>
            <p:ph type="ftr" sz="quarter" idx="11"/>
          </p:nvPr>
        </p:nvSpPr>
        <p:spPr/>
        <p:txBody>
          <a:bodyPr numCol="1"/>
          <a:lstStyle/>
          <a:p>
            <a:pPr>
              <a:defRPr/>
            </a:pPr>
            <a:endParaRPr lang="en-GB" altLang="en-GB">
              <a:solidFill>
                <a:srgbClr val="A6B727"/>
              </a:solidFill>
            </a:endParaRPr>
          </a:p>
        </p:txBody>
      </p:sp>
      <p:sp>
        <p:nvSpPr>
          <p:cNvPr id="6" name="Slide Number Placeholder 5"/>
          <p:cNvSpPr>
            <a:spLocks noGrp="1"/>
          </p:cNvSpPr>
          <p:nvPr>
            <p:ph type="sldNum" sz="quarter" idx="12"/>
          </p:nvPr>
        </p:nvSpPr>
        <p:spPr/>
        <p:txBody>
          <a:bodyPr numCol="1"/>
          <a:lstStyle/>
          <a:p>
            <a:pPr>
              <a:defRPr/>
            </a:pPr>
            <a:fld id="{6E7E6F27-B26A-430D-96C1-2192700F5340}"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269589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numCol="1"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numCol="1"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pPr>
              <a:defRPr/>
            </a:pPr>
            <a:fld id="{BA81CF74-7415-443B-9F6F-0355E4C6BDDE}" type="datetimeFigureOut">
              <a:rPr lang="en-US" smtClean="0">
                <a:solidFill>
                  <a:srgbClr val="A6B727"/>
                </a:solidFill>
              </a:rPr>
              <a:pPr>
                <a:defRPr/>
              </a:pPr>
              <a:t>3/27/2024</a:t>
            </a:fld>
            <a:endParaRPr lang="en-GB" altLang="en-GB">
              <a:solidFill>
                <a:srgbClr val="A6B727"/>
              </a:solidFill>
            </a:endParaRPr>
          </a:p>
        </p:txBody>
      </p:sp>
      <p:sp>
        <p:nvSpPr>
          <p:cNvPr id="5" name="Footer Placeholder 4"/>
          <p:cNvSpPr>
            <a:spLocks noGrp="1"/>
          </p:cNvSpPr>
          <p:nvPr>
            <p:ph type="ftr" sz="quarter" idx="11"/>
          </p:nvPr>
        </p:nvSpPr>
        <p:spPr/>
        <p:txBody>
          <a:bodyPr numCol="1"/>
          <a:lstStyle/>
          <a:p>
            <a:pPr>
              <a:defRPr/>
            </a:pPr>
            <a:endParaRPr lang="en-GB" altLang="en-GB">
              <a:solidFill>
                <a:srgbClr val="A6B727"/>
              </a:solidFill>
            </a:endParaRPr>
          </a:p>
        </p:txBody>
      </p:sp>
      <p:sp>
        <p:nvSpPr>
          <p:cNvPr id="6" name="Slide Number Placeholder 5"/>
          <p:cNvSpPr>
            <a:spLocks noGrp="1"/>
          </p:cNvSpPr>
          <p:nvPr>
            <p:ph type="sldNum" sz="quarter" idx="12"/>
          </p:nvPr>
        </p:nvSpPr>
        <p:spPr/>
        <p:txBody>
          <a:bodyPr numCol="1"/>
          <a:lstStyle/>
          <a:p>
            <a:pPr>
              <a:defRPr/>
            </a:pPr>
            <a:fld id="{5B457ABD-66E8-4A03-9A5F-7A24E6AA66F7}" type="slidenum">
              <a:rPr lang="en-GB" altLang="en-GB" smtClean="0">
                <a:solidFill>
                  <a:srgbClr val="A6B727"/>
                </a:solidFill>
              </a:rPr>
              <a:pPr>
                <a:defRPr/>
              </a:pPr>
              <a:t>‹#›</a:t>
            </a:fld>
            <a:endParaRPr lang="en-GB" altLang="en-GB">
              <a:solidFill>
                <a:srgbClr val="A6B727"/>
              </a:solidFill>
            </a:endParaRPr>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806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numCol="1"/>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numCol="1"/>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numCol="1"/>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numCol="1"/>
          <a:lstStyle/>
          <a:p>
            <a:pPr>
              <a:defRPr/>
            </a:pPr>
            <a:fld id="{BA70E467-D26B-4995-AB00-B633B5AD4F8F}" type="datetimeFigureOut">
              <a:rPr lang="en-US" smtClean="0">
                <a:solidFill>
                  <a:srgbClr val="A6B727"/>
                </a:solidFill>
              </a:rPr>
              <a:pPr>
                <a:defRPr/>
              </a:pPr>
              <a:t>3/27/2024</a:t>
            </a:fld>
            <a:endParaRPr lang="en-GB" altLang="en-GB">
              <a:solidFill>
                <a:srgbClr val="A6B727"/>
              </a:solidFill>
            </a:endParaRPr>
          </a:p>
        </p:txBody>
      </p:sp>
      <p:sp>
        <p:nvSpPr>
          <p:cNvPr id="6" name="Footer Placeholder 5"/>
          <p:cNvSpPr>
            <a:spLocks noGrp="1"/>
          </p:cNvSpPr>
          <p:nvPr>
            <p:ph type="ftr" sz="quarter" idx="11"/>
          </p:nvPr>
        </p:nvSpPr>
        <p:spPr/>
        <p:txBody>
          <a:bodyPr numCol="1"/>
          <a:lstStyle/>
          <a:p>
            <a:pPr>
              <a:defRPr/>
            </a:pPr>
            <a:endParaRPr lang="en-GB" altLang="en-GB">
              <a:solidFill>
                <a:srgbClr val="A6B727"/>
              </a:solidFill>
            </a:endParaRPr>
          </a:p>
        </p:txBody>
      </p:sp>
      <p:sp>
        <p:nvSpPr>
          <p:cNvPr id="7" name="Slide Number Placeholder 6"/>
          <p:cNvSpPr>
            <a:spLocks noGrp="1"/>
          </p:cNvSpPr>
          <p:nvPr>
            <p:ph type="sldNum" sz="quarter" idx="12"/>
          </p:nvPr>
        </p:nvSpPr>
        <p:spPr/>
        <p:txBody>
          <a:bodyPr numCol="1"/>
          <a:lstStyle/>
          <a:p>
            <a:pPr>
              <a:defRPr/>
            </a:pPr>
            <a:fld id="{F5D142F9-1B59-4726-9464-9E0CEA73AC9B}"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2874864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numCol="1"/>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numCol="1"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numCol="1"/>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numCol="1"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numCol="1"/>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numCol="1"/>
          <a:lstStyle/>
          <a:p>
            <a:pPr>
              <a:defRPr/>
            </a:pPr>
            <a:fld id="{38082096-FDF3-44AD-9320-3F164A04746B}" type="datetimeFigureOut">
              <a:rPr lang="en-US" smtClean="0">
                <a:solidFill>
                  <a:srgbClr val="A6B727"/>
                </a:solidFill>
              </a:rPr>
              <a:pPr>
                <a:defRPr/>
              </a:pPr>
              <a:t>3/27/2024</a:t>
            </a:fld>
            <a:endParaRPr lang="en-GB" altLang="en-GB">
              <a:solidFill>
                <a:srgbClr val="A6B727"/>
              </a:solidFill>
            </a:endParaRPr>
          </a:p>
        </p:txBody>
      </p:sp>
      <p:sp>
        <p:nvSpPr>
          <p:cNvPr id="8" name="Footer Placeholder 7"/>
          <p:cNvSpPr>
            <a:spLocks noGrp="1"/>
          </p:cNvSpPr>
          <p:nvPr>
            <p:ph type="ftr" sz="quarter" idx="11"/>
          </p:nvPr>
        </p:nvSpPr>
        <p:spPr/>
        <p:txBody>
          <a:bodyPr numCol="1"/>
          <a:lstStyle/>
          <a:p>
            <a:pPr>
              <a:defRPr/>
            </a:pPr>
            <a:endParaRPr lang="en-GB" altLang="en-GB">
              <a:solidFill>
                <a:srgbClr val="A6B727"/>
              </a:solidFill>
            </a:endParaRPr>
          </a:p>
        </p:txBody>
      </p:sp>
      <p:sp>
        <p:nvSpPr>
          <p:cNvPr id="9" name="Slide Number Placeholder 8"/>
          <p:cNvSpPr>
            <a:spLocks noGrp="1"/>
          </p:cNvSpPr>
          <p:nvPr>
            <p:ph type="sldNum" sz="quarter" idx="12"/>
          </p:nvPr>
        </p:nvSpPr>
        <p:spPr/>
        <p:txBody>
          <a:bodyPr numCol="1"/>
          <a:lstStyle/>
          <a:p>
            <a:pPr>
              <a:defRPr/>
            </a:pPr>
            <a:fld id="{315EEB37-3248-46C1-A3E8-7276FD18748E}"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4282114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lang="en-US" dirty="0"/>
          </a:p>
        </p:txBody>
      </p:sp>
      <p:sp>
        <p:nvSpPr>
          <p:cNvPr id="3" name="Date Placeholder 2"/>
          <p:cNvSpPr>
            <a:spLocks noGrp="1"/>
          </p:cNvSpPr>
          <p:nvPr>
            <p:ph type="dt" sz="half" idx="10"/>
          </p:nvPr>
        </p:nvSpPr>
        <p:spPr/>
        <p:txBody>
          <a:bodyPr numCol="1"/>
          <a:lstStyle/>
          <a:p>
            <a:pPr>
              <a:defRPr/>
            </a:pPr>
            <a:fld id="{E878177E-3266-48A8-B79A-5A45D27659B7}" type="datetimeFigureOut">
              <a:rPr lang="en-US" smtClean="0">
                <a:solidFill>
                  <a:srgbClr val="A6B727"/>
                </a:solidFill>
              </a:rPr>
              <a:pPr>
                <a:defRPr/>
              </a:pPr>
              <a:t>3/27/2024</a:t>
            </a:fld>
            <a:endParaRPr lang="en-GB" altLang="en-GB">
              <a:solidFill>
                <a:srgbClr val="A6B727"/>
              </a:solidFill>
            </a:endParaRPr>
          </a:p>
        </p:txBody>
      </p:sp>
      <p:sp>
        <p:nvSpPr>
          <p:cNvPr id="4" name="Footer Placeholder 3"/>
          <p:cNvSpPr>
            <a:spLocks noGrp="1"/>
          </p:cNvSpPr>
          <p:nvPr>
            <p:ph type="ftr" sz="quarter" idx="11"/>
          </p:nvPr>
        </p:nvSpPr>
        <p:spPr/>
        <p:txBody>
          <a:bodyPr numCol="1"/>
          <a:lstStyle/>
          <a:p>
            <a:pPr>
              <a:defRPr/>
            </a:pPr>
            <a:endParaRPr lang="en-GB" altLang="en-GB">
              <a:solidFill>
                <a:srgbClr val="A6B727"/>
              </a:solidFill>
            </a:endParaRPr>
          </a:p>
        </p:txBody>
      </p:sp>
      <p:sp>
        <p:nvSpPr>
          <p:cNvPr id="5" name="Slide Number Placeholder 4"/>
          <p:cNvSpPr>
            <a:spLocks noGrp="1"/>
          </p:cNvSpPr>
          <p:nvPr>
            <p:ph type="sldNum" sz="quarter" idx="12"/>
          </p:nvPr>
        </p:nvSpPr>
        <p:spPr/>
        <p:txBody>
          <a:bodyPr numCol="1"/>
          <a:lstStyle/>
          <a:p>
            <a:pPr>
              <a:defRPr/>
            </a:pPr>
            <a:fld id="{13804809-6DA4-41B8-B501-CB17EEA478B0}"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2336140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pPr>
              <a:defRPr/>
            </a:pPr>
            <a:fld id="{FA491963-2743-4387-BF86-3E704E6140E2}" type="datetimeFigureOut">
              <a:rPr lang="en-US" smtClean="0">
                <a:solidFill>
                  <a:srgbClr val="A6B727"/>
                </a:solidFill>
              </a:rPr>
              <a:pPr>
                <a:defRPr/>
              </a:pPr>
              <a:t>3/27/2024</a:t>
            </a:fld>
            <a:endParaRPr lang="en-GB" altLang="en-GB">
              <a:solidFill>
                <a:srgbClr val="A6B727"/>
              </a:solidFill>
            </a:endParaRPr>
          </a:p>
        </p:txBody>
      </p:sp>
      <p:sp>
        <p:nvSpPr>
          <p:cNvPr id="3" name="Footer Placeholder 2"/>
          <p:cNvSpPr>
            <a:spLocks noGrp="1"/>
          </p:cNvSpPr>
          <p:nvPr>
            <p:ph type="ftr" sz="quarter" idx="11"/>
          </p:nvPr>
        </p:nvSpPr>
        <p:spPr/>
        <p:txBody>
          <a:bodyPr numCol="1"/>
          <a:lstStyle/>
          <a:p>
            <a:pPr>
              <a:defRPr/>
            </a:pPr>
            <a:endParaRPr lang="en-GB" altLang="en-GB">
              <a:solidFill>
                <a:srgbClr val="A6B727"/>
              </a:solidFill>
            </a:endParaRPr>
          </a:p>
        </p:txBody>
      </p:sp>
      <p:sp>
        <p:nvSpPr>
          <p:cNvPr id="4" name="Slide Number Placeholder 3"/>
          <p:cNvSpPr>
            <a:spLocks noGrp="1"/>
          </p:cNvSpPr>
          <p:nvPr>
            <p:ph type="sldNum" sz="quarter" idx="12"/>
          </p:nvPr>
        </p:nvSpPr>
        <p:spPr/>
        <p:txBody>
          <a:bodyPr numCol="1"/>
          <a:lstStyle/>
          <a:p>
            <a:pPr>
              <a:defRPr/>
            </a:pPr>
            <a:fld id="{852DDA42-90A3-4114-97F6-90FFC8964DAC}"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150439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75820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numCol="1"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numCol="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numCol="1">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numCol="1"/>
          <a:lstStyle/>
          <a:p>
            <a:pPr>
              <a:defRPr/>
            </a:pPr>
            <a:fld id="{D76C6C7B-9335-47DB-826C-3030A90BC008}" type="datetimeFigureOut">
              <a:rPr lang="en-US" smtClean="0">
                <a:solidFill>
                  <a:srgbClr val="A6B727"/>
                </a:solidFill>
              </a:rPr>
              <a:pPr>
                <a:defRPr/>
              </a:pPr>
              <a:t>3/27/2024</a:t>
            </a:fld>
            <a:endParaRPr lang="en-GB" altLang="en-GB">
              <a:solidFill>
                <a:srgbClr val="A6B727"/>
              </a:solidFill>
            </a:endParaRPr>
          </a:p>
        </p:txBody>
      </p:sp>
      <p:sp>
        <p:nvSpPr>
          <p:cNvPr id="6" name="Footer Placeholder 5"/>
          <p:cNvSpPr>
            <a:spLocks noGrp="1"/>
          </p:cNvSpPr>
          <p:nvPr>
            <p:ph type="ftr" sz="quarter" idx="11"/>
          </p:nvPr>
        </p:nvSpPr>
        <p:spPr/>
        <p:txBody>
          <a:bodyPr numCol="1"/>
          <a:lstStyle/>
          <a:p>
            <a:pPr>
              <a:defRPr/>
            </a:pPr>
            <a:endParaRPr lang="en-GB" altLang="en-GB">
              <a:solidFill>
                <a:srgbClr val="A6B727"/>
              </a:solidFill>
            </a:endParaRPr>
          </a:p>
        </p:txBody>
      </p:sp>
      <p:sp>
        <p:nvSpPr>
          <p:cNvPr id="7" name="Slide Number Placeholder 6"/>
          <p:cNvSpPr>
            <a:spLocks noGrp="1"/>
          </p:cNvSpPr>
          <p:nvPr>
            <p:ph type="sldNum" sz="quarter" idx="12"/>
          </p:nvPr>
        </p:nvSpPr>
        <p:spPr/>
        <p:txBody>
          <a:bodyPr numCol="1"/>
          <a:lstStyle/>
          <a:p>
            <a:pPr>
              <a:defRPr/>
            </a:pPr>
            <a:fld id="{9214E80F-BB05-4B50-9DBF-8F9886CEB85A}"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2496201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numCol="1"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numCol="1"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numCol="1">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numCol="1"/>
          <a:lstStyle/>
          <a:p>
            <a:pPr>
              <a:defRPr/>
            </a:pPr>
            <a:fld id="{8655CEAF-2DCE-4798-8356-570966987BA8}" type="datetimeFigureOut">
              <a:rPr lang="en-US" smtClean="0">
                <a:solidFill>
                  <a:srgbClr val="A6B727"/>
                </a:solidFill>
              </a:rPr>
              <a:pPr>
                <a:defRPr/>
              </a:pPr>
              <a:t>3/27/2024</a:t>
            </a:fld>
            <a:endParaRPr lang="en-GB" altLang="en-GB">
              <a:solidFill>
                <a:srgbClr val="A6B727"/>
              </a:solidFill>
            </a:endParaRPr>
          </a:p>
        </p:txBody>
      </p:sp>
      <p:sp>
        <p:nvSpPr>
          <p:cNvPr id="6" name="Footer Placeholder 5"/>
          <p:cNvSpPr>
            <a:spLocks noGrp="1"/>
          </p:cNvSpPr>
          <p:nvPr>
            <p:ph type="ftr" sz="quarter" idx="11"/>
          </p:nvPr>
        </p:nvSpPr>
        <p:spPr/>
        <p:txBody>
          <a:bodyPr numCol="1"/>
          <a:lstStyle/>
          <a:p>
            <a:pPr>
              <a:defRPr/>
            </a:pPr>
            <a:endParaRPr lang="en-GB" altLang="en-GB">
              <a:solidFill>
                <a:srgbClr val="A6B727"/>
              </a:solidFill>
            </a:endParaRPr>
          </a:p>
        </p:txBody>
      </p:sp>
      <p:sp>
        <p:nvSpPr>
          <p:cNvPr id="7" name="Slide Number Placeholder 6"/>
          <p:cNvSpPr>
            <a:spLocks noGrp="1"/>
          </p:cNvSpPr>
          <p:nvPr>
            <p:ph type="sldNum" sz="quarter" idx="12"/>
          </p:nvPr>
        </p:nvSpPr>
        <p:spPr/>
        <p:txBody>
          <a:bodyPr numCol="1"/>
          <a:lstStyle/>
          <a:p>
            <a:pPr>
              <a:defRPr/>
            </a:pPr>
            <a:fld id="{B65E3C39-95B6-4943-BC10-0A332184996E}"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2684767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numCol="1"/>
          <a:lstStyle/>
          <a:p>
            <a:pPr>
              <a:defRPr/>
            </a:pPr>
            <a:fld id="{A0961919-1A4C-49AE-91BD-E4B96FDA955E}" type="datetimeFigureOut">
              <a:rPr lang="en-US" smtClean="0">
                <a:solidFill>
                  <a:srgbClr val="A6B727"/>
                </a:solidFill>
              </a:rPr>
              <a:pPr>
                <a:defRPr/>
              </a:pPr>
              <a:t>3/27/2024</a:t>
            </a:fld>
            <a:endParaRPr lang="en-GB" altLang="en-GB">
              <a:solidFill>
                <a:srgbClr val="A6B727"/>
              </a:solidFill>
            </a:endParaRPr>
          </a:p>
        </p:txBody>
      </p:sp>
      <p:sp>
        <p:nvSpPr>
          <p:cNvPr id="5" name="Footer Placeholder 4"/>
          <p:cNvSpPr>
            <a:spLocks noGrp="1"/>
          </p:cNvSpPr>
          <p:nvPr>
            <p:ph type="ftr" sz="quarter" idx="11"/>
          </p:nvPr>
        </p:nvSpPr>
        <p:spPr/>
        <p:txBody>
          <a:bodyPr numCol="1"/>
          <a:lstStyle/>
          <a:p>
            <a:pPr>
              <a:defRPr/>
            </a:pPr>
            <a:endParaRPr lang="en-GB" altLang="en-GB">
              <a:solidFill>
                <a:srgbClr val="A6B727"/>
              </a:solidFill>
            </a:endParaRPr>
          </a:p>
        </p:txBody>
      </p:sp>
      <p:sp>
        <p:nvSpPr>
          <p:cNvPr id="6" name="Slide Number Placeholder 5"/>
          <p:cNvSpPr>
            <a:spLocks noGrp="1"/>
          </p:cNvSpPr>
          <p:nvPr>
            <p:ph type="sldNum" sz="quarter" idx="12"/>
          </p:nvPr>
        </p:nvSpPr>
        <p:spPr/>
        <p:txBody>
          <a:bodyPr numCol="1"/>
          <a:lstStyle/>
          <a:p>
            <a:pPr>
              <a:defRPr/>
            </a:pPr>
            <a:fld id="{0C2C6110-5B95-484C-9833-73FF4B5756D9}"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3190990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numCol="1"/>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numCol="1"/>
          <a:lstStyle/>
          <a:p>
            <a:pPr>
              <a:defRPr/>
            </a:pPr>
            <a:fld id="{F822E27A-5DC4-492D-825B-577CF3D6C567}" type="datetimeFigureOut">
              <a:rPr lang="en-US" smtClean="0">
                <a:solidFill>
                  <a:srgbClr val="A6B727"/>
                </a:solidFill>
              </a:rPr>
              <a:pPr>
                <a:defRPr/>
              </a:pPr>
              <a:t>3/27/2024</a:t>
            </a:fld>
            <a:endParaRPr lang="en-GB" altLang="en-GB">
              <a:solidFill>
                <a:srgbClr val="A6B727"/>
              </a:solidFill>
            </a:endParaRPr>
          </a:p>
        </p:txBody>
      </p:sp>
      <p:sp>
        <p:nvSpPr>
          <p:cNvPr id="5" name="Footer Placeholder 4"/>
          <p:cNvSpPr>
            <a:spLocks noGrp="1"/>
          </p:cNvSpPr>
          <p:nvPr>
            <p:ph type="ftr" sz="quarter" idx="11"/>
          </p:nvPr>
        </p:nvSpPr>
        <p:spPr/>
        <p:txBody>
          <a:bodyPr numCol="1"/>
          <a:lstStyle/>
          <a:p>
            <a:pPr>
              <a:defRPr/>
            </a:pPr>
            <a:endParaRPr lang="en-GB" altLang="en-GB">
              <a:solidFill>
                <a:srgbClr val="A6B727"/>
              </a:solidFill>
            </a:endParaRPr>
          </a:p>
        </p:txBody>
      </p:sp>
      <p:sp>
        <p:nvSpPr>
          <p:cNvPr id="6" name="Slide Number Placeholder 5"/>
          <p:cNvSpPr>
            <a:spLocks noGrp="1"/>
          </p:cNvSpPr>
          <p:nvPr>
            <p:ph type="sldNum" sz="quarter" idx="12"/>
          </p:nvPr>
        </p:nvSpPr>
        <p:spPr/>
        <p:txBody>
          <a:bodyPr numCol="1"/>
          <a:lstStyle/>
          <a:p>
            <a:pPr>
              <a:defRPr/>
            </a:pPr>
            <a:fld id="{0733307A-E684-4234-BC64-A8F6B95871E1}"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477634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149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32"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811082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34"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80603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36"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837"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2488822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3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305647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39"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58766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92850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4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1"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42"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843"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619992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4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5"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846"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47"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484063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4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5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51"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941069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53"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854"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811691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5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56"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857"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858"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859"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056034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60"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61"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862"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863" name="Picture 862"/>
          <p:cNvPicPr/>
          <p:nvPr/>
        </p:nvPicPr>
        <p:blipFill>
          <a:blip r:embed="rId2" cstate="print"/>
          <a:stretch/>
        </p:blipFill>
        <p:spPr>
          <a:xfrm>
            <a:off x="1845000" y="1825560"/>
            <a:ext cx="5452920" cy="4350960"/>
          </a:xfrm>
          <a:prstGeom prst="rect">
            <a:avLst/>
          </a:prstGeom>
          <a:ln>
            <a:noFill/>
          </a:ln>
        </p:spPr>
      </p:pic>
      <p:pic>
        <p:nvPicPr>
          <p:cNvPr id="864" name="Picture 863"/>
          <p:cNvPicPr/>
          <p:nvPr/>
        </p:nvPicPr>
        <p:blipFill>
          <a:blip r:embed="rId2" cstate="print"/>
          <a:stretch/>
        </p:blipFill>
        <p:spPr>
          <a:xfrm>
            <a:off x="1845000" y="1825560"/>
            <a:ext cx="5452920" cy="4350960"/>
          </a:xfrm>
          <a:prstGeom prst="rect">
            <a:avLst/>
          </a:prstGeom>
          <a:ln>
            <a:noFill/>
          </a:ln>
        </p:spPr>
      </p:pic>
    </p:spTree>
    <p:extLst>
      <p:ext uri="{BB962C8B-B14F-4D97-AF65-F5344CB8AC3E}">
        <p14:creationId xmlns:p14="http://schemas.microsoft.com/office/powerpoint/2010/main" val="4234448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229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5"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924533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7"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195555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4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0"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422799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538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126145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680716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4"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55"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56"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407803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58"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59"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0"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533480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2"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63"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64"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104383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6"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67"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847887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9"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7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71"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72"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2091403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74"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75"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76" name="Picture 75"/>
          <p:cNvPicPr/>
          <p:nvPr/>
        </p:nvPicPr>
        <p:blipFill>
          <a:blip r:embed="rId2"/>
          <a:stretch/>
        </p:blipFill>
        <p:spPr>
          <a:xfrm>
            <a:off x="1845000" y="1825560"/>
            <a:ext cx="5452920" cy="4350960"/>
          </a:xfrm>
          <a:prstGeom prst="rect">
            <a:avLst/>
          </a:prstGeom>
          <a:ln>
            <a:noFill/>
          </a:ln>
        </p:spPr>
      </p:pic>
      <p:pic>
        <p:nvPicPr>
          <p:cNvPr id="77" name="Picture 76"/>
          <p:cNvPicPr/>
          <p:nvPr/>
        </p:nvPicPr>
        <p:blipFill>
          <a:blip r:embed="rId2"/>
          <a:stretch/>
        </p:blipFill>
        <p:spPr>
          <a:xfrm>
            <a:off x="1845000" y="1825560"/>
            <a:ext cx="5452920" cy="4350960"/>
          </a:xfrm>
          <a:prstGeom prst="rect">
            <a:avLst/>
          </a:prstGeom>
          <a:ln>
            <a:noFill/>
          </a:ln>
        </p:spPr>
      </p:pic>
    </p:spTree>
    <p:extLst>
      <p:ext uri="{BB962C8B-B14F-4D97-AF65-F5344CB8AC3E}">
        <p14:creationId xmlns:p14="http://schemas.microsoft.com/office/powerpoint/2010/main" val="4206092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1"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288534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754026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53763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4415250" y="6505278"/>
            <a:ext cx="304571" cy="297389"/>
          </a:xfrm>
          <a:prstGeom prst="rect">
            <a:avLst/>
          </a:prstGeom>
        </p:spPr>
        <p:txBody>
          <a:bodyPr/>
          <a:lstStyle/>
          <a:p>
            <a:pPr defTabSz="410751" hangingPunct="0"/>
            <a:fld id="{86CB4B4D-7CA3-9044-876B-883B54F8677D}" type="slidenum">
              <a:rPr lang="en-GB" kern="0" smtClean="0"/>
              <a:pPr defTabSz="410751" hangingPunct="0"/>
              <a:t>‹#›</a:t>
            </a:fld>
            <a:endParaRPr lang="en-GB" kern="0"/>
          </a:p>
        </p:txBody>
      </p:sp>
    </p:spTree>
    <p:extLst>
      <p:ext uri="{BB962C8B-B14F-4D97-AF65-F5344CB8AC3E}">
        <p14:creationId xmlns:p14="http://schemas.microsoft.com/office/powerpoint/2010/main" val="384180301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92651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7714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3.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6E2622C-D587-4B72-8755-8B1A8FF905D9}" type="datetimeFigureOut">
              <a:rPr lang="en-US" smtClean="0">
                <a:solidFill>
                  <a:prstClr val="black">
                    <a:tint val="75000"/>
                  </a:prstClr>
                </a:solidFill>
              </a:rPr>
              <a:pPr>
                <a:defRPr/>
              </a:pPr>
              <a:t>3/27/2024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4FF619F-C157-40FF-ADEC-DED0A6AC582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07435308"/>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6" name="PlaceHolder 2"/>
          <p:cNvSpPr>
            <a:spLocks noGrp="1"/>
          </p:cNvSpPr>
          <p:nvPr>
            <p:ph type="ftr"/>
          </p:nvPr>
        </p:nvSpPr>
        <p:spPr>
          <a:xfrm>
            <a:off x="3029040" y="6356520"/>
            <a:ext cx="3085920" cy="364680"/>
          </a:xfrm>
          <a:prstGeom prst="rect">
            <a:avLst/>
          </a:prstGeom>
        </p:spPr>
        <p:txBody>
          <a:bodyPr anchor="ctr"/>
          <a:lstStyle/>
          <a:p>
            <a:endParaRPr/>
          </a:p>
        </p:txBody>
      </p:sp>
      <p:sp>
        <p:nvSpPr>
          <p:cNvPr id="2"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E955A2F0-6007-4D54-8D4A-AAB62185E4C2}" type="slidenum">
              <a:rPr lang="en-GB" sz="900" strike="noStrike">
                <a:solidFill>
                  <a:srgbClr val="8B8B8B"/>
                </a:solidFill>
                <a:latin typeface="Arial"/>
              </a:rPr>
              <a:t>‹#›</a:t>
            </a:fld>
            <a:endParaRPr/>
          </a:p>
        </p:txBody>
      </p:sp>
      <p:sp>
        <p:nvSpPr>
          <p:cNvPr id="3"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extLst>
      <p:ext uri="{BB962C8B-B14F-4D97-AF65-F5344CB8AC3E}">
        <p14:creationId xmlns:p14="http://schemas.microsoft.com/office/powerpoint/2010/main" val="1221527182"/>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3" y="1608042"/>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39295" y="6505278"/>
            <a:ext cx="256480" cy="248658"/>
          </a:xfrm>
          <a:prstGeom prst="rect">
            <a:avLst/>
          </a:prstGeom>
          <a:ln w="12700">
            <a:miter lim="400000"/>
          </a:ln>
        </p:spPr>
        <p:txBody>
          <a:bodyPr wrap="none" lIns="50800" tIns="50800" rIns="50800" bIns="50800">
            <a:spAutoFit/>
          </a:bodyPr>
          <a:lstStyle>
            <a:lvl1pPr algn="ctr">
              <a:defRPr sz="949">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243265107"/>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Lst>
  <p:transition spd="med"/>
  <p:txStyles>
    <p:titleStyle>
      <a:lvl1pPr marL="0" marR="0" indent="0"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47"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93"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640"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186"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732"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79"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826"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72"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47"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93"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640"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186"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732"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79"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826"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72"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7"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93"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40"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86"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32"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79"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826"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72"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9B380B2E-F7CB-4646-9817-044BF4A21E7F}"/>
              </a:ext>
            </a:extLst>
          </p:cNvPr>
          <p:cNvSpPr>
            <a:spLocks noGrp="1"/>
          </p:cNvSpPr>
          <p:nvPr>
            <p:ph type="title"/>
          </p:nvPr>
        </p:nvSpPr>
        <p:spPr>
          <a:xfrm>
            <a:off x="271463" y="230188"/>
            <a:ext cx="8601075" cy="538162"/>
          </a:xfrm>
          <a:prstGeom prst="rect">
            <a:avLst/>
          </a:prstGeom>
          <a:ln w="12700">
            <a:miter lim="400000"/>
          </a:ln>
          <a:extLst>
            <a:ext uri="{C572A759-6A51-4108-AA02-DFA0A04FC94B}"/>
          </a:extLst>
        </p:spPr>
        <p:txBody>
          <a:bodyPr lIns="50800" tIns="50800" rIns="50800" bIns="50800" anchor="b">
            <a:normAutofit/>
          </a:bodyPr>
          <a:lstStyle/>
          <a:p>
            <a:r>
              <a:t>Title Text</a:t>
            </a:r>
          </a:p>
        </p:txBody>
      </p:sp>
      <p:sp>
        <p:nvSpPr>
          <p:cNvPr id="3" name="Body Level One…">
            <a:extLst>
              <a:ext uri="{FF2B5EF4-FFF2-40B4-BE49-F238E27FC236}">
                <a16:creationId xmlns:a16="http://schemas.microsoft.com/office/drawing/2014/main" id="{E65F5C7E-D475-45EA-91D2-3909208B378C}"/>
              </a:ext>
            </a:extLst>
          </p:cNvPr>
          <p:cNvSpPr>
            <a:spLocks noGrp="1"/>
          </p:cNvSpPr>
          <p:nvPr>
            <p:ph type="body" idx="1"/>
          </p:nvPr>
        </p:nvSpPr>
        <p:spPr>
          <a:xfrm>
            <a:off x="482601" y="1608138"/>
            <a:ext cx="7648575" cy="4768850"/>
          </a:xfrm>
          <a:prstGeom prst="rect">
            <a:avLst/>
          </a:prstGeom>
          <a:ln w="12700">
            <a:miter lim="400000"/>
          </a:ln>
          <a:extLst>
            <a:ext uri="{C572A759-6A51-4108-AA02-DFA0A04FC94B}"/>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63083FE-E17C-4110-93F2-EC14CE34DE13}"/>
              </a:ext>
            </a:extLst>
          </p:cNvPr>
          <p:cNvSpPr>
            <a:spLocks noGrp="1"/>
          </p:cNvSpPr>
          <p:nvPr>
            <p:ph type="sldNum" sz="quarter" idx="2"/>
          </p:nvPr>
        </p:nvSpPr>
        <p:spPr>
          <a:xfrm>
            <a:off x="4414953" y="6505576"/>
            <a:ext cx="304571" cy="297389"/>
          </a:xfrm>
          <a:prstGeom prst="rect">
            <a:avLst/>
          </a:prstGeom>
          <a:ln w="12700">
            <a:miter lim="400000"/>
          </a:ln>
        </p:spPr>
        <p:txBody>
          <a:bodyPr wrap="none" lIns="50800" tIns="50800" rIns="50800" bIns="50800">
            <a:spAutoFit/>
          </a:bodyPr>
          <a:lstStyle>
            <a:lvl1pPr algn="ctr">
              <a:defRPr sz="1266">
                <a:solidFill>
                  <a:srgbClr val="000000"/>
                </a:solidFill>
                <a:latin typeface="Helvetica Light"/>
                <a:ea typeface="Helvetica Light"/>
                <a:cs typeface="Helvetica Light"/>
                <a:sym typeface="Helvetica Light"/>
              </a:defRPr>
            </a:lvl1pPr>
          </a:lstStyle>
          <a:p>
            <a:pPr>
              <a:defRPr/>
            </a:pPr>
            <a:fld id="{A37541DC-535F-4BD9-8319-99024A910867}" type="slidenum">
              <a:rPr/>
              <a:pPr>
                <a:defRPr/>
              </a:pPr>
              <a:t>‹#›</a:t>
            </a:fld>
            <a:endParaRPr/>
          </a:p>
        </p:txBody>
      </p:sp>
    </p:spTree>
    <p:extLst>
      <p:ext uri="{BB962C8B-B14F-4D97-AF65-F5344CB8AC3E}">
        <p14:creationId xmlns:p14="http://schemas.microsoft.com/office/powerpoint/2010/main" val="3584076007"/>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numCol="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numCol="1" rtlCol="0" anchor="ctr"/>
          <a:lstStyle>
            <a:lvl1pPr algn="l">
              <a:defRPr sz="1000">
                <a:solidFill>
                  <a:schemeClr val="accent1"/>
                </a:solidFill>
              </a:defRPr>
            </a:lvl1pPr>
          </a:lstStyle>
          <a:p>
            <a:pPr>
              <a:defRPr/>
            </a:pPr>
            <a:fld id="{66E2622C-D587-4B72-8755-8B1A8FF905D9}" type="datetimeFigureOut">
              <a:rPr lang="en-US" smtClean="0">
                <a:solidFill>
                  <a:srgbClr val="A6B727"/>
                </a:solidFill>
              </a:rPr>
              <a:pPr>
                <a:defRPr/>
              </a:pPr>
              <a:t>3/27/2024</a:t>
            </a:fld>
            <a:endParaRPr lang="en-GB" altLang="en-GB">
              <a:solidFill>
                <a:srgbClr val="A6B727"/>
              </a:solidFill>
            </a:endParaRPr>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numCol="1" rtlCol="0" anchor="ctr"/>
          <a:lstStyle>
            <a:lvl1pPr algn="ctr">
              <a:defRPr sz="1000">
                <a:solidFill>
                  <a:schemeClr val="accent1"/>
                </a:solidFill>
              </a:defRPr>
            </a:lvl1pPr>
          </a:lstStyle>
          <a:p>
            <a:pPr>
              <a:defRPr/>
            </a:pPr>
            <a:endParaRPr lang="en-GB" altLang="en-GB">
              <a:solidFill>
                <a:srgbClr val="A6B727"/>
              </a:solidFill>
            </a:endParaRPr>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numCol="1" rtlCol="0" anchor="ctr"/>
          <a:lstStyle>
            <a:lvl1pPr algn="r">
              <a:defRPr sz="1000">
                <a:solidFill>
                  <a:schemeClr val="accent1"/>
                </a:solidFill>
              </a:defRPr>
            </a:lvl1pPr>
          </a:lstStyle>
          <a:p>
            <a:pPr>
              <a:defRPr/>
            </a:pPr>
            <a:fld id="{B4FF619F-C157-40FF-ADEC-DED0A6AC5821}" type="slidenum">
              <a:rPr lang="en-GB" altLang="en-GB" smtClean="0">
                <a:solidFill>
                  <a:srgbClr val="A6B727"/>
                </a:solidFill>
              </a:rPr>
              <a:pPr>
                <a:defRPr/>
              </a:pPr>
              <a:t>‹#›</a:t>
            </a:fld>
            <a:endParaRPr lang="en-GB" altLang="en-GB">
              <a:solidFill>
                <a:srgbClr val="A6B727"/>
              </a:solidFill>
            </a:endParaRPr>
          </a:p>
        </p:txBody>
      </p:sp>
    </p:spTree>
    <p:extLst>
      <p:ext uri="{BB962C8B-B14F-4D97-AF65-F5344CB8AC3E}">
        <p14:creationId xmlns:p14="http://schemas.microsoft.com/office/powerpoint/2010/main" val="3492425714"/>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6"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en-US" sz="3300" strike="noStrike">
                <a:solidFill>
                  <a:srgbClr val="000000"/>
                </a:solidFill>
                <a:latin typeface="Calibri Light"/>
              </a:rPr>
              <a:t>Click to edit Master title style</a:t>
            </a:r>
            <a:endParaRPr/>
          </a:p>
        </p:txBody>
      </p:sp>
      <p:sp>
        <p:nvSpPr>
          <p:cNvPr id="827" name="PlaceHolder 2"/>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828" name="PlaceHolder 3"/>
          <p:cNvSpPr>
            <a:spLocks noGrp="1"/>
          </p:cNvSpPr>
          <p:nvPr>
            <p:ph type="ftr"/>
          </p:nvPr>
        </p:nvSpPr>
        <p:spPr>
          <a:xfrm>
            <a:off x="3029040" y="6356520"/>
            <a:ext cx="3085920" cy="364680"/>
          </a:xfrm>
          <a:prstGeom prst="rect">
            <a:avLst/>
          </a:prstGeom>
        </p:spPr>
        <p:txBody>
          <a:bodyPr anchor="ctr"/>
          <a:lstStyle/>
          <a:p>
            <a:endParaRPr/>
          </a:p>
        </p:txBody>
      </p:sp>
      <p:sp>
        <p:nvSpPr>
          <p:cNvPr id="829" name="PlaceHolder 4"/>
          <p:cNvSpPr>
            <a:spLocks noGrp="1"/>
          </p:cNvSpPr>
          <p:nvPr>
            <p:ph type="sldNum"/>
          </p:nvPr>
        </p:nvSpPr>
        <p:spPr>
          <a:xfrm>
            <a:off x="6458040" y="6356520"/>
            <a:ext cx="2057040" cy="364680"/>
          </a:xfrm>
          <a:prstGeom prst="rect">
            <a:avLst/>
          </a:prstGeom>
        </p:spPr>
        <p:txBody>
          <a:bodyPr anchor="ctr"/>
          <a:lstStyle/>
          <a:p>
            <a:pPr algn="r">
              <a:lnSpc>
                <a:spcPct val="100000"/>
              </a:lnSpc>
            </a:pPr>
            <a:fld id="{A64A30A7-6705-4DDD-9D6C-401DB8C7ADF3}" type="slidenum">
              <a:rPr lang="en-GB" sz="900" strike="noStrike">
                <a:solidFill>
                  <a:srgbClr val="8B8B8B"/>
                </a:solidFill>
                <a:latin typeface="Arial"/>
              </a:rPr>
              <a:pPr algn="r">
                <a:lnSpc>
                  <a:spcPct val="100000"/>
                </a:lnSpc>
              </a:pPr>
              <a:t>‹#›</a:t>
            </a:fld>
            <a:endParaRPr/>
          </a:p>
        </p:txBody>
      </p:sp>
      <p:sp>
        <p:nvSpPr>
          <p:cNvPr id="830"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extLst>
      <p:ext uri="{BB962C8B-B14F-4D97-AF65-F5344CB8AC3E}">
        <p14:creationId xmlns:p14="http://schemas.microsoft.com/office/powerpoint/2010/main" val="1831869325"/>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628560" y="6356520"/>
            <a:ext cx="2057040" cy="364680"/>
          </a:xfrm>
          <a:prstGeom prst="rect">
            <a:avLst/>
          </a:prstGeom>
        </p:spPr>
        <p:txBody>
          <a:bodyPr anchor="ctr"/>
          <a:lstStyle/>
          <a:p>
            <a:r>
              <a:rPr lang="en-GB" sz="675">
                <a:solidFill>
                  <a:srgbClr val="000000"/>
                </a:solidFill>
              </a:rPr>
              <a:t>07/11/17</a:t>
            </a:r>
            <a:endParaRPr>
              <a:solidFill>
                <a:prstClr val="black"/>
              </a:solidFill>
            </a:endParaRPr>
          </a:p>
        </p:txBody>
      </p:sp>
      <p:sp>
        <p:nvSpPr>
          <p:cNvPr id="40" name="PlaceHolder 2"/>
          <p:cNvSpPr>
            <a:spLocks noGrp="1"/>
          </p:cNvSpPr>
          <p:nvPr>
            <p:ph type="ftr"/>
          </p:nvPr>
        </p:nvSpPr>
        <p:spPr>
          <a:xfrm>
            <a:off x="3029040" y="6356520"/>
            <a:ext cx="3085920" cy="364680"/>
          </a:xfrm>
          <a:prstGeom prst="rect">
            <a:avLst/>
          </a:prstGeom>
        </p:spPr>
        <p:txBody>
          <a:bodyPr anchor="ctr"/>
          <a:lstStyle/>
          <a:p>
            <a:endParaRPr>
              <a:solidFill>
                <a:prstClr val="black"/>
              </a:solidFill>
            </a:endParaRPr>
          </a:p>
        </p:txBody>
      </p:sp>
      <p:sp>
        <p:nvSpPr>
          <p:cNvPr id="41" name="PlaceHolder 3"/>
          <p:cNvSpPr>
            <a:spLocks noGrp="1"/>
          </p:cNvSpPr>
          <p:nvPr>
            <p:ph type="sldNum"/>
          </p:nvPr>
        </p:nvSpPr>
        <p:spPr>
          <a:xfrm>
            <a:off x="6458040" y="6356520"/>
            <a:ext cx="2057040" cy="364680"/>
          </a:xfrm>
          <a:prstGeom prst="rect">
            <a:avLst/>
          </a:prstGeom>
        </p:spPr>
        <p:txBody>
          <a:bodyPr anchor="ctr"/>
          <a:lstStyle/>
          <a:p>
            <a:pPr algn="r"/>
            <a:fld id="{7744DD85-8756-4BF5-A4C9-A100B688A461}" type="slidenum">
              <a:rPr lang="en-GB" sz="675">
                <a:solidFill>
                  <a:srgbClr val="000000"/>
                </a:solidFill>
              </a:rPr>
              <a:pPr algn="r"/>
              <a:t>‹#›</a:t>
            </a:fld>
            <a:endParaRPr>
              <a:solidFill>
                <a:prstClr val="black"/>
              </a:solidFill>
            </a:endParaRPr>
          </a:p>
        </p:txBody>
      </p:sp>
      <p:sp>
        <p:nvSpPr>
          <p:cNvPr id="42" name="PlaceHolder 4"/>
          <p:cNvSpPr>
            <a:spLocks noGrp="1"/>
          </p:cNvSpPr>
          <p:nvPr>
            <p:ph type="title"/>
          </p:nvPr>
        </p:nvSpPr>
        <p:spPr>
          <a:xfrm>
            <a:off x="457200" y="273600"/>
            <a:ext cx="8229240" cy="1144800"/>
          </a:xfrm>
          <a:prstGeom prst="rect">
            <a:avLst/>
          </a:prstGeom>
        </p:spPr>
        <p:txBody>
          <a:bodyPr lIns="0" tIns="0" rIns="0" bIns="0" anchor="ctr"/>
          <a:lstStyle/>
          <a:p>
            <a:r>
              <a:rPr lang="en-US" sz="2475">
                <a:latin typeface="Arial"/>
              </a:rPr>
              <a:t>Click to edit the title text format</a:t>
            </a:r>
            <a:endParaRPr/>
          </a:p>
        </p:txBody>
      </p:sp>
      <p:sp>
        <p:nvSpPr>
          <p:cNvPr id="43"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1575">
                <a:latin typeface="Calibri"/>
              </a:rPr>
              <a:t>Click to edit the outline text format</a:t>
            </a:r>
            <a:endParaRPr/>
          </a:p>
          <a:p>
            <a:pPr lvl="1">
              <a:buSzPct val="75000"/>
              <a:buFont typeface="StarSymbol"/>
              <a:buChar char=""/>
            </a:pPr>
            <a:r>
              <a:rPr lang="en-US" sz="1125">
                <a:latin typeface="Calibri"/>
              </a:rPr>
              <a:t>Second Outline Level</a:t>
            </a:r>
            <a:endParaRPr/>
          </a:p>
          <a:p>
            <a:pPr lvl="2">
              <a:buSzPct val="45000"/>
              <a:buFont typeface="StarSymbol"/>
              <a:buChar char=""/>
            </a:pPr>
            <a:r>
              <a:rPr lang="en-US" sz="1013">
                <a:latin typeface="Calibri"/>
              </a:rPr>
              <a:t>Third Outline Level</a:t>
            </a:r>
            <a:endParaRPr/>
          </a:p>
          <a:p>
            <a:pPr lvl="3">
              <a:buSzPct val="75000"/>
              <a:buFont typeface="StarSymbol"/>
              <a:buChar char=""/>
            </a:pPr>
            <a:r>
              <a:rPr lang="en-US" sz="1013">
                <a:latin typeface="Calibri"/>
              </a:rPr>
              <a:t>Fourth Outline Level</a:t>
            </a:r>
            <a:endParaRPr/>
          </a:p>
          <a:p>
            <a:pPr lvl="4">
              <a:buSzPct val="45000"/>
              <a:buFont typeface="StarSymbol"/>
              <a:buChar char=""/>
            </a:pPr>
            <a:r>
              <a:rPr lang="en-US" sz="1500">
                <a:latin typeface="Calibri"/>
              </a:rPr>
              <a:t>Fifth Outline Level</a:t>
            </a:r>
            <a:endParaRPr/>
          </a:p>
          <a:p>
            <a:pPr lvl="5">
              <a:buSzPct val="45000"/>
              <a:buFont typeface="StarSymbol"/>
              <a:buChar char=""/>
            </a:pPr>
            <a:r>
              <a:rPr lang="en-US" sz="1500">
                <a:latin typeface="Calibri"/>
              </a:rPr>
              <a:t>Sixth Outline Level</a:t>
            </a:r>
            <a:endParaRPr/>
          </a:p>
          <a:p>
            <a:pPr lvl="6">
              <a:buSzPct val="45000"/>
              <a:buFont typeface="StarSymbol"/>
              <a:buChar char=""/>
            </a:pPr>
            <a:r>
              <a:rPr lang="en-US" sz="1500">
                <a:latin typeface="Calibri"/>
              </a:rPr>
              <a:t>Seventh Outline Level</a:t>
            </a:r>
            <a:endParaRPr/>
          </a:p>
        </p:txBody>
      </p:sp>
    </p:spTree>
    <p:extLst>
      <p:ext uri="{BB962C8B-B14F-4D97-AF65-F5344CB8AC3E}">
        <p14:creationId xmlns:p14="http://schemas.microsoft.com/office/powerpoint/2010/main" val="3890369354"/>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 id="214748484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8"/>
            <a:ext cx="8600825" cy="5375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3" y="1608041"/>
            <a:ext cx="7648627" cy="4769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15249" y="6505277"/>
            <a:ext cx="304572" cy="297389"/>
          </a:xfrm>
          <a:prstGeom prst="rect">
            <a:avLst/>
          </a:prstGeom>
          <a:ln w="12700">
            <a:miter lim="400000"/>
          </a:ln>
        </p:spPr>
        <p:txBody>
          <a:bodyPr wrap="none" lIns="50800" tIns="50800" rIns="50800" bIns="50800">
            <a:spAutoFit/>
          </a:bodyPr>
          <a:lstStyle>
            <a:lvl1pPr algn="ctr">
              <a:defRPr sz="1266">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995242956"/>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Lst>
  <p:transition spd="med"/>
  <p:txStyles>
    <p:titleStyle>
      <a:lvl1pPr marL="0" marR="0" indent="0"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1pPr>
      <a:lvl2pPr marL="0" marR="0" indent="160729"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2pPr>
      <a:lvl3pPr marL="0" marR="0" indent="321457"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3pPr>
      <a:lvl4pPr marL="0" marR="0" indent="482186"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4pPr>
      <a:lvl5pPr marL="0" marR="0" indent="642915"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5pPr>
      <a:lvl6pPr marL="0" marR="0" indent="803643"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72"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101"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829"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1pPr>
      <a:lvl2pPr marL="0" marR="0" indent="160729"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2pPr>
      <a:lvl3pPr marL="0" marR="0" indent="321457"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3pPr>
      <a:lvl4pPr marL="0" marR="0" indent="482186"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4pPr>
      <a:lvl5pPr marL="0" marR="0" indent="642915"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5pPr>
      <a:lvl6pPr marL="0" marR="0" indent="803643"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72"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101"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829"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46.png"/><Relationship Id="rId7" Type="http://schemas.openxmlformats.org/officeDocument/2006/relationships/hyperlink" Target="http://julianbrayrecessionbuster07944217476.blogspot.com/2012_10_01_archive.html" TargetMode="External"/><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48.jpg"/><Relationship Id="rId5" Type="http://schemas.openxmlformats.org/officeDocument/2006/relationships/hyperlink" Target="https://en.wikipedia.org/wiki/Childline" TargetMode="External"/><Relationship Id="rId4" Type="http://schemas.openxmlformats.org/officeDocument/2006/relationships/image" Target="../media/image47.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259505" y="3519706"/>
            <a:ext cx="4312495" cy="506551"/>
          </a:xfrm>
          <a:prstGeom prst="rect">
            <a:avLst/>
          </a:prstGeom>
        </p:spPr>
        <p:txBody>
          <a:bodyPr>
            <a:noAutofit/>
          </a:bodyPr>
          <a:lstStyle/>
          <a:p>
            <a:pPr defTabSz="308063">
              <a:defRPr sz="3225"/>
            </a:pPr>
            <a:r>
              <a:rPr lang="en-GB" sz="2812" b="1" dirty="0">
                <a:solidFill>
                  <a:schemeClr val="bg1"/>
                </a:solidFill>
              </a:rPr>
              <a:t>Safeguarding children and young people</a:t>
            </a:r>
            <a:br>
              <a:rPr lang="en-GB" sz="2812" b="1" dirty="0">
                <a:solidFill>
                  <a:schemeClr val="bg1"/>
                </a:solidFill>
              </a:rPr>
            </a:br>
            <a:br>
              <a:rPr lang="en-GB" sz="2812" b="1" dirty="0">
                <a:solidFill>
                  <a:schemeClr val="bg1"/>
                </a:solidFill>
              </a:rPr>
            </a:br>
            <a:r>
              <a:rPr lang="en-GB" sz="3200" b="1" dirty="0">
                <a:solidFill>
                  <a:schemeClr val="bg1"/>
                </a:solidFill>
              </a:rPr>
              <a:t>Child Sexual Exploitation</a:t>
            </a:r>
            <a:br>
              <a:rPr lang="en-GB" sz="3200" b="1" dirty="0">
                <a:solidFill>
                  <a:schemeClr val="bg1"/>
                </a:solidFill>
              </a:rPr>
            </a:br>
            <a:r>
              <a:rPr lang="en-GB" sz="3200" b="1" dirty="0">
                <a:solidFill>
                  <a:schemeClr val="bg1"/>
                </a:solidFill>
              </a:rPr>
              <a:t>Sextortion &amp; Grooming</a:t>
            </a:r>
            <a:br>
              <a:rPr lang="en-GB" sz="3200" b="1" dirty="0">
                <a:solidFill>
                  <a:schemeClr val="bg1"/>
                </a:solidFill>
              </a:rPr>
            </a:br>
            <a:endParaRPr sz="3200" b="1" dirty="0">
              <a:solidFill>
                <a:schemeClr val="bg1"/>
              </a:solidFill>
            </a:endParaRPr>
          </a:p>
        </p:txBody>
      </p:sp>
      <p:sp>
        <p:nvSpPr>
          <p:cNvPr id="69" name="Body"/>
          <p:cNvSpPr>
            <a:spLocks noGrp="1"/>
          </p:cNvSpPr>
          <p:nvPr>
            <p:ph type="subTitle" sz="quarter" idx="1"/>
          </p:nvPr>
        </p:nvSpPr>
        <p:spPr>
          <a:xfrm>
            <a:off x="179512" y="4869160"/>
            <a:ext cx="5130556" cy="2444607"/>
          </a:xfrm>
          <a:prstGeom prst="rect">
            <a:avLst/>
          </a:prstGeom>
        </p:spPr>
        <p:txBody>
          <a:bodyPr>
            <a:normAutofit/>
          </a:bodyPr>
          <a:lstStyle/>
          <a:p>
            <a:r>
              <a:rPr lang="en-GB" sz="1687" b="1" dirty="0">
                <a:solidFill>
                  <a:schemeClr val="bg1"/>
                </a:solidFill>
              </a:rPr>
              <a:t>Hayley Cameron: Education Safeguarding Manager</a:t>
            </a:r>
          </a:p>
          <a:p>
            <a:r>
              <a:rPr lang="en-GB" sz="1687" b="1" dirty="0">
                <a:solidFill>
                  <a:schemeClr val="bg1"/>
                </a:solidFill>
              </a:rPr>
              <a:t>Stephen Welding: </a:t>
            </a:r>
            <a:r>
              <a:rPr lang="en-GB" sz="1687" b="1" dirty="0" err="1">
                <a:solidFill>
                  <a:schemeClr val="bg1"/>
                </a:solidFill>
              </a:rPr>
              <a:t>Esafety</a:t>
            </a:r>
            <a:r>
              <a:rPr lang="en-GB" sz="1687" b="1" dirty="0">
                <a:solidFill>
                  <a:schemeClr val="bg1"/>
                </a:solidFill>
              </a:rPr>
              <a:t> Adviser/Prevent Trainer</a:t>
            </a:r>
          </a:p>
          <a:p>
            <a:r>
              <a:rPr lang="en-GB" sz="1687" b="1" dirty="0">
                <a:solidFill>
                  <a:schemeClr val="bg1"/>
                </a:solidFill>
              </a:rPr>
              <a:t>Gill Bush: Education Lead, CFCS</a:t>
            </a:r>
          </a:p>
          <a:p>
            <a:r>
              <a:rPr lang="en-GB" sz="1687" b="1" dirty="0">
                <a:solidFill>
                  <a:schemeClr val="bg1"/>
                </a:solidFill>
              </a:rPr>
              <a:t>Mick Bradshaw: Outdoor Education Adviser</a:t>
            </a:r>
            <a:endParaRPr sz="1687" b="1" dirty="0">
              <a:solidFill>
                <a:schemeClr val="bg1"/>
              </a:solidFill>
            </a:endParaRP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988840"/>
          </a:xfrm>
          <a:prstGeom prst="rect">
            <a:avLst/>
          </a:prstGeom>
        </p:spPr>
      </p:pic>
      <p:pic>
        <p:nvPicPr>
          <p:cNvPr id="2" name="Picture 1">
            <a:extLst>
              <a:ext uri="{FF2B5EF4-FFF2-40B4-BE49-F238E27FC236}">
                <a16:creationId xmlns:a16="http://schemas.microsoft.com/office/drawing/2014/main" id="{7846F498-BDFD-8273-1EDD-3268F96F6452}"/>
              </a:ext>
            </a:extLst>
          </p:cNvPr>
          <p:cNvPicPr>
            <a:picLocks noChangeAspect="1"/>
          </p:cNvPicPr>
          <p:nvPr/>
        </p:nvPicPr>
        <p:blipFill>
          <a:blip r:embed="rId4"/>
          <a:stretch>
            <a:fillRect/>
          </a:stretch>
        </p:blipFill>
        <p:spPr>
          <a:xfrm>
            <a:off x="7628403" y="2267527"/>
            <a:ext cx="1220215" cy="1389060"/>
          </a:xfrm>
          <a:prstGeom prst="rect">
            <a:avLst/>
          </a:prstGeom>
        </p:spPr>
      </p:pic>
      <p:pic>
        <p:nvPicPr>
          <p:cNvPr id="3" name="Picture 2">
            <a:extLst>
              <a:ext uri="{FF2B5EF4-FFF2-40B4-BE49-F238E27FC236}">
                <a16:creationId xmlns:a16="http://schemas.microsoft.com/office/drawing/2014/main" id="{A26391C1-737E-1740-1CEB-6CA87A892E43}"/>
              </a:ext>
            </a:extLst>
          </p:cNvPr>
          <p:cNvPicPr>
            <a:picLocks noChangeAspect="1"/>
          </p:cNvPicPr>
          <p:nvPr/>
        </p:nvPicPr>
        <p:blipFill>
          <a:blip r:embed="rId5"/>
          <a:stretch>
            <a:fillRect/>
          </a:stretch>
        </p:blipFill>
        <p:spPr>
          <a:xfrm>
            <a:off x="6348430" y="5413566"/>
            <a:ext cx="2684124" cy="1389060"/>
          </a:xfrm>
          <a:prstGeom prst="rect">
            <a:avLst/>
          </a:prstGeom>
        </p:spPr>
      </p:pic>
      <p:pic>
        <p:nvPicPr>
          <p:cNvPr id="6" name="Picture 5">
            <a:extLst>
              <a:ext uri="{FF2B5EF4-FFF2-40B4-BE49-F238E27FC236}">
                <a16:creationId xmlns:a16="http://schemas.microsoft.com/office/drawing/2014/main" id="{7EE314EF-1FCA-4970-C0F9-EDF15B4CFB2E}"/>
              </a:ext>
            </a:extLst>
          </p:cNvPr>
          <p:cNvPicPr>
            <a:picLocks noChangeAspect="1"/>
          </p:cNvPicPr>
          <p:nvPr/>
        </p:nvPicPr>
        <p:blipFill>
          <a:blip r:embed="rId6"/>
          <a:stretch>
            <a:fillRect/>
          </a:stretch>
        </p:blipFill>
        <p:spPr>
          <a:xfrm>
            <a:off x="6964791" y="3935273"/>
            <a:ext cx="1883827" cy="1304657"/>
          </a:xfrm>
          <a:prstGeom prst="rect">
            <a:avLst/>
          </a:prstGeom>
        </p:spPr>
      </p:pic>
      <p:pic>
        <p:nvPicPr>
          <p:cNvPr id="8" name="Picture 7">
            <a:extLst>
              <a:ext uri="{FF2B5EF4-FFF2-40B4-BE49-F238E27FC236}">
                <a16:creationId xmlns:a16="http://schemas.microsoft.com/office/drawing/2014/main" id="{683C4A2F-9570-A256-8173-B9B67B9564AF}"/>
              </a:ext>
            </a:extLst>
          </p:cNvPr>
          <p:cNvPicPr>
            <a:picLocks noChangeAspect="1"/>
          </p:cNvPicPr>
          <p:nvPr/>
        </p:nvPicPr>
        <p:blipFill>
          <a:blip r:embed="rId7"/>
          <a:stretch>
            <a:fillRect/>
          </a:stretch>
        </p:blipFill>
        <p:spPr>
          <a:xfrm>
            <a:off x="4572000" y="2943006"/>
            <a:ext cx="3033676" cy="79057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482E-2DF7-239C-B04A-E2F7740EB0A7}"/>
              </a:ext>
            </a:extLst>
          </p:cNvPr>
          <p:cNvSpPr>
            <a:spLocks noGrp="1"/>
          </p:cNvSpPr>
          <p:nvPr>
            <p:ph type="title"/>
          </p:nvPr>
        </p:nvSpPr>
        <p:spPr/>
        <p:txBody>
          <a:bodyPr>
            <a:normAutofit/>
          </a:bodyPr>
          <a:lstStyle/>
          <a:p>
            <a:r>
              <a:rPr lang="en-GB" sz="2800" dirty="0"/>
              <a:t>Why a young person might share nudes</a:t>
            </a:r>
          </a:p>
        </p:txBody>
      </p:sp>
      <p:sp>
        <p:nvSpPr>
          <p:cNvPr id="3" name="Text Placeholder 2">
            <a:extLst>
              <a:ext uri="{FF2B5EF4-FFF2-40B4-BE49-F238E27FC236}">
                <a16:creationId xmlns:a16="http://schemas.microsoft.com/office/drawing/2014/main" id="{99702AFB-5AFE-CD45-1359-38622444D7D0}"/>
              </a:ext>
            </a:extLst>
          </p:cNvPr>
          <p:cNvSpPr>
            <a:spLocks noGrp="1"/>
          </p:cNvSpPr>
          <p:nvPr>
            <p:ph type="body" idx="1"/>
          </p:nvPr>
        </p:nvSpPr>
        <p:spPr>
          <a:xfrm>
            <a:off x="451520" y="1464203"/>
            <a:ext cx="8291788" cy="4769047"/>
          </a:xfrm>
        </p:spPr>
        <p:txBody>
          <a:bodyPr>
            <a:normAutofit/>
          </a:bodyPr>
          <a:lstStyle/>
          <a:p>
            <a:r>
              <a:rPr lang="en-GB" sz="2000" dirty="0"/>
              <a:t>Not all children who share nudes do so because they feel coerced.</a:t>
            </a:r>
          </a:p>
          <a:p>
            <a:endParaRPr lang="en-GB" sz="2000" dirty="0"/>
          </a:p>
          <a:p>
            <a:r>
              <a:rPr lang="en-GB" sz="2000" dirty="0"/>
              <a:t>In some cases, they might want to. However, this is often because they believe they might get something in return. This could include getting a modelling job, money, gift cards, a new mobile phone or other ‘gifts’.</a:t>
            </a:r>
          </a:p>
          <a:p>
            <a:endParaRPr lang="en-GB" sz="2000" dirty="0"/>
          </a:p>
          <a:p>
            <a:r>
              <a:rPr lang="en-GB" sz="2000" dirty="0"/>
              <a:t>Additionally, sextortion can actually come from someone your child is in a relationship with. They might share an image with the recipient who then pressures them for more. Research shows that this can happen to anyone from any background and at any age. The FBI, for instance, have interviewed victims as young as 8.</a:t>
            </a:r>
          </a:p>
          <a:p>
            <a:endParaRPr lang="en-GB" sz="2000" dirty="0"/>
          </a:p>
          <a:p>
            <a:r>
              <a:rPr lang="en-GB" sz="2000" dirty="0"/>
              <a:t>At the time of writing there is a significant spike in sextortion cases globally. This this includes the UK with many of the scams targeting teenage boys.</a:t>
            </a:r>
          </a:p>
        </p:txBody>
      </p:sp>
      <p:pic>
        <p:nvPicPr>
          <p:cNvPr id="5" name="Picture 4">
            <a:extLst>
              <a:ext uri="{FF2B5EF4-FFF2-40B4-BE49-F238E27FC236}">
                <a16:creationId xmlns:a16="http://schemas.microsoft.com/office/drawing/2014/main" id="{7B473C61-D34B-7BE1-111F-0F8DAB7CFB67}"/>
              </a:ext>
            </a:extLst>
          </p:cNvPr>
          <p:cNvPicPr>
            <a:picLocks noChangeAspect="1"/>
          </p:cNvPicPr>
          <p:nvPr/>
        </p:nvPicPr>
        <p:blipFill>
          <a:blip r:embed="rId2"/>
          <a:stretch>
            <a:fillRect/>
          </a:stretch>
        </p:blipFill>
        <p:spPr>
          <a:xfrm>
            <a:off x="7325313" y="5828437"/>
            <a:ext cx="1171575" cy="809625"/>
          </a:xfrm>
          <a:prstGeom prst="rect">
            <a:avLst/>
          </a:prstGeom>
        </p:spPr>
      </p:pic>
    </p:spTree>
    <p:extLst>
      <p:ext uri="{BB962C8B-B14F-4D97-AF65-F5344CB8AC3E}">
        <p14:creationId xmlns:p14="http://schemas.microsoft.com/office/powerpoint/2010/main" val="30657546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F7E0-8D84-9B66-2D40-3BB7D2ACFF5B}"/>
              </a:ext>
            </a:extLst>
          </p:cNvPr>
          <p:cNvSpPr>
            <a:spLocks noGrp="1"/>
          </p:cNvSpPr>
          <p:nvPr>
            <p:ph type="title"/>
          </p:nvPr>
        </p:nvSpPr>
        <p:spPr/>
        <p:txBody>
          <a:bodyPr>
            <a:noAutofit/>
          </a:bodyPr>
          <a:lstStyle/>
          <a:p>
            <a:r>
              <a:rPr lang="en-GB" sz="3200" dirty="0"/>
              <a:t>How to help children and young people</a:t>
            </a:r>
          </a:p>
        </p:txBody>
      </p:sp>
      <p:sp>
        <p:nvSpPr>
          <p:cNvPr id="3" name="Text Placeholder 2">
            <a:extLst>
              <a:ext uri="{FF2B5EF4-FFF2-40B4-BE49-F238E27FC236}">
                <a16:creationId xmlns:a16="http://schemas.microsoft.com/office/drawing/2014/main" id="{C6C0DB2C-9D6B-247A-B134-93877BB7EC18}"/>
              </a:ext>
            </a:extLst>
          </p:cNvPr>
          <p:cNvSpPr>
            <a:spLocks noGrp="1"/>
          </p:cNvSpPr>
          <p:nvPr>
            <p:ph type="body" idx="1"/>
          </p:nvPr>
        </p:nvSpPr>
        <p:spPr>
          <a:xfrm>
            <a:off x="482343" y="1608042"/>
            <a:ext cx="8045208" cy="4769047"/>
          </a:xfrm>
        </p:spPr>
        <p:txBody>
          <a:bodyPr>
            <a:normAutofit/>
          </a:bodyPr>
          <a:lstStyle/>
          <a:p>
            <a:r>
              <a:rPr lang="en-GB" sz="2000" dirty="0"/>
              <a:t>Parents and carers need to recognise just how embarrassing and shaming sextortion can feel for young people.</a:t>
            </a:r>
          </a:p>
          <a:p>
            <a:endParaRPr lang="en-GB" sz="2000" dirty="0"/>
          </a:p>
          <a:p>
            <a:r>
              <a:rPr lang="en-GB" sz="2000" dirty="0"/>
              <a:t>As such, they will often struggle to admit they have shared nude images with someone who took advantage of them. Again, those behind the scams know this. As such, if your child has told you that this has happened then that is a massive first step.</a:t>
            </a:r>
          </a:p>
          <a:p>
            <a:endParaRPr lang="en-GB" sz="2000" dirty="0"/>
          </a:p>
          <a:p>
            <a:r>
              <a:rPr lang="en-GB" sz="2000" dirty="0"/>
              <a:t>If a child or young person tells you about an incident of coercion, remember they are a victim of a crime. Often, victims don’t report sextortion crimes. Additionally, extreme cases have led to children and young people taking their own lives. So, reassure them that you are there to help.</a:t>
            </a:r>
          </a:p>
        </p:txBody>
      </p:sp>
      <p:pic>
        <p:nvPicPr>
          <p:cNvPr id="4" name="Picture 3">
            <a:extLst>
              <a:ext uri="{FF2B5EF4-FFF2-40B4-BE49-F238E27FC236}">
                <a16:creationId xmlns:a16="http://schemas.microsoft.com/office/drawing/2014/main" id="{41F0A9C8-5ECD-A953-7401-8DCB90FF9EFE}"/>
              </a:ext>
            </a:extLst>
          </p:cNvPr>
          <p:cNvPicPr>
            <a:picLocks noChangeAspect="1"/>
          </p:cNvPicPr>
          <p:nvPr/>
        </p:nvPicPr>
        <p:blipFill>
          <a:blip r:embed="rId2"/>
          <a:stretch>
            <a:fillRect/>
          </a:stretch>
        </p:blipFill>
        <p:spPr>
          <a:xfrm>
            <a:off x="6780944" y="5324855"/>
            <a:ext cx="1880713" cy="1302786"/>
          </a:xfrm>
          <a:prstGeom prst="rect">
            <a:avLst/>
          </a:prstGeom>
        </p:spPr>
      </p:pic>
    </p:spTree>
    <p:extLst>
      <p:ext uri="{BB962C8B-B14F-4D97-AF65-F5344CB8AC3E}">
        <p14:creationId xmlns:p14="http://schemas.microsoft.com/office/powerpoint/2010/main" val="26562112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0222-EB07-7BC9-92ED-AC2F81AC0A6D}"/>
              </a:ext>
            </a:extLst>
          </p:cNvPr>
          <p:cNvSpPr>
            <a:spLocks noGrp="1"/>
          </p:cNvSpPr>
          <p:nvPr>
            <p:ph type="title"/>
          </p:nvPr>
        </p:nvSpPr>
        <p:spPr/>
        <p:txBody>
          <a:bodyPr>
            <a:noAutofit/>
          </a:bodyPr>
          <a:lstStyle/>
          <a:p>
            <a:r>
              <a:rPr lang="en-GB" sz="3200" dirty="0"/>
              <a:t>Reporting to Police</a:t>
            </a:r>
          </a:p>
        </p:txBody>
      </p:sp>
      <p:sp>
        <p:nvSpPr>
          <p:cNvPr id="3" name="Text Placeholder 2">
            <a:extLst>
              <a:ext uri="{FF2B5EF4-FFF2-40B4-BE49-F238E27FC236}">
                <a16:creationId xmlns:a16="http://schemas.microsoft.com/office/drawing/2014/main" id="{6EB6CB74-D2B8-8E9D-AC5F-78139A0FCA3B}"/>
              </a:ext>
            </a:extLst>
          </p:cNvPr>
          <p:cNvSpPr>
            <a:spLocks noGrp="1"/>
          </p:cNvSpPr>
          <p:nvPr>
            <p:ph type="body" idx="1"/>
          </p:nvPr>
        </p:nvSpPr>
        <p:spPr>
          <a:xfrm>
            <a:off x="271588" y="2201890"/>
            <a:ext cx="8338699" cy="5246932"/>
          </a:xfrm>
        </p:spPr>
        <p:txBody>
          <a:bodyPr>
            <a:normAutofit/>
          </a:bodyPr>
          <a:lstStyle/>
          <a:p>
            <a:r>
              <a:rPr lang="en-GB" sz="1800" dirty="0"/>
              <a:t>Report what has happened. You can do this by contacting your local police on 101 or making a report to the National Crime Agency’s CEOP Safety Centre, where a Child Protection Advisor will make sure you get the help you need. Find out more about how CEOP can help you here. Always call 999 if you are in immediate danger.</a:t>
            </a:r>
          </a:p>
          <a:p>
            <a:endParaRPr lang="en-GB" sz="1800" dirty="0"/>
          </a:p>
          <a:p>
            <a:r>
              <a:rPr lang="en-GB" sz="1800" dirty="0"/>
              <a:t>If you’re not ready to make a report to the police or feel worried about what might happen, you can speak to understanding and non-judgemental people at Childline. You don’t need to give your name or details.</a:t>
            </a:r>
          </a:p>
          <a:p>
            <a:endParaRPr lang="en-GB" sz="1800" dirty="0"/>
          </a:p>
          <a:p>
            <a:r>
              <a:rPr lang="en-GB" sz="1800" dirty="0"/>
              <a:t>If you have copies of the images, videos, or links to the website where images or videos may be shown, you can use an online tool called Report Remove. Report Remove is here to help young people, under 18, in the UK to confidentially report sexual images and videos of themselves and the IWF will then try to have them removed from the internet. Once you’ve used Report Remove, you will also be able to talk to a trained Childline counsellor, who will have provided support to other children and young people in the same situation. Check out the Report Remove.</a:t>
            </a:r>
          </a:p>
          <a:p>
            <a:endParaRPr lang="en-GB" sz="2000" dirty="0"/>
          </a:p>
        </p:txBody>
      </p:sp>
      <p:pic>
        <p:nvPicPr>
          <p:cNvPr id="4" name="Picture 3">
            <a:extLst>
              <a:ext uri="{FF2B5EF4-FFF2-40B4-BE49-F238E27FC236}">
                <a16:creationId xmlns:a16="http://schemas.microsoft.com/office/drawing/2014/main" id="{C7F4EC3C-FAF9-9696-DE07-298D8DAFFC71}"/>
              </a:ext>
            </a:extLst>
          </p:cNvPr>
          <p:cNvPicPr>
            <a:picLocks noChangeAspect="1"/>
          </p:cNvPicPr>
          <p:nvPr/>
        </p:nvPicPr>
        <p:blipFill>
          <a:blip r:embed="rId2"/>
          <a:stretch>
            <a:fillRect/>
          </a:stretch>
        </p:blipFill>
        <p:spPr>
          <a:xfrm>
            <a:off x="271588" y="1298375"/>
            <a:ext cx="3145809" cy="903515"/>
          </a:xfrm>
          <a:prstGeom prst="rect">
            <a:avLst/>
          </a:prstGeom>
        </p:spPr>
      </p:pic>
      <p:pic>
        <p:nvPicPr>
          <p:cNvPr id="5" name="Picture 4">
            <a:extLst>
              <a:ext uri="{FF2B5EF4-FFF2-40B4-BE49-F238E27FC236}">
                <a16:creationId xmlns:a16="http://schemas.microsoft.com/office/drawing/2014/main" id="{E38001AE-219F-3348-A612-425666487ECF}"/>
              </a:ext>
            </a:extLst>
          </p:cNvPr>
          <p:cNvPicPr>
            <a:picLocks noChangeAspect="1"/>
          </p:cNvPicPr>
          <p:nvPr/>
        </p:nvPicPr>
        <p:blipFill>
          <a:blip r:embed="rId3"/>
          <a:stretch>
            <a:fillRect/>
          </a:stretch>
        </p:blipFill>
        <p:spPr>
          <a:xfrm>
            <a:off x="7412365" y="1067323"/>
            <a:ext cx="1460047" cy="1038879"/>
          </a:xfrm>
          <a:prstGeom prst="rect">
            <a:avLst/>
          </a:prstGeom>
        </p:spPr>
      </p:pic>
    </p:spTree>
    <p:extLst>
      <p:ext uri="{BB962C8B-B14F-4D97-AF65-F5344CB8AC3E}">
        <p14:creationId xmlns:p14="http://schemas.microsoft.com/office/powerpoint/2010/main" val="31461413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CF8D-A1E6-486D-0206-70DB995EDC21}"/>
              </a:ext>
            </a:extLst>
          </p:cNvPr>
          <p:cNvSpPr>
            <a:spLocks noGrp="1"/>
          </p:cNvSpPr>
          <p:nvPr>
            <p:ph type="title"/>
          </p:nvPr>
        </p:nvSpPr>
        <p:spPr/>
        <p:txBody>
          <a:bodyPr>
            <a:noAutofit/>
          </a:bodyPr>
          <a:lstStyle/>
          <a:p>
            <a:r>
              <a:rPr lang="en-GB" sz="3200" dirty="0"/>
              <a:t>Reporting to Police</a:t>
            </a:r>
          </a:p>
        </p:txBody>
      </p:sp>
      <p:sp>
        <p:nvSpPr>
          <p:cNvPr id="3" name="Text Placeholder 2">
            <a:extLst>
              <a:ext uri="{FF2B5EF4-FFF2-40B4-BE49-F238E27FC236}">
                <a16:creationId xmlns:a16="http://schemas.microsoft.com/office/drawing/2014/main" id="{BB490965-E27A-8020-297C-EB1499D92E80}"/>
              </a:ext>
            </a:extLst>
          </p:cNvPr>
          <p:cNvSpPr>
            <a:spLocks noGrp="1"/>
          </p:cNvSpPr>
          <p:nvPr>
            <p:ph type="body" idx="1"/>
          </p:nvPr>
        </p:nvSpPr>
        <p:spPr>
          <a:xfrm>
            <a:off x="461795" y="1608042"/>
            <a:ext cx="8137675" cy="4769047"/>
          </a:xfrm>
        </p:spPr>
        <p:txBody>
          <a:bodyPr>
            <a:normAutofit/>
          </a:bodyPr>
          <a:lstStyle/>
          <a:p>
            <a:r>
              <a:rPr lang="en-GB" sz="2000" dirty="0"/>
              <a:t>We advise stopping all contact with anyone who is trying to blackmail or threaten. Do not share any more images or videos or pay any money of any sort (Bitcoin, cash transfer etc). If you have been communicating on an app, there should be in-built tools to block and report the user. You can find helpful information on how to block and report people on apps and social media here.</a:t>
            </a:r>
          </a:p>
          <a:p>
            <a:endParaRPr lang="en-GB" sz="2000" dirty="0"/>
          </a:p>
          <a:p>
            <a:r>
              <a:rPr lang="en-GB" sz="2000" dirty="0"/>
              <a:t>Finally, remember - this is not your fault. The person trying to blackmail or sexually extort you is the one who is in the wrong. Lots of other young people have been in a similar situation. If you're feeling upset and need to talk to someone, you can get in touch with Childline.</a:t>
            </a:r>
          </a:p>
          <a:p>
            <a:endParaRPr lang="en-GB" sz="2000" dirty="0"/>
          </a:p>
        </p:txBody>
      </p:sp>
      <p:pic>
        <p:nvPicPr>
          <p:cNvPr id="4" name="Picture 3">
            <a:extLst>
              <a:ext uri="{FF2B5EF4-FFF2-40B4-BE49-F238E27FC236}">
                <a16:creationId xmlns:a16="http://schemas.microsoft.com/office/drawing/2014/main" id="{59608281-B114-0F8A-6FFB-C731003D3FB1}"/>
              </a:ext>
            </a:extLst>
          </p:cNvPr>
          <p:cNvPicPr>
            <a:picLocks noChangeAspect="1"/>
          </p:cNvPicPr>
          <p:nvPr/>
        </p:nvPicPr>
        <p:blipFill>
          <a:blip r:embed="rId2"/>
          <a:stretch>
            <a:fillRect/>
          </a:stretch>
        </p:blipFill>
        <p:spPr>
          <a:xfrm>
            <a:off x="271588" y="5435029"/>
            <a:ext cx="3952994" cy="1179769"/>
          </a:xfrm>
          <a:prstGeom prst="rect">
            <a:avLst/>
          </a:prstGeom>
        </p:spPr>
      </p:pic>
      <p:pic>
        <p:nvPicPr>
          <p:cNvPr id="5" name="Picture 4">
            <a:extLst>
              <a:ext uri="{FF2B5EF4-FFF2-40B4-BE49-F238E27FC236}">
                <a16:creationId xmlns:a16="http://schemas.microsoft.com/office/drawing/2014/main" id="{24C6A3D5-D6E3-1E9F-C24C-95A34B9D7130}"/>
              </a:ext>
            </a:extLst>
          </p:cNvPr>
          <p:cNvPicPr>
            <a:picLocks noChangeAspect="1"/>
          </p:cNvPicPr>
          <p:nvPr/>
        </p:nvPicPr>
        <p:blipFill>
          <a:blip r:embed="rId3"/>
          <a:stretch>
            <a:fillRect/>
          </a:stretch>
        </p:blipFill>
        <p:spPr>
          <a:xfrm>
            <a:off x="6271674" y="5026543"/>
            <a:ext cx="1902117" cy="1670449"/>
          </a:xfrm>
          <a:prstGeom prst="rect">
            <a:avLst/>
          </a:prstGeom>
        </p:spPr>
      </p:pic>
    </p:spTree>
    <p:extLst>
      <p:ext uri="{BB962C8B-B14F-4D97-AF65-F5344CB8AC3E}">
        <p14:creationId xmlns:p14="http://schemas.microsoft.com/office/powerpoint/2010/main" val="25396709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051B9-D967-9345-14CA-4203358CD672}"/>
              </a:ext>
            </a:extLst>
          </p:cNvPr>
          <p:cNvPicPr>
            <a:picLocks noChangeAspect="1"/>
          </p:cNvPicPr>
          <p:nvPr/>
        </p:nvPicPr>
        <p:blipFill>
          <a:blip r:embed="rId2"/>
          <a:stretch>
            <a:fillRect/>
          </a:stretch>
        </p:blipFill>
        <p:spPr>
          <a:xfrm>
            <a:off x="0" y="-71920"/>
            <a:ext cx="9144000" cy="6929919"/>
          </a:xfrm>
          <a:prstGeom prst="rect">
            <a:avLst/>
          </a:prstGeom>
        </p:spPr>
      </p:pic>
    </p:spTree>
    <p:extLst>
      <p:ext uri="{BB962C8B-B14F-4D97-AF65-F5344CB8AC3E}">
        <p14:creationId xmlns:p14="http://schemas.microsoft.com/office/powerpoint/2010/main" val="357065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8" y="2273504"/>
            <a:ext cx="8501742" cy="4401205"/>
          </a:xfrm>
          <a:prstGeom prst="rect">
            <a:avLst/>
          </a:prstGeom>
        </p:spPr>
        <p:txBody>
          <a:bodyPr wrap="square" num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rPr>
              <a:t>If you are under 18 and an explicit or nude image of you has been shared online, we can confidentially help you to get it removed.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rPr>
              <a:t>Follow these 3 simple steps: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B" sz="2000" b="0" i="0" u="none" strike="noStrike" kern="1200" cap="none" spc="0" normalizeH="0" baseline="0" noProof="0" dirty="0">
                <a:ln>
                  <a:noFill/>
                </a:ln>
                <a:solidFill>
                  <a:srgbClr val="FF0000"/>
                </a:solidFill>
                <a:effectLst/>
                <a:uLnTx/>
                <a:uFillTx/>
                <a:latin typeface="Arial" charset="0"/>
                <a:ea typeface="+mn-ea"/>
                <a:cs typeface="Times New Roman" pitchFamily="18" charset="0"/>
              </a:rPr>
              <a:t>Download </a:t>
            </a:r>
            <a:r>
              <a:rPr kumimoji="0" lang="en-GB" altLang="en-GB" sz="2000" b="0" i="0" u="none" strike="noStrike" kern="1200" cap="none" spc="0" normalizeH="0" baseline="0" noProof="0" dirty="0" err="1">
                <a:ln>
                  <a:noFill/>
                </a:ln>
                <a:solidFill>
                  <a:srgbClr val="FF0000"/>
                </a:solidFill>
                <a:effectLst/>
                <a:uLnTx/>
                <a:uFillTx/>
                <a:latin typeface="Arial" charset="0"/>
                <a:ea typeface="+mn-ea"/>
                <a:cs typeface="Times New Roman" pitchFamily="18" charset="0"/>
              </a:rPr>
              <a:t>Yoti</a:t>
            </a:r>
            <a:r>
              <a:rPr kumimoji="0" lang="en-GB" altLang="en-GB" sz="2000" b="0" i="0" u="none" strike="noStrike" kern="1200" cap="none" spc="0" normalizeH="0" baseline="0" noProof="0" dirty="0">
                <a:ln>
                  <a:noFill/>
                </a:ln>
                <a:solidFill>
                  <a:srgbClr val="FF0000"/>
                </a:solidFill>
                <a:effectLst/>
                <a:uLnTx/>
                <a:uFillTx/>
                <a:latin typeface="Arial" charset="0"/>
                <a:ea typeface="+mn-ea"/>
                <a:cs typeface="Times New Roman" pitchFamily="18" charset="0"/>
              </a:rPr>
              <a:t> </a:t>
            </a:r>
            <a:r>
              <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rPr>
              <a:t>– The easiest, most secure way to prove identity. Take a selfie and then a photo of your ID, like a passport, to verify it’s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B" sz="2000" b="0" i="0" u="none" strike="noStrike" kern="1200" cap="none" spc="0" normalizeH="0" baseline="0" noProof="0" dirty="0">
                <a:ln>
                  <a:noFill/>
                </a:ln>
                <a:solidFill>
                  <a:srgbClr val="FF0000"/>
                </a:solidFill>
                <a:effectLst/>
                <a:uLnTx/>
                <a:uFillTx/>
                <a:latin typeface="Arial" charset="0"/>
                <a:ea typeface="+mn-ea"/>
                <a:cs typeface="Times New Roman" pitchFamily="18" charset="0"/>
              </a:rPr>
              <a:t>Report: </a:t>
            </a:r>
            <a:r>
              <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rPr>
              <a:t>Give details of the nude image and where it could be online (don’t worry if you don’t know all the details)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B" sz="2000" b="0" i="0" u="none" strike="noStrike" kern="1200" cap="none" spc="0" normalizeH="0" baseline="0" noProof="0" dirty="0">
                <a:ln>
                  <a:noFill/>
                </a:ln>
                <a:solidFill>
                  <a:srgbClr val="FF0000"/>
                </a:solidFill>
                <a:effectLst/>
                <a:uLnTx/>
                <a:uFillTx/>
                <a:latin typeface="Arial" charset="0"/>
                <a:ea typeface="+mn-ea"/>
                <a:cs typeface="Times New Roman" pitchFamily="18" charset="0"/>
              </a:rPr>
              <a:t>Remove: </a:t>
            </a:r>
            <a:r>
              <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rPr>
              <a:t>We’ll then review the details and the IWF will work to have it removed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B" sz="2000" b="0" i="0" u="none" strike="noStrike" kern="1200" cap="none" spc="0" normalizeH="0" baseline="0" noProof="0" dirty="0">
                <a:ln>
                  <a:noFill/>
                </a:ln>
                <a:solidFill>
                  <a:srgbClr val="000000"/>
                </a:solidFill>
                <a:effectLst/>
                <a:uLnTx/>
                <a:uFillTx/>
                <a:latin typeface="Arial" charset="0"/>
                <a:ea typeface="+mn-ea"/>
                <a:cs typeface="Times New Roman" pitchFamily="18" charset="0"/>
              </a:rPr>
              <a:t>The IWF (Internet Watch Foundation) use image hashing technology. This means each photo has its very own ID and using this ID it can identify the image, and have it removed, wherever it is uploaded to the internet.</a:t>
            </a:r>
          </a:p>
        </p:txBody>
      </p:sp>
      <p:pic>
        <p:nvPicPr>
          <p:cNvPr id="3" name="Picture 2"/>
          <p:cNvPicPr>
            <a:picLocks noChangeAspect="1"/>
          </p:cNvPicPr>
          <p:nvPr/>
        </p:nvPicPr>
        <p:blipFill>
          <a:blip r:embed="rId2"/>
          <a:stretch>
            <a:fillRect/>
          </a:stretch>
        </p:blipFill>
        <p:spPr>
          <a:xfrm>
            <a:off x="261258" y="1121229"/>
            <a:ext cx="1787979" cy="9624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129" y="1121229"/>
            <a:ext cx="1905000" cy="937440"/>
          </a:xfrm>
          <a:prstGeom prst="rect">
            <a:avLst/>
          </a:prstGeom>
        </p:spPr>
      </p:pic>
      <p:pic>
        <p:nvPicPr>
          <p:cNvPr id="5" name="Picture 4"/>
          <p:cNvPicPr>
            <a:picLocks noChangeAspect="1"/>
          </p:cNvPicPr>
          <p:nvPr/>
        </p:nvPicPr>
        <p:blipFill>
          <a:blip r:embed="rId4"/>
          <a:stretch>
            <a:fillRect/>
          </a:stretch>
        </p:blipFill>
        <p:spPr>
          <a:xfrm>
            <a:off x="2413907" y="1121229"/>
            <a:ext cx="3145971" cy="937440"/>
          </a:xfrm>
          <a:prstGeom prst="rect">
            <a:avLst/>
          </a:prstGeom>
        </p:spPr>
      </p:pic>
      <p:sp>
        <p:nvSpPr>
          <p:cNvPr id="6" name="TextBox 5"/>
          <p:cNvSpPr txBox="1"/>
          <p:nvPr/>
        </p:nvSpPr>
        <p:spPr>
          <a:xfrm>
            <a:off x="457200" y="391886"/>
            <a:ext cx="8305800"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GB" sz="3200" b="1" i="0" u="none" strike="noStrike" kern="1200" cap="none" spc="0" normalizeH="0" baseline="0" noProof="0" dirty="0">
                <a:ln>
                  <a:noFill/>
                </a:ln>
                <a:solidFill>
                  <a:srgbClr val="000000"/>
                </a:solidFill>
                <a:effectLst/>
                <a:uLnTx/>
                <a:uFillTx/>
                <a:latin typeface="Arial" charset="0"/>
                <a:ea typeface="+mn-ea"/>
                <a:cs typeface="Times New Roman" pitchFamily="18" charset="0"/>
              </a:rPr>
              <a:t>How do I remove a nude image of myself?</a:t>
            </a:r>
          </a:p>
        </p:txBody>
      </p:sp>
    </p:spTree>
    <p:extLst>
      <p:ext uri="{BB962C8B-B14F-4D97-AF65-F5344CB8AC3E}">
        <p14:creationId xmlns:p14="http://schemas.microsoft.com/office/powerpoint/2010/main" val="66462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8FA6-9297-1AA5-2B27-55DD607CD760}"/>
              </a:ext>
            </a:extLst>
          </p:cNvPr>
          <p:cNvSpPr>
            <a:spLocks noGrp="1"/>
          </p:cNvSpPr>
          <p:nvPr>
            <p:ph type="title"/>
          </p:nvPr>
        </p:nvSpPr>
        <p:spPr/>
        <p:txBody>
          <a:bodyPr>
            <a:noAutofit/>
          </a:bodyPr>
          <a:lstStyle/>
          <a:p>
            <a:r>
              <a:rPr lang="en-GB" sz="3200" dirty="0"/>
              <a:t>Tactics used by Offenders</a:t>
            </a:r>
          </a:p>
        </p:txBody>
      </p:sp>
      <p:sp>
        <p:nvSpPr>
          <p:cNvPr id="3" name="Text Placeholder 2">
            <a:extLst>
              <a:ext uri="{FF2B5EF4-FFF2-40B4-BE49-F238E27FC236}">
                <a16:creationId xmlns:a16="http://schemas.microsoft.com/office/drawing/2014/main" id="{C94F9D50-6873-7411-C761-ED20D7A118DA}"/>
              </a:ext>
            </a:extLst>
          </p:cNvPr>
          <p:cNvSpPr>
            <a:spLocks noGrp="1"/>
          </p:cNvSpPr>
          <p:nvPr>
            <p:ph type="body" idx="1"/>
          </p:nvPr>
        </p:nvSpPr>
        <p:spPr>
          <a:xfrm>
            <a:off x="271588" y="1669687"/>
            <a:ext cx="5630781" cy="4769047"/>
          </a:xfrm>
        </p:spPr>
        <p:txBody>
          <a:bodyPr>
            <a:normAutofit fontScale="92500" lnSpcReduction="10000"/>
          </a:bodyPr>
          <a:lstStyle/>
          <a:p>
            <a:r>
              <a:rPr lang="en-GB" sz="2000" dirty="0"/>
              <a:t>Lewis Edwards, who admitted more than 100 sexual offences against children, has been handed a life sentence. He will serve a minimum of 12 years behind bars.</a:t>
            </a:r>
          </a:p>
          <a:p>
            <a:endParaRPr lang="en-GB" sz="2000" dirty="0"/>
          </a:p>
          <a:p>
            <a:r>
              <a:rPr lang="en-GB" sz="2000" dirty="0"/>
              <a:t>He used fake Snapchat accounts - posing as a 14-year-old boy - to groom more than 200 girls aged between 10 and 16 online.</a:t>
            </a:r>
          </a:p>
          <a:p>
            <a:endParaRPr lang="en-GB" sz="2000" dirty="0"/>
          </a:p>
          <a:p>
            <a:r>
              <a:rPr lang="en-GB" sz="2000" dirty="0"/>
              <a:t>Edwards asked scores of his victims for indecent images in school uniform and blackmailed many young girls - threatening to publish their photos or hurt their families to get them to cooperate.</a:t>
            </a:r>
          </a:p>
          <a:p>
            <a:endParaRPr lang="en-GB" sz="2000" dirty="0"/>
          </a:p>
          <a:p>
            <a:r>
              <a:rPr lang="en-GB" sz="2000" dirty="0"/>
              <a:t>He pleaded guilty to 22 counts of blackmail, 138 child sex offences and a further offence of refusing to disclose the password to a mobile phone and USB stick.</a:t>
            </a:r>
          </a:p>
          <a:p>
            <a:endParaRPr lang="en-GB" sz="2000" dirty="0"/>
          </a:p>
        </p:txBody>
      </p:sp>
      <p:pic>
        <p:nvPicPr>
          <p:cNvPr id="4" name="Picture 3">
            <a:extLst>
              <a:ext uri="{FF2B5EF4-FFF2-40B4-BE49-F238E27FC236}">
                <a16:creationId xmlns:a16="http://schemas.microsoft.com/office/drawing/2014/main" id="{93EEC6FF-60B4-EB3C-C506-081215972768}"/>
              </a:ext>
            </a:extLst>
          </p:cNvPr>
          <p:cNvPicPr>
            <a:picLocks noChangeAspect="1"/>
          </p:cNvPicPr>
          <p:nvPr/>
        </p:nvPicPr>
        <p:blipFill>
          <a:blip r:embed="rId2"/>
          <a:stretch>
            <a:fillRect/>
          </a:stretch>
        </p:blipFill>
        <p:spPr>
          <a:xfrm>
            <a:off x="5902369" y="1669687"/>
            <a:ext cx="3036771" cy="2334970"/>
          </a:xfrm>
          <a:prstGeom prst="rect">
            <a:avLst/>
          </a:prstGeom>
        </p:spPr>
      </p:pic>
    </p:spTree>
    <p:extLst>
      <p:ext uri="{BB962C8B-B14F-4D97-AF65-F5344CB8AC3E}">
        <p14:creationId xmlns:p14="http://schemas.microsoft.com/office/powerpoint/2010/main" val="51037856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C522-0AB3-E64E-CBB4-E41E5127DCB1}"/>
              </a:ext>
            </a:extLst>
          </p:cNvPr>
          <p:cNvSpPr>
            <a:spLocks noGrp="1"/>
          </p:cNvSpPr>
          <p:nvPr>
            <p:ph type="title"/>
          </p:nvPr>
        </p:nvSpPr>
        <p:spPr/>
        <p:txBody>
          <a:bodyPr>
            <a:noAutofit/>
          </a:bodyPr>
          <a:lstStyle/>
          <a:p>
            <a:r>
              <a:rPr lang="en-GB" sz="3200" dirty="0"/>
              <a:t>Tactics used by Offenders</a:t>
            </a:r>
          </a:p>
        </p:txBody>
      </p:sp>
      <p:pic>
        <p:nvPicPr>
          <p:cNvPr id="4" name="Picture 3">
            <a:extLst>
              <a:ext uri="{FF2B5EF4-FFF2-40B4-BE49-F238E27FC236}">
                <a16:creationId xmlns:a16="http://schemas.microsoft.com/office/drawing/2014/main" id="{B01F9A6E-CD4D-A29C-1B1F-E62810BD295B}"/>
              </a:ext>
            </a:extLst>
          </p:cNvPr>
          <p:cNvPicPr>
            <a:picLocks noChangeAspect="1"/>
          </p:cNvPicPr>
          <p:nvPr/>
        </p:nvPicPr>
        <p:blipFill>
          <a:blip r:embed="rId2"/>
          <a:stretch>
            <a:fillRect/>
          </a:stretch>
        </p:blipFill>
        <p:spPr>
          <a:xfrm>
            <a:off x="78186" y="1287893"/>
            <a:ext cx="3620654" cy="5409344"/>
          </a:xfrm>
          <a:prstGeom prst="rect">
            <a:avLst/>
          </a:prstGeom>
        </p:spPr>
      </p:pic>
      <p:sp>
        <p:nvSpPr>
          <p:cNvPr id="3" name="Text Placeholder 2">
            <a:extLst>
              <a:ext uri="{FF2B5EF4-FFF2-40B4-BE49-F238E27FC236}">
                <a16:creationId xmlns:a16="http://schemas.microsoft.com/office/drawing/2014/main" id="{775F5B43-4A66-E1B8-F0B0-B1A061D4EE25}"/>
              </a:ext>
            </a:extLst>
          </p:cNvPr>
          <p:cNvSpPr>
            <a:spLocks noGrp="1"/>
          </p:cNvSpPr>
          <p:nvPr>
            <p:ph type="body" idx="1"/>
          </p:nvPr>
        </p:nvSpPr>
        <p:spPr>
          <a:xfrm>
            <a:off x="3698840" y="1608042"/>
            <a:ext cx="5044468" cy="4769047"/>
          </a:xfrm>
        </p:spPr>
        <p:txBody>
          <a:bodyPr>
            <a:normAutofit fontScale="92500"/>
          </a:bodyPr>
          <a:lstStyle/>
          <a:p>
            <a:r>
              <a:rPr lang="en-GB" sz="1800" b="1" dirty="0"/>
              <a:t>Psychological manipulation</a:t>
            </a:r>
          </a:p>
          <a:p>
            <a:r>
              <a:rPr lang="en-GB" sz="1800" dirty="0"/>
              <a:t> “Police examination of the devices revealed the defendant’s very significant offending against a large number of young girls. He had been in online contact with 210 girls ranging in age from 10-years-old to 16-years-old.</a:t>
            </a:r>
          </a:p>
          <a:p>
            <a:r>
              <a:rPr lang="en-GB" sz="1800" dirty="0"/>
              <a:t>“The defendant had a pattern of behaviour. He made online contact with girls, sometimes pretending to be someone they knew, sometimes making contact through friends of friends. He pretended to be a boy of similar age and groomed his victims by psychologically manipulating them until he had gained control.</a:t>
            </a:r>
          </a:p>
          <a:p>
            <a:r>
              <a:rPr lang="en-GB" sz="1800" dirty="0"/>
              <a:t>“He was friendly, complimentary, pretended to have an interest in the victims and their lives. He gained trust by building relationships with them while continuing he was a teenage boy.</a:t>
            </a:r>
          </a:p>
          <a:p>
            <a:r>
              <a:rPr lang="en-GB" sz="1800" dirty="0"/>
              <a:t>"Often, he gained the victim’s sympathy by claiming that contact with her helped his well-being."</a:t>
            </a:r>
          </a:p>
          <a:p>
            <a:endParaRPr lang="en-GB" dirty="0"/>
          </a:p>
        </p:txBody>
      </p:sp>
    </p:spTree>
    <p:extLst>
      <p:ext uri="{BB962C8B-B14F-4D97-AF65-F5344CB8AC3E}">
        <p14:creationId xmlns:p14="http://schemas.microsoft.com/office/powerpoint/2010/main" val="39269978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212F-6055-016B-F4D8-AECB4EC3ADEC}"/>
              </a:ext>
            </a:extLst>
          </p:cNvPr>
          <p:cNvSpPr>
            <a:spLocks noGrp="1"/>
          </p:cNvSpPr>
          <p:nvPr>
            <p:ph type="title"/>
          </p:nvPr>
        </p:nvSpPr>
        <p:spPr/>
        <p:txBody>
          <a:bodyPr>
            <a:noAutofit/>
          </a:bodyPr>
          <a:lstStyle/>
          <a:p>
            <a:r>
              <a:rPr lang="en-GB" sz="3200" dirty="0"/>
              <a:t>Tactics used by Offenders</a:t>
            </a:r>
          </a:p>
        </p:txBody>
      </p:sp>
      <p:sp>
        <p:nvSpPr>
          <p:cNvPr id="3" name="Text Placeholder 2">
            <a:extLst>
              <a:ext uri="{FF2B5EF4-FFF2-40B4-BE49-F238E27FC236}">
                <a16:creationId xmlns:a16="http://schemas.microsoft.com/office/drawing/2014/main" id="{E062211F-265E-11A5-9C39-E1A04085D3F9}"/>
              </a:ext>
            </a:extLst>
          </p:cNvPr>
          <p:cNvSpPr>
            <a:spLocks noGrp="1"/>
          </p:cNvSpPr>
          <p:nvPr>
            <p:ph type="body" idx="1"/>
          </p:nvPr>
        </p:nvSpPr>
        <p:spPr/>
        <p:txBody>
          <a:bodyPr>
            <a:normAutofit/>
          </a:bodyPr>
          <a:lstStyle/>
          <a:p>
            <a:r>
              <a:rPr lang="en-GB" sz="2000" dirty="0"/>
              <a:t>Elliot Nicklin 22 years old. used online chat groups to blackmail over 70 teenage girls into sending explicit photos of themselves.</a:t>
            </a:r>
          </a:p>
          <a:p>
            <a:r>
              <a:rPr lang="en-GB" sz="2000" b="1" dirty="0"/>
              <a:t>He used online personas in chat groups to lure his victims in.</a:t>
            </a:r>
          </a:p>
          <a:p>
            <a:endParaRPr lang="en-GB" sz="2000" dirty="0"/>
          </a:p>
        </p:txBody>
      </p:sp>
      <p:sp>
        <p:nvSpPr>
          <p:cNvPr id="5" name="TextBox 4">
            <a:extLst>
              <a:ext uri="{FF2B5EF4-FFF2-40B4-BE49-F238E27FC236}">
                <a16:creationId xmlns:a16="http://schemas.microsoft.com/office/drawing/2014/main" id="{A76962D2-988E-C4A6-C63D-CD83305B263B}"/>
              </a:ext>
            </a:extLst>
          </p:cNvPr>
          <p:cNvSpPr txBox="1"/>
          <p:nvPr/>
        </p:nvSpPr>
        <p:spPr>
          <a:xfrm>
            <a:off x="395555" y="3010999"/>
            <a:ext cx="3909317"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He admitted 27 offences - between 2014 and the day he was arrested of May 21, 2020 - Jailed for 10 years.</a:t>
            </a:r>
          </a:p>
        </p:txBody>
      </p:sp>
      <p:pic>
        <p:nvPicPr>
          <p:cNvPr id="6" name="Picture 5">
            <a:extLst>
              <a:ext uri="{FF2B5EF4-FFF2-40B4-BE49-F238E27FC236}">
                <a16:creationId xmlns:a16="http://schemas.microsoft.com/office/drawing/2014/main" id="{118505D0-676A-158B-9D39-DB318A5DBDB5}"/>
              </a:ext>
            </a:extLst>
          </p:cNvPr>
          <p:cNvPicPr>
            <a:picLocks noChangeAspect="1"/>
          </p:cNvPicPr>
          <p:nvPr/>
        </p:nvPicPr>
        <p:blipFill>
          <a:blip r:embed="rId2"/>
          <a:stretch>
            <a:fillRect/>
          </a:stretch>
        </p:blipFill>
        <p:spPr>
          <a:xfrm>
            <a:off x="482343" y="4090095"/>
            <a:ext cx="4224894" cy="2664183"/>
          </a:xfrm>
          <a:prstGeom prst="rect">
            <a:avLst/>
          </a:prstGeom>
        </p:spPr>
      </p:pic>
      <p:pic>
        <p:nvPicPr>
          <p:cNvPr id="7" name="Picture 6">
            <a:extLst>
              <a:ext uri="{FF2B5EF4-FFF2-40B4-BE49-F238E27FC236}">
                <a16:creationId xmlns:a16="http://schemas.microsoft.com/office/drawing/2014/main" id="{5C2AFA17-F8BE-07EC-C751-FCC3F4217321}"/>
              </a:ext>
            </a:extLst>
          </p:cNvPr>
          <p:cNvPicPr>
            <a:picLocks noChangeAspect="1"/>
          </p:cNvPicPr>
          <p:nvPr/>
        </p:nvPicPr>
        <p:blipFill>
          <a:blip r:embed="rId3"/>
          <a:stretch>
            <a:fillRect/>
          </a:stretch>
        </p:blipFill>
        <p:spPr>
          <a:xfrm>
            <a:off x="5167173" y="2944346"/>
            <a:ext cx="3371380" cy="3621338"/>
          </a:xfrm>
          <a:prstGeom prst="rect">
            <a:avLst/>
          </a:prstGeom>
        </p:spPr>
      </p:pic>
    </p:spTree>
    <p:extLst>
      <p:ext uri="{BB962C8B-B14F-4D97-AF65-F5344CB8AC3E}">
        <p14:creationId xmlns:p14="http://schemas.microsoft.com/office/powerpoint/2010/main" val="222370703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1F69565-9BAE-CB0D-D474-11869F9AE35D}"/>
              </a:ext>
            </a:extLst>
          </p:cNvPr>
          <p:cNvSpPr txBox="1"/>
          <p:nvPr/>
        </p:nvSpPr>
        <p:spPr>
          <a:xfrm>
            <a:off x="6394058" y="122192"/>
            <a:ext cx="1859622"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FF0000"/>
                </a:solidFill>
                <a:effectLst/>
                <a:uLnTx/>
                <a:uFillTx/>
                <a:latin typeface="Arial" charset="0"/>
                <a:cs typeface="Times New Roman" pitchFamily="18" charset="0"/>
              </a:rPr>
              <a:t>FAKE</a:t>
            </a:r>
          </a:p>
        </p:txBody>
      </p:sp>
      <p:sp>
        <p:nvSpPr>
          <p:cNvPr id="14" name="TextBox 13">
            <a:extLst>
              <a:ext uri="{FF2B5EF4-FFF2-40B4-BE49-F238E27FC236}">
                <a16:creationId xmlns:a16="http://schemas.microsoft.com/office/drawing/2014/main" id="{F5CBE990-168B-167A-7183-02F68F7A37CB}"/>
              </a:ext>
            </a:extLst>
          </p:cNvPr>
          <p:cNvSpPr txBox="1"/>
          <p:nvPr/>
        </p:nvSpPr>
        <p:spPr>
          <a:xfrm>
            <a:off x="4266986" y="3233110"/>
            <a:ext cx="182526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Arial" charset="0"/>
                <a:cs typeface="Times New Roman" pitchFamily="18" charset="0"/>
              </a:rPr>
              <a:t>FAKE</a:t>
            </a:r>
          </a:p>
        </p:txBody>
      </p:sp>
      <p:sp>
        <p:nvSpPr>
          <p:cNvPr id="15" name="TextBox 14">
            <a:extLst>
              <a:ext uri="{FF2B5EF4-FFF2-40B4-BE49-F238E27FC236}">
                <a16:creationId xmlns:a16="http://schemas.microsoft.com/office/drawing/2014/main" id="{E342DD45-E28B-C3D9-ACB9-3771550DBF1B}"/>
              </a:ext>
            </a:extLst>
          </p:cNvPr>
          <p:cNvSpPr txBox="1"/>
          <p:nvPr/>
        </p:nvSpPr>
        <p:spPr>
          <a:xfrm>
            <a:off x="829960" y="6090112"/>
            <a:ext cx="213927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0000"/>
                </a:solidFill>
                <a:effectLst/>
                <a:uLnTx/>
                <a:uFillTx/>
                <a:latin typeface="Arial" charset="0"/>
                <a:cs typeface="Times New Roman" pitchFamily="18" charset="0"/>
              </a:rPr>
              <a:t>FAKE</a:t>
            </a:r>
          </a:p>
        </p:txBody>
      </p:sp>
      <p:pic>
        <p:nvPicPr>
          <p:cNvPr id="4" name="Picture 3">
            <a:extLst>
              <a:ext uri="{FF2B5EF4-FFF2-40B4-BE49-F238E27FC236}">
                <a16:creationId xmlns:a16="http://schemas.microsoft.com/office/drawing/2014/main" id="{0C4ACCA5-2E6A-324D-072C-E0793774A5B9}"/>
              </a:ext>
            </a:extLst>
          </p:cNvPr>
          <p:cNvPicPr>
            <a:picLocks noChangeAspect="1"/>
          </p:cNvPicPr>
          <p:nvPr/>
        </p:nvPicPr>
        <p:blipFill>
          <a:blip r:embed="rId2"/>
          <a:stretch>
            <a:fillRect/>
          </a:stretch>
        </p:blipFill>
        <p:spPr>
          <a:xfrm>
            <a:off x="407166" y="254954"/>
            <a:ext cx="2562066" cy="2790825"/>
          </a:xfrm>
          <a:prstGeom prst="rect">
            <a:avLst/>
          </a:prstGeom>
        </p:spPr>
      </p:pic>
      <p:pic>
        <p:nvPicPr>
          <p:cNvPr id="13" name="Picture 12">
            <a:extLst>
              <a:ext uri="{FF2B5EF4-FFF2-40B4-BE49-F238E27FC236}">
                <a16:creationId xmlns:a16="http://schemas.microsoft.com/office/drawing/2014/main" id="{32E7C232-F42A-3D21-340D-5A32993089C2}"/>
              </a:ext>
            </a:extLst>
          </p:cNvPr>
          <p:cNvPicPr>
            <a:picLocks noChangeAspect="1"/>
          </p:cNvPicPr>
          <p:nvPr/>
        </p:nvPicPr>
        <p:blipFill>
          <a:blip r:embed="rId3"/>
          <a:stretch>
            <a:fillRect/>
          </a:stretch>
        </p:blipFill>
        <p:spPr>
          <a:xfrm>
            <a:off x="5835721" y="821534"/>
            <a:ext cx="2722652" cy="2942005"/>
          </a:xfrm>
          <a:prstGeom prst="rect">
            <a:avLst/>
          </a:prstGeom>
        </p:spPr>
      </p:pic>
      <p:pic>
        <p:nvPicPr>
          <p:cNvPr id="17" name="Picture 16">
            <a:extLst>
              <a:ext uri="{FF2B5EF4-FFF2-40B4-BE49-F238E27FC236}">
                <a16:creationId xmlns:a16="http://schemas.microsoft.com/office/drawing/2014/main" id="{BD67CA0E-3F8D-B1CC-3772-B81B8B6D732F}"/>
              </a:ext>
            </a:extLst>
          </p:cNvPr>
          <p:cNvPicPr>
            <a:picLocks noChangeAspect="1"/>
          </p:cNvPicPr>
          <p:nvPr/>
        </p:nvPicPr>
        <p:blipFill>
          <a:blip r:embed="rId4"/>
          <a:stretch>
            <a:fillRect/>
          </a:stretch>
        </p:blipFill>
        <p:spPr>
          <a:xfrm>
            <a:off x="476411" y="3533158"/>
            <a:ext cx="2562066" cy="2581275"/>
          </a:xfrm>
          <a:prstGeom prst="rect">
            <a:avLst/>
          </a:prstGeom>
        </p:spPr>
      </p:pic>
      <p:pic>
        <p:nvPicPr>
          <p:cNvPr id="3" name="Picture 2">
            <a:extLst>
              <a:ext uri="{FF2B5EF4-FFF2-40B4-BE49-F238E27FC236}">
                <a16:creationId xmlns:a16="http://schemas.microsoft.com/office/drawing/2014/main" id="{091C1CC2-2BAD-5A32-4C84-2D8CC9B468F4}"/>
              </a:ext>
            </a:extLst>
          </p:cNvPr>
          <p:cNvPicPr>
            <a:picLocks noChangeAspect="1"/>
          </p:cNvPicPr>
          <p:nvPr/>
        </p:nvPicPr>
        <p:blipFill>
          <a:blip r:embed="rId5"/>
          <a:stretch>
            <a:fillRect/>
          </a:stretch>
        </p:blipFill>
        <p:spPr>
          <a:xfrm>
            <a:off x="3038477" y="218661"/>
            <a:ext cx="2722652" cy="2827118"/>
          </a:xfrm>
          <a:prstGeom prst="rect">
            <a:avLst/>
          </a:prstGeom>
        </p:spPr>
      </p:pic>
      <p:pic>
        <p:nvPicPr>
          <p:cNvPr id="6" name="Picture 5">
            <a:extLst>
              <a:ext uri="{FF2B5EF4-FFF2-40B4-BE49-F238E27FC236}">
                <a16:creationId xmlns:a16="http://schemas.microsoft.com/office/drawing/2014/main" id="{B269937E-C73C-3492-CBAE-8B0E188CA63D}"/>
              </a:ext>
            </a:extLst>
          </p:cNvPr>
          <p:cNvPicPr>
            <a:picLocks noChangeAspect="1"/>
          </p:cNvPicPr>
          <p:nvPr/>
        </p:nvPicPr>
        <p:blipFill>
          <a:blip r:embed="rId6"/>
          <a:stretch>
            <a:fillRect/>
          </a:stretch>
        </p:blipFill>
        <p:spPr>
          <a:xfrm>
            <a:off x="3392025" y="4066772"/>
            <a:ext cx="5166347" cy="2524125"/>
          </a:xfrm>
          <a:prstGeom prst="rect">
            <a:avLst/>
          </a:prstGeom>
        </p:spPr>
      </p:pic>
    </p:spTree>
    <p:extLst>
      <p:ext uri="{BB962C8B-B14F-4D97-AF65-F5344CB8AC3E}">
        <p14:creationId xmlns:p14="http://schemas.microsoft.com/office/powerpoint/2010/main" val="317982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2DA5-9DBE-F195-3396-13F9448F543A}"/>
              </a:ext>
            </a:extLst>
          </p:cNvPr>
          <p:cNvSpPr>
            <a:spLocks noGrp="1"/>
          </p:cNvSpPr>
          <p:nvPr>
            <p:ph type="title"/>
          </p:nvPr>
        </p:nvSpPr>
        <p:spPr/>
        <p:txBody>
          <a:bodyPr>
            <a:noAutofit/>
          </a:bodyPr>
          <a:lstStyle/>
          <a:p>
            <a:r>
              <a:rPr lang="en-GB" sz="4000" dirty="0"/>
              <a:t>What is SEXTORTION</a:t>
            </a:r>
          </a:p>
        </p:txBody>
      </p:sp>
      <p:sp>
        <p:nvSpPr>
          <p:cNvPr id="3" name="Text Placeholder 2">
            <a:extLst>
              <a:ext uri="{FF2B5EF4-FFF2-40B4-BE49-F238E27FC236}">
                <a16:creationId xmlns:a16="http://schemas.microsoft.com/office/drawing/2014/main" id="{F902F5CF-1CF9-4E5A-01BA-306A3D1374AD}"/>
              </a:ext>
            </a:extLst>
          </p:cNvPr>
          <p:cNvSpPr>
            <a:spLocks noGrp="1"/>
          </p:cNvSpPr>
          <p:nvPr>
            <p:ph type="body" idx="1"/>
          </p:nvPr>
        </p:nvSpPr>
        <p:spPr>
          <a:xfrm>
            <a:off x="240766" y="1356189"/>
            <a:ext cx="8600825" cy="4969529"/>
          </a:xfrm>
        </p:spPr>
        <p:txBody>
          <a:bodyPr>
            <a:noAutofit/>
          </a:bodyPr>
          <a:lstStyle/>
          <a:p>
            <a:r>
              <a:rPr lang="en-GB" sz="2400" dirty="0"/>
              <a:t>Sextortion is a type of blackmail in which an individual manipulates or threatens to distribute explicit or intimate material (such as explicit sexual images or videos) of the victim unless certain demands are met.</a:t>
            </a:r>
          </a:p>
          <a:p>
            <a:endParaRPr lang="en-GB" sz="2400" dirty="0"/>
          </a:p>
          <a:p>
            <a:r>
              <a:rPr lang="en-GB" sz="2400" dirty="0"/>
              <a:t>Criminals often target individuals through online platforms, social media, or dating apps. They may establish trust and rapport, leading victims to share intimate content willingly or unknowingly through webcam sessions or private messages.</a:t>
            </a:r>
          </a:p>
          <a:p>
            <a:endParaRPr lang="en-GB" sz="2400" dirty="0"/>
          </a:p>
          <a:p>
            <a:r>
              <a:rPr lang="en-GB" sz="2400" dirty="0"/>
              <a:t>Sextortion can cause significant emotional distress, feelings of shame, fear, and anxiety. It's crucial to remember that victims are never at fault, and support is available to help cope with the aftermath.</a:t>
            </a:r>
          </a:p>
        </p:txBody>
      </p:sp>
      <p:pic>
        <p:nvPicPr>
          <p:cNvPr id="5" name="Picture 4">
            <a:extLst>
              <a:ext uri="{FF2B5EF4-FFF2-40B4-BE49-F238E27FC236}">
                <a16:creationId xmlns:a16="http://schemas.microsoft.com/office/drawing/2014/main" id="{E897E669-B937-6884-E6DC-B697EE3222A1}"/>
              </a:ext>
            </a:extLst>
          </p:cNvPr>
          <p:cNvPicPr>
            <a:picLocks noChangeAspect="1"/>
          </p:cNvPicPr>
          <p:nvPr/>
        </p:nvPicPr>
        <p:blipFill>
          <a:blip r:embed="rId2"/>
          <a:stretch>
            <a:fillRect/>
          </a:stretch>
        </p:blipFill>
        <p:spPr>
          <a:xfrm>
            <a:off x="6940353" y="5920905"/>
            <a:ext cx="1571625" cy="809625"/>
          </a:xfrm>
          <a:prstGeom prst="rect">
            <a:avLst/>
          </a:prstGeom>
        </p:spPr>
      </p:pic>
    </p:spTree>
    <p:extLst>
      <p:ext uri="{BB962C8B-B14F-4D97-AF65-F5344CB8AC3E}">
        <p14:creationId xmlns:p14="http://schemas.microsoft.com/office/powerpoint/2010/main" val="22108314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B101-C359-5990-D3F3-22A762A1E3B6}"/>
              </a:ext>
            </a:extLst>
          </p:cNvPr>
          <p:cNvSpPr>
            <a:spLocks noGrp="1"/>
          </p:cNvSpPr>
          <p:nvPr>
            <p:ph type="title"/>
          </p:nvPr>
        </p:nvSpPr>
        <p:spPr/>
        <p:txBody>
          <a:bodyPr>
            <a:noAutofit/>
          </a:bodyPr>
          <a:lstStyle/>
          <a:p>
            <a:r>
              <a:rPr lang="en-GB" sz="3200" dirty="0"/>
              <a:t>Tactics used by Offenders</a:t>
            </a:r>
          </a:p>
        </p:txBody>
      </p:sp>
      <p:sp>
        <p:nvSpPr>
          <p:cNvPr id="3" name="Text Placeholder 2">
            <a:extLst>
              <a:ext uri="{FF2B5EF4-FFF2-40B4-BE49-F238E27FC236}">
                <a16:creationId xmlns:a16="http://schemas.microsoft.com/office/drawing/2014/main" id="{1E1BE50C-0D65-0052-5D6D-31CEACF7103E}"/>
              </a:ext>
            </a:extLst>
          </p:cNvPr>
          <p:cNvSpPr>
            <a:spLocks noGrp="1"/>
          </p:cNvSpPr>
          <p:nvPr>
            <p:ph type="body" idx="1"/>
          </p:nvPr>
        </p:nvSpPr>
        <p:spPr>
          <a:xfrm>
            <a:off x="482343" y="1608042"/>
            <a:ext cx="5209540" cy="4769047"/>
          </a:xfrm>
        </p:spPr>
        <p:txBody>
          <a:bodyPr>
            <a:normAutofit fontScale="92500" lnSpcReduction="20000"/>
          </a:bodyPr>
          <a:lstStyle/>
          <a:p>
            <a:r>
              <a:rPr lang="en-GB" sz="2000" dirty="0"/>
              <a:t>Prolific male sex offender convicted after posing as a girl</a:t>
            </a:r>
          </a:p>
          <a:p>
            <a:endParaRPr lang="en-GB" sz="2000" dirty="0"/>
          </a:p>
          <a:p>
            <a:r>
              <a:rPr lang="en-GB" sz="2000" dirty="0"/>
              <a:t>A 36-year-old man from eastern England was convicted of 96 sex offences against 51 boys aged from four to 14. The National Crime Agency (NCA) say he is one of the most prolific child sexual abuse (CSA) offenders it has ever investigated. The offender created </a:t>
            </a:r>
            <a:r>
              <a:rPr lang="en-GB" sz="2000" b="1" dirty="0"/>
              <a:t>dozens of fake social media </a:t>
            </a:r>
            <a:r>
              <a:rPr lang="en-GB" sz="2000" dirty="0"/>
              <a:t>accounts pretending to be a </a:t>
            </a:r>
            <a:r>
              <a:rPr lang="en-GB" sz="2000" b="1" dirty="0"/>
              <a:t>13 year old girl, </a:t>
            </a:r>
            <a:r>
              <a:rPr lang="en-GB" sz="2000" dirty="0"/>
              <a:t>encouraging boys to send videos and images of themselves by sending sexual images of young women.</a:t>
            </a:r>
          </a:p>
          <a:p>
            <a:r>
              <a:rPr lang="en-GB" sz="2000" dirty="0"/>
              <a:t>The National Crime Agency said they had evidence up to 500 victims had sent images and that Wilson had approached more than 5,000 children worldwide.</a:t>
            </a:r>
          </a:p>
          <a:p>
            <a:endParaRPr lang="en-GB" sz="2000" dirty="0"/>
          </a:p>
          <a:p>
            <a:r>
              <a:rPr lang="en-GB" sz="2000" dirty="0"/>
              <a:t>Wilson was sentenced on January 12, 2021, to 25 years imprisonment.</a:t>
            </a:r>
          </a:p>
          <a:p>
            <a:endParaRPr lang="en-GB" sz="2000" dirty="0"/>
          </a:p>
        </p:txBody>
      </p:sp>
      <p:pic>
        <p:nvPicPr>
          <p:cNvPr id="4" name="Picture 3">
            <a:extLst>
              <a:ext uri="{FF2B5EF4-FFF2-40B4-BE49-F238E27FC236}">
                <a16:creationId xmlns:a16="http://schemas.microsoft.com/office/drawing/2014/main" id="{A32E7902-1EDC-8353-4615-7C91EC8CF85A}"/>
              </a:ext>
            </a:extLst>
          </p:cNvPr>
          <p:cNvPicPr>
            <a:picLocks noChangeAspect="1"/>
          </p:cNvPicPr>
          <p:nvPr/>
        </p:nvPicPr>
        <p:blipFill>
          <a:blip r:embed="rId2"/>
          <a:stretch>
            <a:fillRect/>
          </a:stretch>
        </p:blipFill>
        <p:spPr>
          <a:xfrm>
            <a:off x="6037527" y="1922608"/>
            <a:ext cx="2834886" cy="3834716"/>
          </a:xfrm>
          <a:prstGeom prst="rect">
            <a:avLst/>
          </a:prstGeom>
        </p:spPr>
      </p:pic>
    </p:spTree>
    <p:extLst>
      <p:ext uri="{BB962C8B-B14F-4D97-AF65-F5344CB8AC3E}">
        <p14:creationId xmlns:p14="http://schemas.microsoft.com/office/powerpoint/2010/main" val="243188662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E2D8-AFEF-D835-9E29-24B5D7B630E8}"/>
              </a:ext>
            </a:extLst>
          </p:cNvPr>
          <p:cNvSpPr>
            <a:spLocks noGrp="1"/>
          </p:cNvSpPr>
          <p:nvPr>
            <p:ph type="title"/>
          </p:nvPr>
        </p:nvSpPr>
        <p:spPr/>
        <p:txBody>
          <a:bodyPr>
            <a:noAutofit/>
          </a:bodyPr>
          <a:lstStyle/>
          <a:p>
            <a:r>
              <a:rPr lang="en-GB" sz="3200" dirty="0"/>
              <a:t>Tactics used by Offenders</a:t>
            </a:r>
          </a:p>
        </p:txBody>
      </p:sp>
      <p:sp>
        <p:nvSpPr>
          <p:cNvPr id="3" name="Text Placeholder 2">
            <a:extLst>
              <a:ext uri="{FF2B5EF4-FFF2-40B4-BE49-F238E27FC236}">
                <a16:creationId xmlns:a16="http://schemas.microsoft.com/office/drawing/2014/main" id="{4CF5D4A0-7A3B-27C6-1DE2-33D02DABB5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45C918BC-E806-EED0-E7F9-F87DCD5AA2A5}"/>
              </a:ext>
            </a:extLst>
          </p:cNvPr>
          <p:cNvPicPr>
            <a:picLocks noChangeAspect="1"/>
          </p:cNvPicPr>
          <p:nvPr/>
        </p:nvPicPr>
        <p:blipFill>
          <a:blip r:embed="rId2"/>
          <a:stretch>
            <a:fillRect/>
          </a:stretch>
        </p:blipFill>
        <p:spPr>
          <a:xfrm>
            <a:off x="1" y="1232899"/>
            <a:ext cx="9144000" cy="5774076"/>
          </a:xfrm>
          <a:prstGeom prst="rect">
            <a:avLst/>
          </a:prstGeom>
        </p:spPr>
      </p:pic>
    </p:spTree>
    <p:extLst>
      <p:ext uri="{BB962C8B-B14F-4D97-AF65-F5344CB8AC3E}">
        <p14:creationId xmlns:p14="http://schemas.microsoft.com/office/powerpoint/2010/main" val="17759110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31C46-1797-4BC9-920E-D85119F5C145}"/>
              </a:ext>
            </a:extLst>
          </p:cNvPr>
          <p:cNvPicPr>
            <a:picLocks noChangeAspect="1"/>
          </p:cNvPicPr>
          <p:nvPr/>
        </p:nvPicPr>
        <p:blipFill>
          <a:blip r:embed="rId2"/>
          <a:stretch>
            <a:fillRect/>
          </a:stretch>
        </p:blipFill>
        <p:spPr>
          <a:xfrm>
            <a:off x="0" y="-71919"/>
            <a:ext cx="5161675" cy="6858000"/>
          </a:xfrm>
          <a:prstGeom prst="rect">
            <a:avLst/>
          </a:prstGeom>
        </p:spPr>
      </p:pic>
      <p:sp>
        <p:nvSpPr>
          <p:cNvPr id="5" name="TextBox 4">
            <a:extLst>
              <a:ext uri="{FF2B5EF4-FFF2-40B4-BE49-F238E27FC236}">
                <a16:creationId xmlns:a16="http://schemas.microsoft.com/office/drawing/2014/main" id="{88D59158-8BFA-4E98-8295-5F887C671C0E}"/>
              </a:ext>
            </a:extLst>
          </p:cNvPr>
          <p:cNvSpPr txBox="1"/>
          <p:nvPr/>
        </p:nvSpPr>
        <p:spPr>
          <a:xfrm>
            <a:off x="5280917" y="0"/>
            <a:ext cx="3770616"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Contents: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P2: Introduction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P3:  What does it mean? P3:  Consensual or non-consensual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P4:  Sharing pictures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P5-7:  All about trust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P7:   Where your picture might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P8:  Will I get in trouble? P9:  Who can help 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P10: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P10:  Organisations that can help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P11:  Self-care tips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cs typeface="Times New Roman" pitchFamily="18" charset="0"/>
              </a:rPr>
              <a:t>P12:  About this resource</a:t>
            </a:r>
          </a:p>
        </p:txBody>
      </p:sp>
      <p:sp>
        <p:nvSpPr>
          <p:cNvPr id="7" name="TextBox 6">
            <a:extLst>
              <a:ext uri="{FF2B5EF4-FFF2-40B4-BE49-F238E27FC236}">
                <a16:creationId xmlns:a16="http://schemas.microsoft.com/office/drawing/2014/main" id="{68F9C0B1-F154-4BC1-8383-72A433FFF730}"/>
              </a:ext>
            </a:extLst>
          </p:cNvPr>
          <p:cNvSpPr txBox="1"/>
          <p:nvPr/>
        </p:nvSpPr>
        <p:spPr>
          <a:xfrm>
            <a:off x="5486401" y="6164764"/>
            <a:ext cx="46233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Arial"/>
                <a:cs typeface="Times New Roman" pitchFamily="18" charset="0"/>
              </a:rPr>
              <a:t>https://swgfl.org.uk</a:t>
            </a:r>
          </a:p>
        </p:txBody>
      </p:sp>
    </p:spTree>
    <p:extLst>
      <p:ext uri="{BB962C8B-B14F-4D97-AF65-F5344CB8AC3E}">
        <p14:creationId xmlns:p14="http://schemas.microsoft.com/office/powerpoint/2010/main" val="3402812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48F6A-D9EA-48FE-BF80-8A26F3255EEE}"/>
              </a:ext>
            </a:extLst>
          </p:cNvPr>
          <p:cNvPicPr>
            <a:picLocks noChangeAspect="1"/>
          </p:cNvPicPr>
          <p:nvPr/>
        </p:nvPicPr>
        <p:blipFill>
          <a:blip r:embed="rId2"/>
          <a:stretch>
            <a:fillRect/>
          </a:stretch>
        </p:blipFill>
        <p:spPr>
          <a:xfrm>
            <a:off x="1511932" y="996593"/>
            <a:ext cx="5672378" cy="4157395"/>
          </a:xfrm>
          <a:prstGeom prst="rect">
            <a:avLst/>
          </a:prstGeom>
        </p:spPr>
      </p:pic>
      <p:sp>
        <p:nvSpPr>
          <p:cNvPr id="5" name="TextBox 4">
            <a:extLst>
              <a:ext uri="{FF2B5EF4-FFF2-40B4-BE49-F238E27FC236}">
                <a16:creationId xmlns:a16="http://schemas.microsoft.com/office/drawing/2014/main" id="{F47666F7-E1A2-4E22-A61B-30CA3145531C}"/>
              </a:ext>
            </a:extLst>
          </p:cNvPr>
          <p:cNvSpPr txBox="1"/>
          <p:nvPr/>
        </p:nvSpPr>
        <p:spPr>
          <a:xfrm>
            <a:off x="179798" y="5446782"/>
            <a:ext cx="87844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This is a guide for parents of children and young people who have got into trouble online.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cs typeface="Times New Roman" pitchFamily="18" charset="0"/>
              </a:rPr>
              <a:t>It is designed to answer some of the immediate questions you may have after learning that something is happening, or has happened, in your child's online life</a:t>
            </a:r>
          </a:p>
        </p:txBody>
      </p:sp>
      <p:sp>
        <p:nvSpPr>
          <p:cNvPr id="6" name="TextBox 5">
            <a:extLst>
              <a:ext uri="{FF2B5EF4-FFF2-40B4-BE49-F238E27FC236}">
                <a16:creationId xmlns:a16="http://schemas.microsoft.com/office/drawing/2014/main" id="{33B0B73B-3F64-4909-B9D6-88126787D3CC}"/>
              </a:ext>
            </a:extLst>
          </p:cNvPr>
          <p:cNvSpPr txBox="1"/>
          <p:nvPr/>
        </p:nvSpPr>
        <p:spPr>
          <a:xfrm>
            <a:off x="369870" y="226031"/>
            <a:ext cx="85943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70C0"/>
                </a:solidFill>
                <a:effectLst/>
                <a:uLnTx/>
                <a:uFillTx/>
                <a:latin typeface="Arial"/>
                <a:cs typeface="Times New Roman" pitchFamily="18" charset="0"/>
              </a:rPr>
              <a:t>www.parentsprotect.co.uk</a:t>
            </a:r>
          </a:p>
        </p:txBody>
      </p:sp>
    </p:spTree>
    <p:extLst>
      <p:ext uri="{BB962C8B-B14F-4D97-AF65-F5344CB8AC3E}">
        <p14:creationId xmlns:p14="http://schemas.microsoft.com/office/powerpoint/2010/main" val="227396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D2138-D17E-62A0-2042-935BBCD9D158}"/>
              </a:ext>
            </a:extLst>
          </p:cNvPr>
          <p:cNvSpPr>
            <a:spLocks noGrp="1"/>
          </p:cNvSpPr>
          <p:nvPr>
            <p:ph type="title"/>
          </p:nvPr>
        </p:nvSpPr>
        <p:spPr/>
        <p:txBody>
          <a:bodyPr>
            <a:normAutofit fontScale="90000"/>
          </a:bodyPr>
          <a:lstStyle/>
          <a:p>
            <a:r>
              <a:rPr lang="en-GB" dirty="0"/>
              <a:t>www.Internetmatters.org</a:t>
            </a:r>
          </a:p>
        </p:txBody>
      </p:sp>
      <p:pic>
        <p:nvPicPr>
          <p:cNvPr id="5" name="Picture 4">
            <a:extLst>
              <a:ext uri="{FF2B5EF4-FFF2-40B4-BE49-F238E27FC236}">
                <a16:creationId xmlns:a16="http://schemas.microsoft.com/office/drawing/2014/main" id="{E8318598-059E-6535-021B-700AA7031410}"/>
              </a:ext>
            </a:extLst>
          </p:cNvPr>
          <p:cNvPicPr>
            <a:picLocks noChangeAspect="1"/>
          </p:cNvPicPr>
          <p:nvPr/>
        </p:nvPicPr>
        <p:blipFill>
          <a:blip r:embed="rId2"/>
          <a:stretch>
            <a:fillRect/>
          </a:stretch>
        </p:blipFill>
        <p:spPr>
          <a:xfrm>
            <a:off x="0" y="1226246"/>
            <a:ext cx="6026046" cy="5532634"/>
          </a:xfrm>
          <a:prstGeom prst="rect">
            <a:avLst/>
          </a:prstGeom>
        </p:spPr>
      </p:pic>
    </p:spTree>
    <p:extLst>
      <p:ext uri="{BB962C8B-B14F-4D97-AF65-F5344CB8AC3E}">
        <p14:creationId xmlns:p14="http://schemas.microsoft.com/office/powerpoint/2010/main" val="1376323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CD475-EFA3-4365-835C-B5F7F7FFB2B5}"/>
              </a:ext>
            </a:extLst>
          </p:cNvPr>
          <p:cNvSpPr txBox="1"/>
          <p:nvPr/>
        </p:nvSpPr>
        <p:spPr>
          <a:xfrm>
            <a:off x="323528" y="245937"/>
            <a:ext cx="604867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venir Heavy"/>
                <a:cs typeface="Times New Roman" pitchFamily="18" charset="0"/>
                <a:sym typeface="Avenir Heavy"/>
              </a:rPr>
              <a:t>Guidance for Schools – </a:t>
            </a:r>
            <a:r>
              <a:rPr lang="en-GB" sz="2800" dirty="0">
                <a:solidFill>
                  <a:srgbClr val="FFFFFF"/>
                </a:solidFill>
                <a:latin typeface="Avenir Heavy"/>
                <a:sym typeface="Avenir Heavy"/>
              </a:rPr>
              <a:t>March 2023</a:t>
            </a:r>
            <a:endParaRPr kumimoji="0" lang="en-GB" sz="2800" b="0" i="0" u="none" strike="noStrike" kern="1200" cap="none" spc="0" normalizeH="0" baseline="0" noProof="0" dirty="0">
              <a:ln>
                <a:noFill/>
              </a:ln>
              <a:solidFill>
                <a:srgbClr val="FFFFFF"/>
              </a:solidFill>
              <a:effectLst/>
              <a:uLnTx/>
              <a:uFillTx/>
              <a:latin typeface="Avenir Heavy"/>
              <a:cs typeface="Times New Roman" pitchFamily="18" charset="0"/>
              <a:sym typeface="Avenir Heavy"/>
            </a:endParaRPr>
          </a:p>
        </p:txBody>
      </p:sp>
      <p:pic>
        <p:nvPicPr>
          <p:cNvPr id="5" name="Picture 4">
            <a:extLst>
              <a:ext uri="{FF2B5EF4-FFF2-40B4-BE49-F238E27FC236}">
                <a16:creationId xmlns:a16="http://schemas.microsoft.com/office/drawing/2014/main" id="{CE8187F9-CAEB-B060-E40C-2C3D16CA5354}"/>
              </a:ext>
            </a:extLst>
          </p:cNvPr>
          <p:cNvPicPr>
            <a:picLocks noChangeAspect="1"/>
          </p:cNvPicPr>
          <p:nvPr/>
        </p:nvPicPr>
        <p:blipFill>
          <a:blip r:embed="rId2"/>
          <a:stretch>
            <a:fillRect/>
          </a:stretch>
        </p:blipFill>
        <p:spPr>
          <a:xfrm>
            <a:off x="323528" y="1304818"/>
            <a:ext cx="4400550" cy="5450440"/>
          </a:xfrm>
          <a:prstGeom prst="rect">
            <a:avLst/>
          </a:prstGeom>
        </p:spPr>
      </p:pic>
      <p:sp>
        <p:nvSpPr>
          <p:cNvPr id="7" name="TextBox 6">
            <a:extLst>
              <a:ext uri="{FF2B5EF4-FFF2-40B4-BE49-F238E27FC236}">
                <a16:creationId xmlns:a16="http://schemas.microsoft.com/office/drawing/2014/main" id="{30D25FA6-3B6F-7E5E-188E-15BD48EB2036}"/>
              </a:ext>
            </a:extLst>
          </p:cNvPr>
          <p:cNvSpPr txBox="1"/>
          <p:nvPr/>
        </p:nvSpPr>
        <p:spPr>
          <a:xfrm>
            <a:off x="4811516" y="1304818"/>
            <a:ext cx="3937037"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This advice outlines how to respond to an incident of nudes and semi-nudes being shared, including:</a:t>
            </a:r>
          </a:p>
          <a:p>
            <a:endParaRPr lang="en-GB" dirty="0"/>
          </a:p>
          <a:p>
            <a:pPr marL="285750" indent="-285750">
              <a:buFont typeface="Arial" panose="020B0604020202020204" pitchFamily="34" charset="0"/>
              <a:buChar char="•"/>
            </a:pPr>
            <a:r>
              <a:rPr lang="en-GB" dirty="0"/>
              <a:t>risk assessing situations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safeguarding and supporting children and young people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handling devices and images recording incidents, including the role of other agencies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informing parents and carers</a:t>
            </a:r>
          </a:p>
        </p:txBody>
      </p:sp>
    </p:spTree>
    <p:extLst>
      <p:ext uri="{BB962C8B-B14F-4D97-AF65-F5344CB8AC3E}">
        <p14:creationId xmlns:p14="http://schemas.microsoft.com/office/powerpoint/2010/main" val="35489777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0087-BA10-9409-8C00-AB8D8641EBC7}"/>
              </a:ext>
            </a:extLst>
          </p:cNvPr>
          <p:cNvSpPr>
            <a:spLocks noGrp="1"/>
          </p:cNvSpPr>
          <p:nvPr>
            <p:ph type="title"/>
          </p:nvPr>
        </p:nvSpPr>
        <p:spPr/>
        <p:txBody>
          <a:bodyPr>
            <a:noAutofit/>
          </a:bodyPr>
          <a:lstStyle/>
          <a:p>
            <a:r>
              <a:rPr lang="en-GB" sz="3200" dirty="0"/>
              <a:t>Searching Electronic Devices</a:t>
            </a:r>
          </a:p>
        </p:txBody>
      </p:sp>
      <p:sp>
        <p:nvSpPr>
          <p:cNvPr id="3" name="Text Placeholder 2">
            <a:extLst>
              <a:ext uri="{FF2B5EF4-FFF2-40B4-BE49-F238E27FC236}">
                <a16:creationId xmlns:a16="http://schemas.microsoft.com/office/drawing/2014/main" id="{B80D16F9-6457-6842-BCBE-749764CCE3B2}"/>
              </a:ext>
            </a:extLst>
          </p:cNvPr>
          <p:cNvSpPr>
            <a:spLocks noGrp="1"/>
          </p:cNvSpPr>
          <p:nvPr>
            <p:ph type="body" idx="1"/>
          </p:nvPr>
        </p:nvSpPr>
        <p:spPr>
          <a:xfrm>
            <a:off x="3544300" y="1649235"/>
            <a:ext cx="5404491" cy="4768850"/>
          </a:xfrm>
        </p:spPr>
        <p:txBody>
          <a:bodyPr>
            <a:noAutofit/>
          </a:bodyPr>
          <a:lstStyle/>
          <a:p>
            <a:r>
              <a:rPr lang="en-GB" sz="2000" b="1" dirty="0"/>
              <a:t>Searching for devices</a:t>
            </a:r>
          </a:p>
          <a:p>
            <a:r>
              <a:rPr lang="en-GB" sz="2000" dirty="0"/>
              <a:t>The Searching, Screening and Confiscation advice for schools highlights how the Education Act 2011 gives schools the power to search pupils for devices, search data on devices. This power applies to all schools and there is no need to have parental consent to search through a young person’s mobile phone.</a:t>
            </a:r>
          </a:p>
          <a:p>
            <a:r>
              <a:rPr lang="en-GB" sz="2000" dirty="0"/>
              <a:t>If during a search a teacher finds material which concerns them and they reasonably suspect the material has been or could be used to cause harm or commit an offence, they can decide whether they should delete the material or retain it as evidence of a criminal offence or a breach of school discipline. They can also decide whether the material is of such seriousness that the police need to be involved.</a:t>
            </a:r>
          </a:p>
        </p:txBody>
      </p:sp>
      <p:pic>
        <p:nvPicPr>
          <p:cNvPr id="4" name="Picture 3">
            <a:extLst>
              <a:ext uri="{FF2B5EF4-FFF2-40B4-BE49-F238E27FC236}">
                <a16:creationId xmlns:a16="http://schemas.microsoft.com/office/drawing/2014/main" id="{FC14B97D-2627-3FF2-DB4D-442FB8218A96}"/>
              </a:ext>
            </a:extLst>
          </p:cNvPr>
          <p:cNvPicPr>
            <a:picLocks noChangeAspect="1"/>
          </p:cNvPicPr>
          <p:nvPr/>
        </p:nvPicPr>
        <p:blipFill>
          <a:blip r:embed="rId2"/>
          <a:stretch>
            <a:fillRect/>
          </a:stretch>
        </p:blipFill>
        <p:spPr>
          <a:xfrm>
            <a:off x="271463" y="2106201"/>
            <a:ext cx="3093458" cy="4032607"/>
          </a:xfrm>
          <a:prstGeom prst="rect">
            <a:avLst/>
          </a:prstGeom>
        </p:spPr>
      </p:pic>
    </p:spTree>
    <p:extLst>
      <p:ext uri="{BB962C8B-B14F-4D97-AF65-F5344CB8AC3E}">
        <p14:creationId xmlns:p14="http://schemas.microsoft.com/office/powerpoint/2010/main" val="5426208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172" name="TextShape 1"/>
          <p:cNvSpPr txBox="1"/>
          <p:nvPr/>
        </p:nvSpPr>
        <p:spPr>
          <a:xfrm>
            <a:off x="417399" y="643467"/>
            <a:ext cx="8408193"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a:ea typeface="+mj-ea"/>
                <a:cs typeface="+mj-cs"/>
              </a:rPr>
              <a:t>Thinkyouknow CEOP</a:t>
            </a:r>
          </a:p>
        </p:txBody>
      </p:sp>
      <p:pic>
        <p:nvPicPr>
          <p:cNvPr id="3" name="Picture 2">
            <a:extLst>
              <a:ext uri="{FF2B5EF4-FFF2-40B4-BE49-F238E27FC236}">
                <a16:creationId xmlns:a16="http://schemas.microsoft.com/office/drawing/2014/main" id="{D66158D8-99AF-4653-A93B-DCF92CE9E0C7}"/>
              </a:ext>
            </a:extLst>
          </p:cNvPr>
          <p:cNvPicPr>
            <a:picLocks noChangeAspect="1"/>
          </p:cNvPicPr>
          <p:nvPr/>
        </p:nvPicPr>
        <p:blipFill>
          <a:blip r:embed="rId2"/>
          <a:stretch>
            <a:fillRect/>
          </a:stretch>
        </p:blipFill>
        <p:spPr>
          <a:xfrm>
            <a:off x="297951" y="1675227"/>
            <a:ext cx="8527641" cy="4951604"/>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EFC105-B192-FC27-EA0B-8435F7E1632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19376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 name="TextBox 3">
            <a:extLst>
              <a:ext uri="{FF2B5EF4-FFF2-40B4-BE49-F238E27FC236}">
                <a16:creationId xmlns:a16="http://schemas.microsoft.com/office/drawing/2014/main" id="{3C01A7F9-BC90-463E-A665-8E9084D4D8B3}"/>
              </a:ext>
            </a:extLst>
          </p:cNvPr>
          <p:cNvSpPr txBox="1"/>
          <p:nvPr/>
        </p:nvSpPr>
        <p:spPr>
          <a:xfrm>
            <a:off x="394554" y="489439"/>
            <a:ext cx="8354891"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900" b="1" i="0" u="none" strike="noStrike" kern="1200" cap="none" spc="0" normalizeH="0" baseline="0" noProof="0">
                <a:ln>
                  <a:noFill/>
                </a:ln>
                <a:solidFill>
                  <a:prstClr val="white"/>
                </a:solidFill>
                <a:effectLst/>
                <a:uLnTx/>
                <a:uFillTx/>
                <a:latin typeface="Arial"/>
                <a:ea typeface="+mj-ea"/>
                <a:cs typeface="+mj-cs"/>
              </a:rPr>
              <a:t>Crimestoppers – Encourage young people to speak about Crime</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58122F6-3F67-4F7F-B00E-508A61F28970}"/>
              </a:ext>
            </a:extLst>
          </p:cNvPr>
          <p:cNvPicPr>
            <a:picLocks noChangeAspect="1"/>
          </p:cNvPicPr>
          <p:nvPr/>
        </p:nvPicPr>
        <p:blipFill>
          <a:blip r:embed="rId2"/>
          <a:stretch>
            <a:fillRect/>
          </a:stretch>
        </p:blipFill>
        <p:spPr>
          <a:xfrm>
            <a:off x="707456" y="2427541"/>
            <a:ext cx="7687763" cy="3997637"/>
          </a:xfrm>
          <a:prstGeom prst="rect">
            <a:avLst/>
          </a:prstGeom>
        </p:spPr>
      </p:pic>
    </p:spTree>
    <p:extLst>
      <p:ext uri="{BB962C8B-B14F-4D97-AF65-F5344CB8AC3E}">
        <p14:creationId xmlns:p14="http://schemas.microsoft.com/office/powerpoint/2010/main" val="117859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D421-AA0F-1DD9-6670-626920044928}"/>
              </a:ext>
            </a:extLst>
          </p:cNvPr>
          <p:cNvSpPr>
            <a:spLocks noGrp="1"/>
          </p:cNvSpPr>
          <p:nvPr>
            <p:ph type="title"/>
          </p:nvPr>
        </p:nvSpPr>
        <p:spPr/>
        <p:txBody>
          <a:bodyPr>
            <a:noAutofit/>
          </a:bodyPr>
          <a:lstStyle/>
          <a:p>
            <a:r>
              <a:rPr lang="en-GB" sz="4000" dirty="0"/>
              <a:t>IWF Report 2023</a:t>
            </a:r>
          </a:p>
        </p:txBody>
      </p:sp>
      <p:pic>
        <p:nvPicPr>
          <p:cNvPr id="4" name="Picture 3">
            <a:extLst>
              <a:ext uri="{FF2B5EF4-FFF2-40B4-BE49-F238E27FC236}">
                <a16:creationId xmlns:a16="http://schemas.microsoft.com/office/drawing/2014/main" id="{C26B553A-748D-53D5-4A89-26B6D4037A3E}"/>
              </a:ext>
            </a:extLst>
          </p:cNvPr>
          <p:cNvPicPr>
            <a:picLocks noChangeAspect="1"/>
          </p:cNvPicPr>
          <p:nvPr/>
        </p:nvPicPr>
        <p:blipFill>
          <a:blip r:embed="rId2"/>
          <a:stretch>
            <a:fillRect/>
          </a:stretch>
        </p:blipFill>
        <p:spPr>
          <a:xfrm>
            <a:off x="0" y="1232898"/>
            <a:ext cx="9144000" cy="5487941"/>
          </a:xfrm>
          <a:prstGeom prst="rect">
            <a:avLst/>
          </a:prstGeom>
        </p:spPr>
      </p:pic>
    </p:spTree>
    <p:extLst>
      <p:ext uri="{BB962C8B-B14F-4D97-AF65-F5344CB8AC3E}">
        <p14:creationId xmlns:p14="http://schemas.microsoft.com/office/powerpoint/2010/main" val="16813250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5" name="Picture 4">
            <a:extLst>
              <a:ext uri="{FF2B5EF4-FFF2-40B4-BE49-F238E27FC236}">
                <a16:creationId xmlns:a16="http://schemas.microsoft.com/office/drawing/2014/main" id="{096BA137-515B-4D76-9C11-04DBEE3264E3}"/>
              </a:ext>
            </a:extLst>
          </p:cNvPr>
          <p:cNvPicPr>
            <a:picLocks noChangeAspect="1"/>
          </p:cNvPicPr>
          <p:nvPr/>
        </p:nvPicPr>
        <p:blipFill>
          <a:blip r:embed="rId2"/>
          <a:stretch>
            <a:fillRect/>
          </a:stretch>
        </p:blipFill>
        <p:spPr>
          <a:xfrm>
            <a:off x="328772" y="0"/>
            <a:ext cx="8548099" cy="6858000"/>
          </a:xfrm>
          <a:prstGeom prst="rect">
            <a:avLst/>
          </a:prstGeom>
        </p:spPr>
      </p:pic>
    </p:spTree>
    <p:extLst>
      <p:ext uri="{BB962C8B-B14F-4D97-AF65-F5344CB8AC3E}">
        <p14:creationId xmlns:p14="http://schemas.microsoft.com/office/powerpoint/2010/main" val="2579395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TextShape 1"/>
          <p:cNvSpPr txBox="1"/>
          <p:nvPr/>
        </p:nvSpPr>
        <p:spPr>
          <a:xfrm>
            <a:off x="209771" y="953193"/>
            <a:ext cx="8910360" cy="4672890"/>
          </a:xfrm>
          <a:prstGeom prst="rect">
            <a:avLst/>
          </a:prstGeom>
          <a:no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cs typeface="Times New Roman"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cs typeface="Times New Roman" pitchFamily="18" charset="0"/>
            </a:endParaRPr>
          </a:p>
        </p:txBody>
      </p:sp>
      <p:pic>
        <p:nvPicPr>
          <p:cNvPr id="5" name="Picture 4">
            <a:extLst>
              <a:ext uri="{FF2B5EF4-FFF2-40B4-BE49-F238E27FC236}">
                <a16:creationId xmlns:a16="http://schemas.microsoft.com/office/drawing/2014/main" id="{C6A66B1A-7665-4909-8A10-A7682F6DA243}"/>
              </a:ext>
            </a:extLst>
          </p:cNvPr>
          <p:cNvPicPr>
            <a:picLocks noChangeAspect="1"/>
          </p:cNvPicPr>
          <p:nvPr/>
        </p:nvPicPr>
        <p:blipFill>
          <a:blip r:embed="rId3"/>
          <a:stretch>
            <a:fillRect/>
          </a:stretch>
        </p:blipFill>
        <p:spPr>
          <a:xfrm>
            <a:off x="209771" y="190259"/>
            <a:ext cx="4732699" cy="2334767"/>
          </a:xfrm>
          <a:prstGeom prst="rect">
            <a:avLst/>
          </a:prstGeom>
        </p:spPr>
      </p:pic>
      <p:pic>
        <p:nvPicPr>
          <p:cNvPr id="7" name="Picture 6">
            <a:extLst>
              <a:ext uri="{FF2B5EF4-FFF2-40B4-BE49-F238E27FC236}">
                <a16:creationId xmlns:a16="http://schemas.microsoft.com/office/drawing/2014/main" id="{388379A6-9835-49B6-9EAA-186F1C8400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91652" y="1748903"/>
            <a:ext cx="4542577" cy="2093506"/>
          </a:xfrm>
          <a:prstGeom prst="rect">
            <a:avLst/>
          </a:prstGeom>
        </p:spPr>
      </p:pic>
      <p:pic>
        <p:nvPicPr>
          <p:cNvPr id="10" name="Picture 9">
            <a:extLst>
              <a:ext uri="{FF2B5EF4-FFF2-40B4-BE49-F238E27FC236}">
                <a16:creationId xmlns:a16="http://schemas.microsoft.com/office/drawing/2014/main" id="{2556162C-4FA6-43E1-885F-FC71A4E9495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91652" y="4485770"/>
            <a:ext cx="4467868" cy="2093506"/>
          </a:xfrm>
          <a:prstGeom prst="rect">
            <a:avLst/>
          </a:prstGeom>
        </p:spPr>
      </p:pic>
      <p:sp>
        <p:nvSpPr>
          <p:cNvPr id="11" name="TextBox 10">
            <a:extLst>
              <a:ext uri="{FF2B5EF4-FFF2-40B4-BE49-F238E27FC236}">
                <a16:creationId xmlns:a16="http://schemas.microsoft.com/office/drawing/2014/main" id="{4B0ABAE4-E86C-4DF2-B4C1-C4A3AC8A04B5}"/>
              </a:ext>
            </a:extLst>
          </p:cNvPr>
          <p:cNvSpPr txBox="1"/>
          <p:nvPr/>
        </p:nvSpPr>
        <p:spPr>
          <a:xfrm>
            <a:off x="3499023" y="7316197"/>
            <a:ext cx="3571875"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noFill/>
                </a:ln>
                <a:solidFill>
                  <a:prstClr val="black"/>
                </a:solidFill>
                <a:effectLst/>
                <a:uLnTx/>
                <a:uFillTx/>
                <a:latin typeface="Arial"/>
                <a:cs typeface="Times New Roman" pitchFamily="18" charset="0"/>
                <a:hlinkClick r:id="rId7" tooltip="http://julianbrayrecessionbuster07944217476.blogspot.com/2012_10_01_archive.html"/>
              </a:rPr>
              <a:t>This Photo</a:t>
            </a:r>
            <a:r>
              <a:rPr kumimoji="0" lang="en-GB" sz="675" b="0" i="0" u="none" strike="noStrike" kern="1200" cap="none" spc="0" normalizeH="0" baseline="0" noProof="0">
                <a:ln>
                  <a:noFill/>
                </a:ln>
                <a:solidFill>
                  <a:prstClr val="black"/>
                </a:solidFill>
                <a:effectLst/>
                <a:uLnTx/>
                <a:uFillTx/>
                <a:latin typeface="Arial"/>
                <a:cs typeface="Times New Roman" pitchFamily="18" charset="0"/>
              </a:rPr>
              <a:t> by Unknown Author is licensed under </a:t>
            </a:r>
            <a:r>
              <a:rPr kumimoji="0" lang="en-GB" sz="675" b="0" i="0" u="none" strike="noStrike" kern="1200" cap="none" spc="0" normalizeH="0" baseline="0" noProof="0">
                <a:ln>
                  <a:noFill/>
                </a:ln>
                <a:solidFill>
                  <a:prstClr val="black"/>
                </a:solidFill>
                <a:effectLst/>
                <a:uLnTx/>
                <a:uFillTx/>
                <a:latin typeface="Arial"/>
                <a:cs typeface="Times New Roman" pitchFamily="18" charset="0"/>
                <a:hlinkClick r:id="rId8" tooltip="https://creativecommons.org/licenses/by-sa/3.0/"/>
              </a:rPr>
              <a:t>CC BY-SA</a:t>
            </a:r>
            <a:endParaRPr kumimoji="0" lang="en-GB" sz="675" b="0" i="0" u="none" strike="noStrike" kern="1200" cap="none" spc="0" normalizeH="0" baseline="0" noProof="0">
              <a:ln>
                <a:noFill/>
              </a:ln>
              <a:solidFill>
                <a:prstClr val="black"/>
              </a:solidFill>
              <a:effectLst/>
              <a:uLnTx/>
              <a:uFillTx/>
              <a:latin typeface="Arial"/>
              <a:cs typeface="Times New Roman" pitchFamily="18" charset="0"/>
            </a:endParaRPr>
          </a:p>
        </p:txBody>
      </p:sp>
      <p:pic>
        <p:nvPicPr>
          <p:cNvPr id="2" name="Picture 1">
            <a:extLst>
              <a:ext uri="{FF2B5EF4-FFF2-40B4-BE49-F238E27FC236}">
                <a16:creationId xmlns:a16="http://schemas.microsoft.com/office/drawing/2014/main" id="{C9F64379-D0FA-402C-AFE1-B6B69EAE5070}"/>
              </a:ext>
            </a:extLst>
          </p:cNvPr>
          <p:cNvPicPr>
            <a:picLocks noChangeAspect="1"/>
          </p:cNvPicPr>
          <p:nvPr/>
        </p:nvPicPr>
        <p:blipFill>
          <a:blip r:embed="rId9"/>
          <a:stretch>
            <a:fillRect/>
          </a:stretch>
        </p:blipFill>
        <p:spPr>
          <a:xfrm>
            <a:off x="209771" y="2912494"/>
            <a:ext cx="4349163" cy="2452601"/>
          </a:xfrm>
          <a:prstGeom prst="rect">
            <a:avLst/>
          </a:prstGeom>
        </p:spPr>
      </p:pic>
    </p:spTree>
    <p:extLst>
      <p:ext uri="{BB962C8B-B14F-4D97-AF65-F5344CB8AC3E}">
        <p14:creationId xmlns:p14="http://schemas.microsoft.com/office/powerpoint/2010/main" val="4001687107"/>
      </p:ext>
    </p:extLst>
  </p:cSld>
  <p:clrMapOvr>
    <a:masterClrMapping/>
  </p:clrMapOvr>
  <p:transition>
    <p:plus/>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6814" y="2659559"/>
            <a:ext cx="7870371"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rial" charset="0"/>
                <a:ea typeface="+mn-ea"/>
                <a:cs typeface="Times New Roman" pitchFamily="18" charset="0"/>
              </a:rPr>
              <a:t>PASTORAL CARE TEAM</a:t>
            </a:r>
          </a:p>
        </p:txBody>
      </p:sp>
      <p:pic>
        <p:nvPicPr>
          <p:cNvPr id="6" name="Picture 5">
            <a:extLst>
              <a:ext uri="{FF2B5EF4-FFF2-40B4-BE49-F238E27FC236}">
                <a16:creationId xmlns:a16="http://schemas.microsoft.com/office/drawing/2014/main" id="{07614A91-625D-BB4F-6D0B-9B73D322AB5E}"/>
              </a:ext>
            </a:extLst>
          </p:cNvPr>
          <p:cNvPicPr>
            <a:picLocks noChangeAspect="1"/>
          </p:cNvPicPr>
          <p:nvPr/>
        </p:nvPicPr>
        <p:blipFill>
          <a:blip r:embed="rId2"/>
          <a:stretch>
            <a:fillRect/>
          </a:stretch>
        </p:blipFill>
        <p:spPr>
          <a:xfrm>
            <a:off x="1397285" y="3429000"/>
            <a:ext cx="6277511" cy="3197831"/>
          </a:xfrm>
          <a:prstGeom prst="rect">
            <a:avLst/>
          </a:prstGeom>
        </p:spPr>
      </p:pic>
      <p:pic>
        <p:nvPicPr>
          <p:cNvPr id="8" name="Picture 7">
            <a:extLst>
              <a:ext uri="{FF2B5EF4-FFF2-40B4-BE49-F238E27FC236}">
                <a16:creationId xmlns:a16="http://schemas.microsoft.com/office/drawing/2014/main" id="{98530AC2-8FB0-49E4-522A-7842A5C44C79}"/>
              </a:ext>
            </a:extLst>
          </p:cNvPr>
          <p:cNvPicPr>
            <a:picLocks noChangeAspect="1"/>
          </p:cNvPicPr>
          <p:nvPr/>
        </p:nvPicPr>
        <p:blipFill>
          <a:blip r:embed="rId3"/>
          <a:stretch>
            <a:fillRect/>
          </a:stretch>
        </p:blipFill>
        <p:spPr>
          <a:xfrm>
            <a:off x="1273996" y="231169"/>
            <a:ext cx="6565185" cy="2314575"/>
          </a:xfrm>
          <a:prstGeom prst="rect">
            <a:avLst/>
          </a:prstGeom>
        </p:spPr>
      </p:pic>
    </p:spTree>
    <p:extLst>
      <p:ext uri="{BB962C8B-B14F-4D97-AF65-F5344CB8AC3E}">
        <p14:creationId xmlns:p14="http://schemas.microsoft.com/office/powerpoint/2010/main" val="361356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36C91-3333-01FD-AE13-525F2283BEED}"/>
              </a:ext>
            </a:extLst>
          </p:cNvPr>
          <p:cNvPicPr>
            <a:picLocks noChangeAspect="1"/>
          </p:cNvPicPr>
          <p:nvPr/>
        </p:nvPicPr>
        <p:blipFill>
          <a:blip r:embed="rId2"/>
          <a:stretch>
            <a:fillRect/>
          </a:stretch>
        </p:blipFill>
        <p:spPr>
          <a:xfrm>
            <a:off x="0" y="1268760"/>
            <a:ext cx="9062443" cy="5589240"/>
          </a:xfrm>
          <a:prstGeom prst="rect">
            <a:avLst/>
          </a:prstGeom>
        </p:spPr>
      </p:pic>
      <p:sp>
        <p:nvSpPr>
          <p:cNvPr id="4" name="TextBox 3">
            <a:extLst>
              <a:ext uri="{FF2B5EF4-FFF2-40B4-BE49-F238E27FC236}">
                <a16:creationId xmlns:a16="http://schemas.microsoft.com/office/drawing/2014/main" id="{4922CE51-738E-9376-858C-F7511DC2E1B7}"/>
              </a:ext>
            </a:extLst>
          </p:cNvPr>
          <p:cNvSpPr txBox="1"/>
          <p:nvPr/>
        </p:nvSpPr>
        <p:spPr>
          <a:xfrm>
            <a:off x="323528" y="166524"/>
            <a:ext cx="7200800" cy="764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4300" b="0" i="0" u="none" strike="noStrike" kern="1200" cap="none" spc="0" normalizeH="0" baseline="0" noProof="0" dirty="0">
                <a:ln>
                  <a:noFill/>
                </a:ln>
                <a:solidFill>
                  <a:srgbClr val="FFFFFF"/>
                </a:solidFill>
                <a:effectLst/>
                <a:uLnTx/>
                <a:uFillTx/>
                <a:latin typeface="Avenir Heavy"/>
                <a:ea typeface="+mn-ea"/>
                <a:cs typeface="+mn-cs"/>
                <a:sym typeface="Avenir Heavy"/>
              </a:rPr>
              <a:t>WWW.COGNUS.ORG.UK</a:t>
            </a:r>
          </a:p>
        </p:txBody>
      </p:sp>
    </p:spTree>
    <p:extLst>
      <p:ext uri="{BB962C8B-B14F-4D97-AF65-F5344CB8AC3E}">
        <p14:creationId xmlns:p14="http://schemas.microsoft.com/office/powerpoint/2010/main" val="364190242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8F09-2155-EA15-10D8-96C9FF532D38}"/>
              </a:ext>
            </a:extLst>
          </p:cNvPr>
          <p:cNvSpPr>
            <a:spLocks noGrp="1"/>
          </p:cNvSpPr>
          <p:nvPr>
            <p:ph type="title"/>
          </p:nvPr>
        </p:nvSpPr>
        <p:spPr/>
        <p:txBody>
          <a:bodyPr>
            <a:normAutofit fontScale="90000"/>
          </a:bodyPr>
          <a:lstStyle/>
          <a:p>
            <a:r>
              <a:rPr lang="en-GB" dirty="0"/>
              <a:t>Bitesize training on the Cognus Website</a:t>
            </a:r>
          </a:p>
        </p:txBody>
      </p:sp>
      <p:sp>
        <p:nvSpPr>
          <p:cNvPr id="3" name="Text Placeholder 2">
            <a:extLst>
              <a:ext uri="{FF2B5EF4-FFF2-40B4-BE49-F238E27FC236}">
                <a16:creationId xmlns:a16="http://schemas.microsoft.com/office/drawing/2014/main" id="{3420DDAC-6DE3-A65A-D2F1-5DF40AC1906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7F8F8E3F-7EE2-0290-B261-16B209A63C22}"/>
              </a:ext>
            </a:extLst>
          </p:cNvPr>
          <p:cNvPicPr>
            <a:picLocks noChangeAspect="1"/>
          </p:cNvPicPr>
          <p:nvPr/>
        </p:nvPicPr>
        <p:blipFill>
          <a:blip r:embed="rId2"/>
          <a:stretch>
            <a:fillRect/>
          </a:stretch>
        </p:blipFill>
        <p:spPr>
          <a:xfrm>
            <a:off x="0" y="1052736"/>
            <a:ext cx="9054919" cy="5805264"/>
          </a:xfrm>
          <a:prstGeom prst="rect">
            <a:avLst/>
          </a:prstGeom>
        </p:spPr>
      </p:pic>
    </p:spTree>
    <p:extLst>
      <p:ext uri="{BB962C8B-B14F-4D97-AF65-F5344CB8AC3E}">
        <p14:creationId xmlns:p14="http://schemas.microsoft.com/office/powerpoint/2010/main" val="94013851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259505" y="3519706"/>
            <a:ext cx="4312495" cy="506551"/>
          </a:xfrm>
          <a:prstGeom prst="rect">
            <a:avLst/>
          </a:prstGeom>
        </p:spPr>
        <p:txBody>
          <a:bodyPr>
            <a:noAutofit/>
          </a:bodyPr>
          <a:lstStyle/>
          <a:p>
            <a:pPr defTabSz="308063">
              <a:defRPr sz="3225"/>
            </a:pPr>
            <a:r>
              <a:rPr lang="en-GB" sz="2812" b="1" dirty="0">
                <a:solidFill>
                  <a:schemeClr val="bg1"/>
                </a:solidFill>
              </a:rPr>
              <a:t>Safeguarding children and young people</a:t>
            </a:r>
            <a:br>
              <a:rPr lang="en-GB" sz="2812" b="1" dirty="0">
                <a:solidFill>
                  <a:schemeClr val="bg1"/>
                </a:solidFill>
              </a:rPr>
            </a:br>
            <a:br>
              <a:rPr lang="en-GB" sz="2812" b="1" dirty="0">
                <a:solidFill>
                  <a:schemeClr val="bg1"/>
                </a:solidFill>
              </a:rPr>
            </a:br>
            <a:r>
              <a:rPr lang="en-GB" sz="3200" b="1" dirty="0">
                <a:solidFill>
                  <a:schemeClr val="bg1"/>
                </a:solidFill>
              </a:rPr>
              <a:t>Thank you for Listening</a:t>
            </a:r>
            <a:br>
              <a:rPr lang="en-GB" sz="3200" b="1" dirty="0">
                <a:solidFill>
                  <a:schemeClr val="bg1"/>
                </a:solidFill>
              </a:rPr>
            </a:br>
            <a:endParaRPr sz="3200" b="1" dirty="0">
              <a:solidFill>
                <a:schemeClr val="bg1"/>
              </a:solidFill>
            </a:endParaRPr>
          </a:p>
        </p:txBody>
      </p:sp>
      <p:sp>
        <p:nvSpPr>
          <p:cNvPr id="69" name="Body"/>
          <p:cNvSpPr>
            <a:spLocks noGrp="1"/>
          </p:cNvSpPr>
          <p:nvPr>
            <p:ph type="subTitle" sz="quarter" idx="1"/>
          </p:nvPr>
        </p:nvSpPr>
        <p:spPr>
          <a:xfrm>
            <a:off x="179512" y="4869160"/>
            <a:ext cx="5130556" cy="2444607"/>
          </a:xfrm>
          <a:prstGeom prst="rect">
            <a:avLst/>
          </a:prstGeom>
        </p:spPr>
        <p:txBody>
          <a:bodyPr>
            <a:normAutofit/>
          </a:bodyPr>
          <a:lstStyle/>
          <a:p>
            <a:r>
              <a:rPr lang="en-GB" sz="1687" b="1" dirty="0">
                <a:solidFill>
                  <a:schemeClr val="bg1"/>
                </a:solidFill>
              </a:rPr>
              <a:t>Hayley Cameron: Education Safeguarding Manager</a:t>
            </a:r>
          </a:p>
          <a:p>
            <a:r>
              <a:rPr lang="en-GB" sz="1687" b="1" dirty="0">
                <a:solidFill>
                  <a:schemeClr val="bg1"/>
                </a:solidFill>
              </a:rPr>
              <a:t>Stephen Welding: </a:t>
            </a:r>
            <a:r>
              <a:rPr lang="en-GB" sz="1687" b="1" dirty="0" err="1">
                <a:solidFill>
                  <a:schemeClr val="bg1"/>
                </a:solidFill>
              </a:rPr>
              <a:t>Esafety</a:t>
            </a:r>
            <a:r>
              <a:rPr lang="en-GB" sz="1687" b="1" dirty="0">
                <a:solidFill>
                  <a:schemeClr val="bg1"/>
                </a:solidFill>
              </a:rPr>
              <a:t> Adviser/Prevent Trainer</a:t>
            </a:r>
          </a:p>
          <a:p>
            <a:r>
              <a:rPr lang="en-GB" sz="1687" b="1" dirty="0">
                <a:solidFill>
                  <a:schemeClr val="bg1"/>
                </a:solidFill>
              </a:rPr>
              <a:t>Gill Bush: Education Lead, CFCS</a:t>
            </a:r>
          </a:p>
          <a:p>
            <a:r>
              <a:rPr lang="en-GB" sz="1687" b="1" dirty="0">
                <a:solidFill>
                  <a:schemeClr val="bg1"/>
                </a:solidFill>
              </a:rPr>
              <a:t>Mick Bradshaw: Outdoor Education Adviser</a:t>
            </a:r>
            <a:endParaRPr sz="1687" b="1" dirty="0">
              <a:solidFill>
                <a:schemeClr val="bg1"/>
              </a:solidFill>
            </a:endParaRP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988840"/>
          </a:xfrm>
          <a:prstGeom prst="rect">
            <a:avLst/>
          </a:prstGeom>
        </p:spPr>
      </p:pic>
      <p:pic>
        <p:nvPicPr>
          <p:cNvPr id="2" name="Picture 1">
            <a:extLst>
              <a:ext uri="{FF2B5EF4-FFF2-40B4-BE49-F238E27FC236}">
                <a16:creationId xmlns:a16="http://schemas.microsoft.com/office/drawing/2014/main" id="{7846F498-BDFD-8273-1EDD-3268F96F6452}"/>
              </a:ext>
            </a:extLst>
          </p:cNvPr>
          <p:cNvPicPr>
            <a:picLocks noChangeAspect="1"/>
          </p:cNvPicPr>
          <p:nvPr/>
        </p:nvPicPr>
        <p:blipFill>
          <a:blip r:embed="rId4"/>
          <a:stretch>
            <a:fillRect/>
          </a:stretch>
        </p:blipFill>
        <p:spPr>
          <a:xfrm>
            <a:off x="7628403" y="2267527"/>
            <a:ext cx="1220215" cy="1389060"/>
          </a:xfrm>
          <a:prstGeom prst="rect">
            <a:avLst/>
          </a:prstGeom>
        </p:spPr>
      </p:pic>
      <p:pic>
        <p:nvPicPr>
          <p:cNvPr id="3" name="Picture 2">
            <a:extLst>
              <a:ext uri="{FF2B5EF4-FFF2-40B4-BE49-F238E27FC236}">
                <a16:creationId xmlns:a16="http://schemas.microsoft.com/office/drawing/2014/main" id="{A26391C1-737E-1740-1CEB-6CA87A892E43}"/>
              </a:ext>
            </a:extLst>
          </p:cNvPr>
          <p:cNvPicPr>
            <a:picLocks noChangeAspect="1"/>
          </p:cNvPicPr>
          <p:nvPr/>
        </p:nvPicPr>
        <p:blipFill>
          <a:blip r:embed="rId5"/>
          <a:stretch>
            <a:fillRect/>
          </a:stretch>
        </p:blipFill>
        <p:spPr>
          <a:xfrm>
            <a:off x="6348430" y="5413566"/>
            <a:ext cx="2684124" cy="1389060"/>
          </a:xfrm>
          <a:prstGeom prst="rect">
            <a:avLst/>
          </a:prstGeom>
        </p:spPr>
      </p:pic>
      <p:pic>
        <p:nvPicPr>
          <p:cNvPr id="6" name="Picture 5">
            <a:extLst>
              <a:ext uri="{FF2B5EF4-FFF2-40B4-BE49-F238E27FC236}">
                <a16:creationId xmlns:a16="http://schemas.microsoft.com/office/drawing/2014/main" id="{7EE314EF-1FCA-4970-C0F9-EDF15B4CFB2E}"/>
              </a:ext>
            </a:extLst>
          </p:cNvPr>
          <p:cNvPicPr>
            <a:picLocks noChangeAspect="1"/>
          </p:cNvPicPr>
          <p:nvPr/>
        </p:nvPicPr>
        <p:blipFill>
          <a:blip r:embed="rId6"/>
          <a:stretch>
            <a:fillRect/>
          </a:stretch>
        </p:blipFill>
        <p:spPr>
          <a:xfrm>
            <a:off x="6964791" y="3935273"/>
            <a:ext cx="1883827" cy="1304657"/>
          </a:xfrm>
          <a:prstGeom prst="rect">
            <a:avLst/>
          </a:prstGeom>
        </p:spPr>
      </p:pic>
      <p:pic>
        <p:nvPicPr>
          <p:cNvPr id="8" name="Picture 7">
            <a:extLst>
              <a:ext uri="{FF2B5EF4-FFF2-40B4-BE49-F238E27FC236}">
                <a16:creationId xmlns:a16="http://schemas.microsoft.com/office/drawing/2014/main" id="{683C4A2F-9570-A256-8173-B9B67B9564AF}"/>
              </a:ext>
            </a:extLst>
          </p:cNvPr>
          <p:cNvPicPr>
            <a:picLocks noChangeAspect="1"/>
          </p:cNvPicPr>
          <p:nvPr/>
        </p:nvPicPr>
        <p:blipFill>
          <a:blip r:embed="rId7"/>
          <a:stretch>
            <a:fillRect/>
          </a:stretch>
        </p:blipFill>
        <p:spPr>
          <a:xfrm>
            <a:off x="4572000" y="2943006"/>
            <a:ext cx="3033676" cy="790575"/>
          </a:xfrm>
          <a:prstGeom prst="rect">
            <a:avLst/>
          </a:prstGeom>
        </p:spPr>
      </p:pic>
    </p:spTree>
    <p:extLst>
      <p:ext uri="{BB962C8B-B14F-4D97-AF65-F5344CB8AC3E}">
        <p14:creationId xmlns:p14="http://schemas.microsoft.com/office/powerpoint/2010/main" val="2967267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43A4-FE9B-A5AE-B452-EF0C7E60BC27}"/>
              </a:ext>
            </a:extLst>
          </p:cNvPr>
          <p:cNvSpPr>
            <a:spLocks noGrp="1"/>
          </p:cNvSpPr>
          <p:nvPr>
            <p:ph type="title"/>
          </p:nvPr>
        </p:nvSpPr>
        <p:spPr/>
        <p:txBody>
          <a:bodyPr/>
          <a:lstStyle/>
          <a:p>
            <a:r>
              <a:rPr lang="en-GB" dirty="0"/>
              <a:t>Child Exploitation and online Protection Centre</a:t>
            </a:r>
          </a:p>
        </p:txBody>
      </p:sp>
      <p:sp>
        <p:nvSpPr>
          <p:cNvPr id="3" name="Text Placeholder 2">
            <a:extLst>
              <a:ext uri="{FF2B5EF4-FFF2-40B4-BE49-F238E27FC236}">
                <a16:creationId xmlns:a16="http://schemas.microsoft.com/office/drawing/2014/main" id="{21080C54-6AA6-B67A-2608-B6B5AC506E58}"/>
              </a:ext>
            </a:extLst>
          </p:cNvPr>
          <p:cNvSpPr>
            <a:spLocks noGrp="1"/>
          </p:cNvSpPr>
          <p:nvPr>
            <p:ph type="body" idx="1"/>
          </p:nvPr>
        </p:nvSpPr>
        <p:spPr/>
        <p:txBody>
          <a:bodyPr/>
          <a:lstStyle/>
          <a:p>
            <a:r>
              <a:rPr lang="en-GB" sz="2400" dirty="0"/>
              <a:t>According to the Child Exploitation and Online Protection Centre most child sexual exploitation offences take place online. These offences include deceiving children into producing indecent images of themselves, engaging in sexual chat online or sexual activity over a webcam.</a:t>
            </a:r>
          </a:p>
          <a:p>
            <a:endParaRPr lang="en-GB" sz="2400" dirty="0"/>
          </a:p>
          <a:p>
            <a:r>
              <a:rPr lang="en-GB" sz="2400" dirty="0"/>
              <a:t>Analysis by the centre reveals that 13- and 14-year-olds represent the largest single victim group.</a:t>
            </a:r>
          </a:p>
          <a:p>
            <a:endParaRPr lang="en-GB" dirty="0"/>
          </a:p>
        </p:txBody>
      </p:sp>
      <p:pic>
        <p:nvPicPr>
          <p:cNvPr id="4" name="Picture 3">
            <a:extLst>
              <a:ext uri="{FF2B5EF4-FFF2-40B4-BE49-F238E27FC236}">
                <a16:creationId xmlns:a16="http://schemas.microsoft.com/office/drawing/2014/main" id="{61309E14-C229-5CBE-6F92-84FD6819C806}"/>
              </a:ext>
            </a:extLst>
          </p:cNvPr>
          <p:cNvPicPr>
            <a:picLocks noChangeAspect="1"/>
          </p:cNvPicPr>
          <p:nvPr/>
        </p:nvPicPr>
        <p:blipFill>
          <a:blip r:embed="rId2"/>
          <a:stretch>
            <a:fillRect/>
          </a:stretch>
        </p:blipFill>
        <p:spPr>
          <a:xfrm>
            <a:off x="670229" y="4743814"/>
            <a:ext cx="2091109" cy="1883827"/>
          </a:xfrm>
          <a:prstGeom prst="rect">
            <a:avLst/>
          </a:prstGeom>
        </p:spPr>
      </p:pic>
      <p:pic>
        <p:nvPicPr>
          <p:cNvPr id="5" name="Picture 4">
            <a:extLst>
              <a:ext uri="{FF2B5EF4-FFF2-40B4-BE49-F238E27FC236}">
                <a16:creationId xmlns:a16="http://schemas.microsoft.com/office/drawing/2014/main" id="{F5B4D0EF-72DE-AF25-EBF7-09E03B52949E}"/>
              </a:ext>
            </a:extLst>
          </p:cNvPr>
          <p:cNvPicPr>
            <a:picLocks noChangeAspect="1"/>
          </p:cNvPicPr>
          <p:nvPr/>
        </p:nvPicPr>
        <p:blipFill>
          <a:blip r:embed="rId3"/>
          <a:stretch>
            <a:fillRect/>
          </a:stretch>
        </p:blipFill>
        <p:spPr>
          <a:xfrm>
            <a:off x="3833131" y="4743814"/>
            <a:ext cx="4395597" cy="1981372"/>
          </a:xfrm>
          <a:prstGeom prst="rect">
            <a:avLst/>
          </a:prstGeom>
        </p:spPr>
      </p:pic>
    </p:spTree>
    <p:extLst>
      <p:ext uri="{BB962C8B-B14F-4D97-AF65-F5344CB8AC3E}">
        <p14:creationId xmlns:p14="http://schemas.microsoft.com/office/powerpoint/2010/main" val="8907130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2DA5-9DBE-F195-3396-13F9448F543A}"/>
              </a:ext>
            </a:extLst>
          </p:cNvPr>
          <p:cNvSpPr>
            <a:spLocks noGrp="1"/>
          </p:cNvSpPr>
          <p:nvPr>
            <p:ph type="title"/>
          </p:nvPr>
        </p:nvSpPr>
        <p:spPr/>
        <p:txBody>
          <a:bodyPr/>
          <a:lstStyle/>
          <a:p>
            <a:r>
              <a:rPr lang="en-GB" dirty="0"/>
              <a:t>Recognising sextortion warning signs</a:t>
            </a:r>
          </a:p>
        </p:txBody>
      </p:sp>
      <p:sp>
        <p:nvSpPr>
          <p:cNvPr id="3" name="Text Placeholder 2">
            <a:extLst>
              <a:ext uri="{FF2B5EF4-FFF2-40B4-BE49-F238E27FC236}">
                <a16:creationId xmlns:a16="http://schemas.microsoft.com/office/drawing/2014/main" id="{F902F5CF-1CF9-4E5A-01BA-306A3D1374AD}"/>
              </a:ext>
            </a:extLst>
          </p:cNvPr>
          <p:cNvSpPr>
            <a:spLocks noGrp="1"/>
          </p:cNvSpPr>
          <p:nvPr>
            <p:ph type="body" idx="1"/>
          </p:nvPr>
        </p:nvSpPr>
        <p:spPr>
          <a:xfrm>
            <a:off x="482343" y="1608042"/>
            <a:ext cx="8302061" cy="4769047"/>
          </a:xfrm>
        </p:spPr>
        <p:txBody>
          <a:bodyPr>
            <a:normAutofit/>
          </a:bodyPr>
          <a:lstStyle/>
          <a:p>
            <a:r>
              <a:rPr lang="en-GB" sz="2400" dirty="0"/>
              <a:t>Be vigilant for potential red flags indicating sextortion attempts, such as receiving unsolicited explicit content, sudden or relentless requests for intimate images, or persistent demands for personal information.</a:t>
            </a:r>
          </a:p>
          <a:p>
            <a:endParaRPr lang="en-GB" sz="2400" dirty="0"/>
          </a:p>
          <a:p>
            <a:r>
              <a:rPr lang="en-GB" sz="2400" dirty="0"/>
              <a:t>Threatening language around the loss of viewers or followers on social media if demands are not met or images and videos are not sent</a:t>
            </a:r>
          </a:p>
          <a:p>
            <a:endParaRPr lang="en-GB" sz="2400" dirty="0"/>
          </a:p>
          <a:p>
            <a:r>
              <a:rPr lang="en-GB" sz="2400" dirty="0"/>
              <a:t>Sextortion can be committed by individuals, but organised crime gangs are usually behind it.</a:t>
            </a:r>
          </a:p>
        </p:txBody>
      </p:sp>
      <p:pic>
        <p:nvPicPr>
          <p:cNvPr id="5" name="Picture 4">
            <a:extLst>
              <a:ext uri="{FF2B5EF4-FFF2-40B4-BE49-F238E27FC236}">
                <a16:creationId xmlns:a16="http://schemas.microsoft.com/office/drawing/2014/main" id="{A82F2D31-DB2B-01FB-47AB-4B7EACC614BD}"/>
              </a:ext>
            </a:extLst>
          </p:cNvPr>
          <p:cNvPicPr>
            <a:picLocks noChangeAspect="1"/>
          </p:cNvPicPr>
          <p:nvPr/>
        </p:nvPicPr>
        <p:blipFill>
          <a:blip r:embed="rId2"/>
          <a:stretch>
            <a:fillRect/>
          </a:stretch>
        </p:blipFill>
        <p:spPr>
          <a:xfrm>
            <a:off x="6991724" y="5818016"/>
            <a:ext cx="1571625" cy="809625"/>
          </a:xfrm>
          <a:prstGeom prst="rect">
            <a:avLst/>
          </a:prstGeom>
        </p:spPr>
      </p:pic>
    </p:spTree>
    <p:extLst>
      <p:ext uri="{BB962C8B-B14F-4D97-AF65-F5344CB8AC3E}">
        <p14:creationId xmlns:p14="http://schemas.microsoft.com/office/powerpoint/2010/main" val="21804812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2DA5-9DBE-F195-3396-13F9448F543A}"/>
              </a:ext>
            </a:extLst>
          </p:cNvPr>
          <p:cNvSpPr>
            <a:spLocks noGrp="1"/>
          </p:cNvSpPr>
          <p:nvPr>
            <p:ph type="title"/>
          </p:nvPr>
        </p:nvSpPr>
        <p:spPr/>
        <p:txBody>
          <a:bodyPr>
            <a:normAutofit fontScale="90000"/>
          </a:bodyPr>
          <a:lstStyle/>
          <a:p>
            <a:r>
              <a:rPr lang="en-GB" dirty="0"/>
              <a:t>Recognising your child, or a child you know, may be a victim of sextortion</a:t>
            </a:r>
          </a:p>
        </p:txBody>
      </p:sp>
      <p:sp>
        <p:nvSpPr>
          <p:cNvPr id="3" name="Text Placeholder 2">
            <a:extLst>
              <a:ext uri="{FF2B5EF4-FFF2-40B4-BE49-F238E27FC236}">
                <a16:creationId xmlns:a16="http://schemas.microsoft.com/office/drawing/2014/main" id="{F902F5CF-1CF9-4E5A-01BA-306A3D1374AD}"/>
              </a:ext>
            </a:extLst>
          </p:cNvPr>
          <p:cNvSpPr>
            <a:spLocks noGrp="1"/>
          </p:cNvSpPr>
          <p:nvPr>
            <p:ph type="body" idx="1"/>
          </p:nvPr>
        </p:nvSpPr>
        <p:spPr>
          <a:xfrm>
            <a:off x="420969" y="1392284"/>
            <a:ext cx="8302061" cy="4769047"/>
          </a:xfrm>
        </p:spPr>
        <p:txBody>
          <a:bodyPr>
            <a:noAutofit/>
          </a:bodyPr>
          <a:lstStyle/>
          <a:p>
            <a:r>
              <a:rPr lang="en-GB" sz="1800" dirty="0"/>
              <a:t>It's important to note that every child may react differently when being sexually extorted, and the signs may vary depending on their personality, age, and other factors. However, here are some potential changes in behaviour that could indicate a child is being sexually extorted</a:t>
            </a:r>
          </a:p>
          <a:p>
            <a:endParaRPr lang="en-GB" sz="1800" dirty="0"/>
          </a:p>
          <a:p>
            <a:r>
              <a:rPr lang="en-GB" sz="1800" b="1" dirty="0"/>
              <a:t>Emotional distress</a:t>
            </a:r>
            <a:r>
              <a:rPr lang="en-GB" sz="1800" dirty="0"/>
              <a:t>: The child may display signs of increased anxiety, fear, or mood swings. They may appear more withdrawn, depressed, or easily agitated.</a:t>
            </a:r>
          </a:p>
          <a:p>
            <a:r>
              <a:rPr lang="en-GB" sz="1800" b="1" dirty="0"/>
              <a:t>Social withdrawal: </a:t>
            </a:r>
            <a:r>
              <a:rPr lang="en-GB" sz="1800" dirty="0"/>
              <a:t>The child might start avoiding social interactions or spending less time with friends and family. They may become isolated and reluctant to participate in activities they used to enjoy.</a:t>
            </a:r>
          </a:p>
          <a:p>
            <a:r>
              <a:rPr lang="en-GB" sz="1800" b="1" dirty="0"/>
              <a:t>Change in online behaviour: </a:t>
            </a:r>
            <a:r>
              <a:rPr lang="en-GB" sz="1800" dirty="0"/>
              <a:t>If a child is being sexually extorted, they may exhibit specific alterations in their online activities, such as spending excessive amounts of time online, becoming secretive about their online interactions, or suddenly avoiding or deleting social media accounts.</a:t>
            </a:r>
          </a:p>
          <a:p>
            <a:r>
              <a:rPr lang="en-GB" sz="1800" b="1" dirty="0"/>
              <a:t>Unusual behaviour with money, gift vouchers, online currencies etc.: </a:t>
            </a:r>
            <a:r>
              <a:rPr lang="en-GB" sz="1800" dirty="0"/>
              <a:t>The child is spending more money than usual or has less money than you would expect. They may steal money from you or other family members. </a:t>
            </a:r>
          </a:p>
          <a:p>
            <a:endParaRPr lang="en-GB" sz="1800" dirty="0"/>
          </a:p>
          <a:p>
            <a:r>
              <a:rPr lang="en-GB" sz="1800" dirty="0" err="1"/>
              <a:t>Cont</a:t>
            </a:r>
            <a:r>
              <a:rPr lang="en-GB" sz="1800" dirty="0"/>
              <a:t>….</a:t>
            </a:r>
          </a:p>
        </p:txBody>
      </p:sp>
      <p:pic>
        <p:nvPicPr>
          <p:cNvPr id="5" name="Picture 4">
            <a:extLst>
              <a:ext uri="{FF2B5EF4-FFF2-40B4-BE49-F238E27FC236}">
                <a16:creationId xmlns:a16="http://schemas.microsoft.com/office/drawing/2014/main" id="{B9E8509A-29EB-B8E8-0FEE-047A7935DF8C}"/>
              </a:ext>
            </a:extLst>
          </p:cNvPr>
          <p:cNvPicPr>
            <a:picLocks noChangeAspect="1"/>
          </p:cNvPicPr>
          <p:nvPr/>
        </p:nvPicPr>
        <p:blipFill>
          <a:blip r:embed="rId2"/>
          <a:stretch>
            <a:fillRect/>
          </a:stretch>
        </p:blipFill>
        <p:spPr>
          <a:xfrm>
            <a:off x="7151405" y="5973467"/>
            <a:ext cx="1571625" cy="809625"/>
          </a:xfrm>
          <a:prstGeom prst="rect">
            <a:avLst/>
          </a:prstGeom>
        </p:spPr>
      </p:pic>
    </p:spTree>
    <p:extLst>
      <p:ext uri="{BB962C8B-B14F-4D97-AF65-F5344CB8AC3E}">
        <p14:creationId xmlns:p14="http://schemas.microsoft.com/office/powerpoint/2010/main" val="82418209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2DA5-9DBE-F195-3396-13F9448F543A}"/>
              </a:ext>
            </a:extLst>
          </p:cNvPr>
          <p:cNvSpPr>
            <a:spLocks noGrp="1"/>
          </p:cNvSpPr>
          <p:nvPr>
            <p:ph type="title"/>
          </p:nvPr>
        </p:nvSpPr>
        <p:spPr/>
        <p:txBody>
          <a:bodyPr>
            <a:normAutofit fontScale="90000"/>
          </a:bodyPr>
          <a:lstStyle/>
          <a:p>
            <a:r>
              <a:rPr lang="en-GB" dirty="0"/>
              <a:t>Recognising your child, or a child you know, may be a victim of sextortion</a:t>
            </a:r>
          </a:p>
        </p:txBody>
      </p:sp>
      <p:sp>
        <p:nvSpPr>
          <p:cNvPr id="3" name="Text Placeholder 2">
            <a:extLst>
              <a:ext uri="{FF2B5EF4-FFF2-40B4-BE49-F238E27FC236}">
                <a16:creationId xmlns:a16="http://schemas.microsoft.com/office/drawing/2014/main" id="{F902F5CF-1CF9-4E5A-01BA-306A3D1374AD}"/>
              </a:ext>
            </a:extLst>
          </p:cNvPr>
          <p:cNvSpPr>
            <a:spLocks noGrp="1"/>
          </p:cNvSpPr>
          <p:nvPr>
            <p:ph type="body" idx="1"/>
          </p:nvPr>
        </p:nvSpPr>
        <p:spPr>
          <a:xfrm>
            <a:off x="112609" y="1330640"/>
            <a:ext cx="8918781" cy="4769047"/>
          </a:xfrm>
        </p:spPr>
        <p:txBody>
          <a:bodyPr>
            <a:noAutofit/>
          </a:bodyPr>
          <a:lstStyle/>
          <a:p>
            <a:r>
              <a:rPr lang="en-GB" sz="1800" b="1" dirty="0"/>
              <a:t>Unusual secrecy: </a:t>
            </a:r>
            <a:r>
              <a:rPr lang="en-GB" sz="1800" dirty="0"/>
              <a:t>The child may become unusually secretive about their personal life, activities, or online interactions. They might express reluctance or defensiveness when questioned about their online behaviour or communication.</a:t>
            </a:r>
          </a:p>
          <a:p>
            <a:r>
              <a:rPr lang="en-GB" sz="1800" b="1" dirty="0"/>
              <a:t>Sudden drop in academic performance: </a:t>
            </a:r>
            <a:r>
              <a:rPr lang="en-GB" sz="1800" dirty="0"/>
              <a:t>Sextortion can have a significant impact on a child's emotional wellbeing, which may lead to a decline in their academic performance. They may struggle with concentration, lose interest in schoolwork, or show signs of distress during school hours.</a:t>
            </a:r>
          </a:p>
          <a:p>
            <a:r>
              <a:rPr lang="en-GB" sz="1800" b="1" dirty="0"/>
              <a:t>Change in attitude to school: </a:t>
            </a:r>
            <a:r>
              <a:rPr lang="en-GB" sz="1800" dirty="0"/>
              <a:t>They may see school as their safe place and enjoy the break from devices if the perpetrator/extortionist is outside the school community.</a:t>
            </a:r>
          </a:p>
          <a:p>
            <a:r>
              <a:rPr lang="en-GB" sz="1800" b="1" dirty="0"/>
              <a:t>Sleep disturbances: </a:t>
            </a:r>
            <a:r>
              <a:rPr lang="en-GB" sz="1800" dirty="0"/>
              <a:t>Sextortion can cause significant stress and anxiety, leading to changes in sleep patterns. The child may experience difficulties falling asleep, frequent nightmares, or increased night-time awakenings.</a:t>
            </a:r>
          </a:p>
          <a:p>
            <a:r>
              <a:rPr lang="en-GB" sz="1800" b="1" dirty="0"/>
              <a:t>Avoidance of electronic devices: </a:t>
            </a:r>
            <a:r>
              <a:rPr lang="en-GB" sz="1800" dirty="0"/>
              <a:t>If a child is being sexually extorted, they might display an unusual aversion to using electronic devices or express discomfort when receiving messages or calls. They may try to limit their online presence or avoid using specific apps or platforms altogether.</a:t>
            </a:r>
          </a:p>
          <a:p>
            <a:r>
              <a:rPr lang="en-GB" sz="1800" b="1" dirty="0"/>
              <a:t>Self-harm or suicidal ideation: </a:t>
            </a:r>
            <a:r>
              <a:rPr lang="en-GB" sz="1800" dirty="0"/>
              <a:t>The child might exhibit signs of self-harm, suicidal thoughts or express feelings of hopelessness. These signs should be taken extremely seriously, and immediate professional help should be sought</a:t>
            </a:r>
          </a:p>
        </p:txBody>
      </p:sp>
      <p:pic>
        <p:nvPicPr>
          <p:cNvPr id="4" name="Picture 3">
            <a:extLst>
              <a:ext uri="{FF2B5EF4-FFF2-40B4-BE49-F238E27FC236}">
                <a16:creationId xmlns:a16="http://schemas.microsoft.com/office/drawing/2014/main" id="{F64A3766-DC63-2B81-5008-1EBCD485FE56}"/>
              </a:ext>
            </a:extLst>
          </p:cNvPr>
          <p:cNvPicPr>
            <a:picLocks noChangeAspect="1"/>
          </p:cNvPicPr>
          <p:nvPr/>
        </p:nvPicPr>
        <p:blipFill>
          <a:blip r:embed="rId2"/>
          <a:stretch>
            <a:fillRect/>
          </a:stretch>
        </p:blipFill>
        <p:spPr>
          <a:xfrm>
            <a:off x="8029181" y="6266459"/>
            <a:ext cx="1002209" cy="516643"/>
          </a:xfrm>
          <a:prstGeom prst="rect">
            <a:avLst/>
          </a:prstGeom>
        </p:spPr>
      </p:pic>
    </p:spTree>
    <p:extLst>
      <p:ext uri="{BB962C8B-B14F-4D97-AF65-F5344CB8AC3E}">
        <p14:creationId xmlns:p14="http://schemas.microsoft.com/office/powerpoint/2010/main" val="29133889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6D4-A74A-4570-888C-361234FBB145}"/>
              </a:ext>
            </a:extLst>
          </p:cNvPr>
          <p:cNvSpPr>
            <a:spLocks noGrp="1"/>
          </p:cNvSpPr>
          <p:nvPr>
            <p:ph type="title"/>
          </p:nvPr>
        </p:nvSpPr>
        <p:spPr/>
        <p:txBody>
          <a:bodyPr/>
          <a:lstStyle/>
          <a:p>
            <a:r>
              <a:rPr lang="en-GB" dirty="0"/>
              <a:t>What to do if you are a victim of sextortion</a:t>
            </a:r>
          </a:p>
        </p:txBody>
      </p:sp>
      <p:sp>
        <p:nvSpPr>
          <p:cNvPr id="3" name="Text Placeholder 2">
            <a:extLst>
              <a:ext uri="{FF2B5EF4-FFF2-40B4-BE49-F238E27FC236}">
                <a16:creationId xmlns:a16="http://schemas.microsoft.com/office/drawing/2014/main" id="{A4F7FD23-F2D0-2137-850A-5E3A64620948}"/>
              </a:ext>
            </a:extLst>
          </p:cNvPr>
          <p:cNvSpPr>
            <a:spLocks noGrp="1"/>
          </p:cNvSpPr>
          <p:nvPr>
            <p:ph type="body" idx="1"/>
          </p:nvPr>
        </p:nvSpPr>
        <p:spPr>
          <a:xfrm>
            <a:off x="376965" y="1649138"/>
            <a:ext cx="8390070" cy="4769047"/>
          </a:xfrm>
        </p:spPr>
        <p:txBody>
          <a:bodyPr>
            <a:normAutofit lnSpcReduction="10000"/>
          </a:bodyPr>
          <a:lstStyle/>
          <a:p>
            <a:r>
              <a:rPr lang="en-GB" sz="2000" b="1" dirty="0"/>
              <a:t>This is not your fault and there is nothing to be ashamed or embarrassed about</a:t>
            </a:r>
            <a:r>
              <a:rPr lang="en-GB" sz="2000" dirty="0"/>
              <a:t>. It may make you feel upset and helpless, but support is available from trusted, non-judgemental and understanding people and organisations (See Help and support).</a:t>
            </a:r>
          </a:p>
          <a:p>
            <a:r>
              <a:rPr lang="en-GB" sz="2000" b="1" dirty="0"/>
              <a:t>Stay calm and reach out for help</a:t>
            </a:r>
            <a:r>
              <a:rPr lang="en-GB" sz="2000" dirty="0"/>
              <a:t>: Ask for assistance from a trusted adult or support helpline immediately.</a:t>
            </a:r>
          </a:p>
          <a:p>
            <a:r>
              <a:rPr lang="en-GB" sz="2000" b="1" dirty="0"/>
              <a:t>Preserve evidence if possible</a:t>
            </a:r>
            <a:r>
              <a:rPr lang="en-GB" sz="2000" dirty="0"/>
              <a:t>: Save messages and record any communication related to the incident. This evidence can be valuable for legal purposes and reporting the crime.</a:t>
            </a:r>
          </a:p>
          <a:p>
            <a:r>
              <a:rPr lang="en-GB" sz="2000" b="1" dirty="0"/>
              <a:t>Stop all communication: </a:t>
            </a:r>
            <a:r>
              <a:rPr lang="en-GB" sz="2000" dirty="0"/>
              <a:t>Discontinue any interaction with the perpetrator and block them on all platforms to prevent further manipulation or harassment.</a:t>
            </a:r>
          </a:p>
          <a:p>
            <a:r>
              <a:rPr lang="en-GB" sz="2000" b="1" dirty="0"/>
              <a:t>Report the incident: </a:t>
            </a:r>
            <a:r>
              <a:rPr lang="en-GB" sz="2000" dirty="0"/>
              <a:t>Contact your local police and provide them with the evidence and details of the sextortion incident. They can guide you on the necessary steps to take.</a:t>
            </a:r>
          </a:p>
          <a:p>
            <a:endParaRPr lang="en-GB" sz="2000" dirty="0"/>
          </a:p>
          <a:p>
            <a:r>
              <a:rPr lang="en-GB" sz="2000" dirty="0" err="1"/>
              <a:t>Cont</a:t>
            </a:r>
            <a:r>
              <a:rPr lang="en-GB" sz="2000" dirty="0"/>
              <a:t> ….</a:t>
            </a:r>
          </a:p>
        </p:txBody>
      </p:sp>
      <p:pic>
        <p:nvPicPr>
          <p:cNvPr id="4" name="Picture 3">
            <a:extLst>
              <a:ext uri="{FF2B5EF4-FFF2-40B4-BE49-F238E27FC236}">
                <a16:creationId xmlns:a16="http://schemas.microsoft.com/office/drawing/2014/main" id="{5E6CA98B-8167-7584-34A4-9D58E98E848D}"/>
              </a:ext>
            </a:extLst>
          </p:cNvPr>
          <p:cNvPicPr>
            <a:picLocks noChangeAspect="1"/>
          </p:cNvPicPr>
          <p:nvPr/>
        </p:nvPicPr>
        <p:blipFill>
          <a:blip r:embed="rId2"/>
          <a:stretch>
            <a:fillRect/>
          </a:stretch>
        </p:blipFill>
        <p:spPr>
          <a:xfrm>
            <a:off x="7001359" y="5845057"/>
            <a:ext cx="1572904" cy="810838"/>
          </a:xfrm>
          <a:prstGeom prst="rect">
            <a:avLst/>
          </a:prstGeom>
        </p:spPr>
      </p:pic>
    </p:spTree>
    <p:extLst>
      <p:ext uri="{BB962C8B-B14F-4D97-AF65-F5344CB8AC3E}">
        <p14:creationId xmlns:p14="http://schemas.microsoft.com/office/powerpoint/2010/main" val="41267490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D7FA-2C1B-4C2C-6BB1-ACD0F7F27F9B}"/>
              </a:ext>
            </a:extLst>
          </p:cNvPr>
          <p:cNvSpPr>
            <a:spLocks noGrp="1"/>
          </p:cNvSpPr>
          <p:nvPr>
            <p:ph type="title"/>
          </p:nvPr>
        </p:nvSpPr>
        <p:spPr/>
        <p:txBody>
          <a:bodyPr/>
          <a:lstStyle/>
          <a:p>
            <a:r>
              <a:rPr lang="en-GB" dirty="0"/>
              <a:t>What to do if you are a victim of sextortion </a:t>
            </a:r>
          </a:p>
        </p:txBody>
      </p:sp>
      <p:sp>
        <p:nvSpPr>
          <p:cNvPr id="3" name="Text Placeholder 2">
            <a:extLst>
              <a:ext uri="{FF2B5EF4-FFF2-40B4-BE49-F238E27FC236}">
                <a16:creationId xmlns:a16="http://schemas.microsoft.com/office/drawing/2014/main" id="{E723DF5F-C0AB-ADAF-1C78-B7806CF093E9}"/>
              </a:ext>
            </a:extLst>
          </p:cNvPr>
          <p:cNvSpPr>
            <a:spLocks noGrp="1"/>
          </p:cNvSpPr>
          <p:nvPr>
            <p:ph type="body" idx="1"/>
          </p:nvPr>
        </p:nvSpPr>
        <p:spPr>
          <a:xfrm>
            <a:off x="271588" y="1858594"/>
            <a:ext cx="8390070" cy="4769047"/>
          </a:xfrm>
        </p:spPr>
        <p:txBody>
          <a:bodyPr>
            <a:normAutofit/>
          </a:bodyPr>
          <a:lstStyle/>
          <a:p>
            <a:r>
              <a:rPr lang="en-GB" sz="2000" b="1" dirty="0"/>
              <a:t>Inform parents or a trusted adult: </a:t>
            </a:r>
            <a:r>
              <a:rPr lang="en-GB" sz="2000" dirty="0"/>
              <a:t>Share the situation with a responsible adult who can provide support, help in reporting the crime, and assist in navigating the emotional challenges that may arise.</a:t>
            </a:r>
          </a:p>
          <a:p>
            <a:r>
              <a:rPr lang="en-GB" sz="2000" b="1" dirty="0"/>
              <a:t>Seek professional help: </a:t>
            </a:r>
            <a:r>
              <a:rPr lang="en-GB" sz="2000" dirty="0"/>
              <a:t>Reach out to counsellors, therapists, or support organisations specialising in cybercrime or victim support. They can offer guidance and help you cope with the emotional impact of being sexually extorted.</a:t>
            </a:r>
          </a:p>
          <a:p>
            <a:r>
              <a:rPr lang="en-GB" sz="2000" b="1" dirty="0"/>
              <a:t>Alert relevant platforms</a:t>
            </a:r>
            <a:r>
              <a:rPr lang="en-GB" sz="2000" dirty="0"/>
              <a:t>: Report the offender and the incident to the platform or website where the initial contact or harassment occurred. They can take necessary action to prevent others from becoming victims.</a:t>
            </a:r>
          </a:p>
          <a:p>
            <a:r>
              <a:rPr lang="en-GB" sz="2000" b="1" dirty="0"/>
              <a:t>Be cautious of re-victimisation: </a:t>
            </a:r>
            <a:r>
              <a:rPr lang="en-GB" sz="2000" dirty="0"/>
              <a:t>Offenders can be persistent. Despite all attempts to avoid, block and secure your personal information and online presence, they may still manage to contact you. They can be very determined. Again, this is not your fault. Try to ignore and continue to report.</a:t>
            </a:r>
          </a:p>
        </p:txBody>
      </p:sp>
      <p:pic>
        <p:nvPicPr>
          <p:cNvPr id="4" name="Picture 3">
            <a:extLst>
              <a:ext uri="{FF2B5EF4-FFF2-40B4-BE49-F238E27FC236}">
                <a16:creationId xmlns:a16="http://schemas.microsoft.com/office/drawing/2014/main" id="{9D3B51BD-D2CA-8D4E-121C-5B14F2F134B7}"/>
              </a:ext>
            </a:extLst>
          </p:cNvPr>
          <p:cNvPicPr>
            <a:picLocks noChangeAspect="1"/>
          </p:cNvPicPr>
          <p:nvPr/>
        </p:nvPicPr>
        <p:blipFill>
          <a:blip r:embed="rId2"/>
          <a:stretch>
            <a:fillRect/>
          </a:stretch>
        </p:blipFill>
        <p:spPr>
          <a:xfrm>
            <a:off x="7037383" y="5816803"/>
            <a:ext cx="1572904" cy="810838"/>
          </a:xfrm>
          <a:prstGeom prst="rect">
            <a:avLst/>
          </a:prstGeom>
        </p:spPr>
      </p:pic>
    </p:spTree>
    <p:extLst>
      <p:ext uri="{BB962C8B-B14F-4D97-AF65-F5344CB8AC3E}">
        <p14:creationId xmlns:p14="http://schemas.microsoft.com/office/powerpoint/2010/main" val="3237604803"/>
      </p:ext>
    </p:extLst>
  </p:cSld>
  <p:clrMapOvr>
    <a:masterClrMapping/>
  </p:clrMapOvr>
  <p:transition spd="med"/>
</p:sld>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8.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3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2638</TotalTime>
  <Words>2796</Words>
  <Application>Microsoft Office PowerPoint</Application>
  <PresentationFormat>On-screen Show (4:3)</PresentationFormat>
  <Paragraphs>158</Paragraphs>
  <Slides>35</Slides>
  <Notes>3</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35</vt:i4>
      </vt:variant>
    </vt:vector>
  </HeadingPairs>
  <TitlesOfParts>
    <vt:vector size="52" baseType="lpstr">
      <vt:lpstr>Arial</vt:lpstr>
      <vt:lpstr>Avenir Book</vt:lpstr>
      <vt:lpstr>Avenir Heavy</vt:lpstr>
      <vt:lpstr>Calibri</vt:lpstr>
      <vt:lpstr>Calibri Light</vt:lpstr>
      <vt:lpstr>Corbel</vt:lpstr>
      <vt:lpstr>Helvetica Light</vt:lpstr>
      <vt:lpstr>StarSymbol</vt:lpstr>
      <vt:lpstr>Trebuchet MS</vt:lpstr>
      <vt:lpstr>2_Office Theme</vt:lpstr>
      <vt:lpstr>14_Office Theme</vt:lpstr>
      <vt:lpstr>6_White</vt:lpstr>
      <vt:lpstr>23_White</vt:lpstr>
      <vt:lpstr>1_Basis</vt:lpstr>
      <vt:lpstr>16_Office Theme</vt:lpstr>
      <vt:lpstr>3_Office Theme</vt:lpstr>
      <vt:lpstr>White</vt:lpstr>
      <vt:lpstr>Safeguarding children and young people  Child Sexual Exploitation Sextortion &amp; Grooming </vt:lpstr>
      <vt:lpstr>What is SEXTORTION</vt:lpstr>
      <vt:lpstr>IWF Report 2023</vt:lpstr>
      <vt:lpstr>Child Exploitation and online Protection Centre</vt:lpstr>
      <vt:lpstr>Recognising sextortion warning signs</vt:lpstr>
      <vt:lpstr>Recognising your child, or a child you know, may be a victim of sextortion</vt:lpstr>
      <vt:lpstr>Recognising your child, or a child you know, may be a victim of sextortion</vt:lpstr>
      <vt:lpstr>What to do if you are a victim of sextortion</vt:lpstr>
      <vt:lpstr>What to do if you are a victim of sextortion </vt:lpstr>
      <vt:lpstr>Why a young person might share nudes</vt:lpstr>
      <vt:lpstr>How to help children and young people</vt:lpstr>
      <vt:lpstr>Reporting to Police</vt:lpstr>
      <vt:lpstr>Reporting to Police</vt:lpstr>
      <vt:lpstr>PowerPoint Presentation</vt:lpstr>
      <vt:lpstr>PowerPoint Presentation</vt:lpstr>
      <vt:lpstr>Tactics used by Offenders</vt:lpstr>
      <vt:lpstr>Tactics used by Offenders</vt:lpstr>
      <vt:lpstr>Tactics used by Offenders</vt:lpstr>
      <vt:lpstr>PowerPoint Presentation</vt:lpstr>
      <vt:lpstr>Tactics used by Offenders</vt:lpstr>
      <vt:lpstr>Tactics used by Offenders</vt:lpstr>
      <vt:lpstr>PowerPoint Presentation</vt:lpstr>
      <vt:lpstr>PowerPoint Presentation</vt:lpstr>
      <vt:lpstr>www.Internetmatters.org</vt:lpstr>
      <vt:lpstr>PowerPoint Presentation</vt:lpstr>
      <vt:lpstr>Searching Electronic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Bitesize training on the Cognus Website</vt:lpstr>
      <vt:lpstr>Safeguarding children and young people  Thank you for 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Welding</dc:creator>
  <cp:lastModifiedBy>Hayley Cameron</cp:lastModifiedBy>
  <cp:revision>44</cp:revision>
  <dcterms:created xsi:type="dcterms:W3CDTF">2019-04-30T09:14:33Z</dcterms:created>
  <dcterms:modified xsi:type="dcterms:W3CDTF">2024-03-27T15:48:34Z</dcterms:modified>
</cp:coreProperties>
</file>