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Proxima Nova" panose="020B060402020202020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632633-F25B-4714-B036-C33E798C32D8}">
  <a:tblStyle styleId="{D1632633-F25B-4714-B036-C33E798C32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9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12d0359e09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12d0359e09_0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ce211a7930_0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ce211a7930_0_3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ce211a7930_0_3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ce211a7930_0_4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ce211a7930_0_4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None/>
            </a:pPr>
            <a:r>
              <a:rPr lang="en-GB" sz="1100">
                <a:latin typeface="Arial"/>
                <a:ea typeface="Arial"/>
                <a:cs typeface="Arial"/>
                <a:sym typeface="Arial"/>
              </a:rPr>
              <a:t>The Threshold Guidance is a shared framework that helps us all speak the same language about a child's level of need. It doesn't tell you </a:t>
            </a:r>
            <a:r>
              <a:rPr lang="en-GB" sz="1100" i="1">
                <a:latin typeface="Arial"/>
                <a:ea typeface="Arial"/>
                <a:cs typeface="Arial"/>
                <a:sym typeface="Arial"/>
              </a:rPr>
              <a:t>what</a:t>
            </a:r>
            <a:r>
              <a:rPr lang="en-GB" sz="1100">
                <a:latin typeface="Arial"/>
                <a:ea typeface="Arial"/>
                <a:cs typeface="Arial"/>
                <a:sym typeface="Arial"/>
              </a:rPr>
              <a:t> specific service to use, but rather helps you clearly articulate </a:t>
            </a:r>
            <a:r>
              <a:rPr lang="en-GB" sz="1100" i="1">
                <a:latin typeface="Arial"/>
                <a:ea typeface="Arial"/>
                <a:cs typeface="Arial"/>
                <a:sym typeface="Arial"/>
              </a:rPr>
              <a:t>why</a:t>
            </a:r>
            <a:r>
              <a:rPr lang="en-GB" sz="1100">
                <a:latin typeface="Arial"/>
                <a:ea typeface="Arial"/>
                <a:cs typeface="Arial"/>
                <a:sym typeface="Arial"/>
              </a:rPr>
              <a:t> a child needs help so you can make a high-quality, effective referral to the Children's First Contact Service (CFCS).</a:t>
            </a:r>
            <a:endParaRPr/>
          </a:p>
        </p:txBody>
      </p:sp>
      <p:sp>
        <p:nvSpPr>
          <p:cNvPr id="278" name="Google Shape;278;g3ce211a7930_0_4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ce211a7930_0_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ce211a7930_0_4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3ce211a7930_0_4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a653a61fb1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a653a61fb1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3a653a61fb1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ce211a7930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ce211a7930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12d0359e09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12d0359e09_0_2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1135"/>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a92e0a28f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a92e0a28f8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1135"/>
              </a:spcAft>
              <a:buClr>
                <a:schemeClr val="dk1"/>
              </a:buClr>
              <a:buSzPts val="1100"/>
              <a:buFont typeface="Arial"/>
              <a:buNone/>
            </a:pPr>
            <a:r>
              <a:rPr lang="en-GB" sz="1100">
                <a:latin typeface="Proxima Nova"/>
                <a:ea typeface="Proxima Nova"/>
                <a:cs typeface="Proxima Nova"/>
                <a:sym typeface="Proxima Nova"/>
              </a:rPr>
              <a:t>FFP is a large-scale programme, and Threshold is one facet of this. Importantly sets out that “The legislative framework is not changing. Local authorities will continue to have a general duty to provide support and services where children are deemed to be in need (including disabled children)” (p18). </a:t>
            </a:r>
            <a:endParaRPr sz="1100">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ce211a7930_0_4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ce211a7930_0_4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1135"/>
              </a:spcAft>
              <a:buClr>
                <a:schemeClr val="dk1"/>
              </a:buClr>
              <a:buSzPts val="1100"/>
              <a:buFont typeface="Arial"/>
              <a:buNone/>
            </a:pPr>
            <a:r>
              <a:rPr lang="en-GB"/>
              <a:t>Supports referrals- but does not dictate how they are made/written. The guidance supports the referral mechanism, and outlines the levels of need within which referrals are managed.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a653a61fb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a653a61fb1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3a653a61fb1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ce211a7930_0_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ce211a7930_0_5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3ce211a7930_0_5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ce211a793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ce211a793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3ce211a793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ce211a7930_0_4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ce211a7930_0_4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sz="1000">
                <a:latin typeface="Proxima Nova"/>
                <a:ea typeface="Proxima Nova"/>
                <a:cs typeface="Proxima Nova"/>
                <a:sym typeface="Proxima Nova"/>
              </a:rPr>
              <a:t>The Threshold Guidance is a shared framework that helps us all speak the same language about a child's level of need. It doesn't tell you </a:t>
            </a:r>
            <a:r>
              <a:rPr lang="en-GB" sz="1000" i="1">
                <a:latin typeface="Proxima Nova"/>
                <a:ea typeface="Proxima Nova"/>
                <a:cs typeface="Proxima Nova"/>
                <a:sym typeface="Proxima Nova"/>
              </a:rPr>
              <a:t>what</a:t>
            </a:r>
            <a:r>
              <a:rPr lang="en-GB" sz="1000">
                <a:latin typeface="Proxima Nova"/>
                <a:ea typeface="Proxima Nova"/>
                <a:cs typeface="Proxima Nova"/>
                <a:sym typeface="Proxima Nova"/>
              </a:rPr>
              <a:t> specific service to use, but rather helps you clearly articulate </a:t>
            </a:r>
            <a:r>
              <a:rPr lang="en-GB" sz="1000" i="1">
                <a:latin typeface="Proxima Nova"/>
                <a:ea typeface="Proxima Nova"/>
                <a:cs typeface="Proxima Nova"/>
                <a:sym typeface="Proxima Nova"/>
              </a:rPr>
              <a:t>why</a:t>
            </a:r>
            <a:r>
              <a:rPr lang="en-GB" sz="1000">
                <a:latin typeface="Proxima Nova"/>
                <a:ea typeface="Proxima Nova"/>
                <a:cs typeface="Proxima Nova"/>
                <a:sym typeface="Proxima Nova"/>
              </a:rPr>
              <a:t> a child needs help so you can make a high-quality, effective referral to the Children's First Contact Service (CFCS). </a:t>
            </a:r>
            <a:endParaRPr sz="1000">
              <a:latin typeface="Proxima Nova"/>
              <a:ea typeface="Proxima Nova"/>
              <a:cs typeface="Proxima Nova"/>
              <a:sym typeface="Proxima Nova"/>
            </a:endParaRPr>
          </a:p>
          <a:p>
            <a:pPr marL="0" lvl="0" indent="0" algn="l" rtl="0">
              <a:lnSpc>
                <a:spcPct val="115000"/>
              </a:lnSpc>
              <a:spcBef>
                <a:spcPts val="1200"/>
              </a:spcBef>
              <a:spcAft>
                <a:spcPts val="1200"/>
              </a:spcAft>
              <a:buNone/>
            </a:pPr>
            <a:r>
              <a:rPr lang="en-GB" sz="1000">
                <a:latin typeface="Proxima Nova"/>
                <a:ea typeface="Proxima Nova"/>
                <a:cs typeface="Proxima Nova"/>
                <a:sym typeface="Proxima Nova"/>
              </a:rPr>
              <a:t>Sutton is still covered under the (2021) London Multi-Agency Safeguarding Data Sharing Agreement for Safeguarding and Promoting the Welfare of Children (now under revision).</a:t>
            </a:r>
            <a:endParaRPr sz="1000">
              <a:latin typeface="Proxima Nova"/>
              <a:ea typeface="Proxima Nova"/>
              <a:cs typeface="Proxima Nova"/>
              <a:sym typeface="Proxima Nova"/>
            </a:endParaRPr>
          </a:p>
        </p:txBody>
      </p:sp>
      <p:sp>
        <p:nvSpPr>
          <p:cNvPr id="238" name="Google Shape;238;g3ce211a7930_0_4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ce211a7930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ce211a7930_0_2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3ce211a7930_0_2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5" name="Google Shape;15;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6" name="Google Shape;16;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7" name="Google Shape;17;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8" name="Google Shape;18;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9" name="Google Shape;19;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9" name="Google Shape;59;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 Title White">
  <p:cSld name="1 Title White">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540000" y="405000"/>
            <a:ext cx="6858000" cy="12999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6000"/>
              <a:buFont typeface="Proxima Nova"/>
              <a:buNone/>
              <a:defRPr sz="6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5" name="Google Shape;65;p13"/>
          <p:cNvSpPr txBox="1">
            <a:spLocks noGrp="1"/>
          </p:cNvSpPr>
          <p:nvPr>
            <p:ph type="subTitle" idx="1"/>
          </p:nvPr>
        </p:nvSpPr>
        <p:spPr>
          <a:xfrm>
            <a:off x="540000" y="1868314"/>
            <a:ext cx="6858000" cy="1241700"/>
          </a:xfrm>
          <a:prstGeom prst="rect">
            <a:avLst/>
          </a:prstGeom>
          <a:noFill/>
          <a:ln>
            <a:noFill/>
          </a:ln>
        </p:spPr>
        <p:txBody>
          <a:bodyPr spcFirstLastPara="1" wrap="square" lIns="0" tIns="0" rIns="0" bIns="0" anchor="t" anchorCtr="0">
            <a:normAutofit/>
          </a:bodyPr>
          <a:lstStyle>
            <a:lvl1pPr lvl="0" algn="l">
              <a:lnSpc>
                <a:spcPct val="107692"/>
              </a:lnSpc>
              <a:spcBef>
                <a:spcPts val="0"/>
              </a:spcBef>
              <a:spcAft>
                <a:spcPts val="0"/>
              </a:spcAft>
              <a:buClr>
                <a:srgbClr val="000000"/>
              </a:buClr>
              <a:buSzPts val="2600"/>
              <a:buNone/>
              <a:defRPr sz="2600">
                <a:latin typeface="Proxima Nova Semibold"/>
                <a:ea typeface="Proxima Nova Semibold"/>
                <a:cs typeface="Proxima Nova Semibold"/>
                <a:sym typeface="Proxima Nova Semibold"/>
              </a:defRPr>
            </a:lvl1pPr>
            <a:lvl2pPr lvl="1" algn="ctr">
              <a:lnSpc>
                <a:spcPct val="106666"/>
              </a:lnSpc>
              <a:spcBef>
                <a:spcPts val="850"/>
              </a:spcBef>
              <a:spcAft>
                <a:spcPts val="0"/>
              </a:spcAft>
              <a:buClr>
                <a:srgbClr val="000000"/>
              </a:buClr>
              <a:buSzPts val="1500"/>
              <a:buNone/>
              <a:defRPr sz="1500"/>
            </a:lvl2pPr>
            <a:lvl3pPr lvl="2" algn="ctr">
              <a:lnSpc>
                <a:spcPct val="118518"/>
              </a:lnSpc>
              <a:spcBef>
                <a:spcPts val="850"/>
              </a:spcBef>
              <a:spcAft>
                <a:spcPts val="0"/>
              </a:spcAft>
              <a:buClr>
                <a:srgbClr val="000000"/>
              </a:buClr>
              <a:buSzPts val="1350"/>
              <a:buNone/>
              <a:defRPr sz="1350"/>
            </a:lvl3pPr>
            <a:lvl4pPr lvl="3" algn="ctr">
              <a:lnSpc>
                <a:spcPct val="133333"/>
              </a:lnSpc>
              <a:spcBef>
                <a:spcPts val="850"/>
              </a:spcBef>
              <a:spcAft>
                <a:spcPts val="0"/>
              </a:spcAft>
              <a:buClr>
                <a:srgbClr val="000000"/>
              </a:buClr>
              <a:buSzPts val="1200"/>
              <a:buNone/>
              <a:defRPr sz="1200"/>
            </a:lvl4pPr>
            <a:lvl5pPr lvl="4" algn="ctr">
              <a:lnSpc>
                <a:spcPct val="133333"/>
              </a:lnSpc>
              <a:spcBef>
                <a:spcPts val="850"/>
              </a:spcBef>
              <a:spcAft>
                <a:spcPts val="0"/>
              </a:spcAft>
              <a:buClr>
                <a:srgbClr val="000000"/>
              </a:buClr>
              <a:buSzPts val="1200"/>
              <a:buNone/>
              <a:defRPr sz="1200"/>
            </a:lvl5pPr>
            <a:lvl6pPr lvl="5" algn="ctr">
              <a:lnSpc>
                <a:spcPct val="90000"/>
              </a:lnSpc>
              <a:spcBef>
                <a:spcPts val="85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a:endParaRPr/>
          </a:p>
        </p:txBody>
      </p:sp>
      <p:pic>
        <p:nvPicPr>
          <p:cNvPr id="66" name="Google Shape;66;p13"/>
          <p:cNvPicPr preferRelativeResize="0"/>
          <p:nvPr/>
        </p:nvPicPr>
        <p:blipFill rotWithShape="1">
          <a:blip r:embed="rId2">
            <a:alphaModFix/>
          </a:blip>
          <a:srcRect/>
          <a:stretch/>
        </p:blipFill>
        <p:spPr>
          <a:xfrm>
            <a:off x="6624189" y="4291392"/>
            <a:ext cx="1620776" cy="580645"/>
          </a:xfrm>
          <a:prstGeom prst="rect">
            <a:avLst/>
          </a:prstGeom>
          <a:noFill/>
          <a:ln>
            <a:noFill/>
          </a:ln>
        </p:spPr>
      </p:pic>
      <p:cxnSp>
        <p:nvCxnSpPr>
          <p:cNvPr id="67" name="Google Shape;67;p13"/>
          <p:cNvCxnSpPr/>
          <p:nvPr/>
        </p:nvCxnSpPr>
        <p:spPr>
          <a:xfrm>
            <a:off x="358775" y="4076344"/>
            <a:ext cx="84264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 Title Red">
  <p:cSld name="2 Title Red">
    <p:spTree>
      <p:nvGrpSpPr>
        <p:cNvPr id="1" name="Shape 68"/>
        <p:cNvGrpSpPr/>
        <p:nvPr/>
      </p:nvGrpSpPr>
      <p:grpSpPr>
        <a:xfrm>
          <a:off x="0" y="0"/>
          <a:ext cx="0" cy="0"/>
          <a:chOff x="0" y="0"/>
          <a:chExt cx="0" cy="0"/>
        </a:xfrm>
      </p:grpSpPr>
      <p:sp>
        <p:nvSpPr>
          <p:cNvPr id="69" name="Google Shape;69;p14"/>
          <p:cNvSpPr/>
          <p:nvPr/>
        </p:nvSpPr>
        <p:spPr>
          <a:xfrm>
            <a:off x="358775" y="270272"/>
            <a:ext cx="8426400" cy="3806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roxima Nova"/>
              <a:ea typeface="Proxima Nova"/>
              <a:cs typeface="Proxima Nova"/>
              <a:sym typeface="Proxima Nova"/>
            </a:endParaRPr>
          </a:p>
        </p:txBody>
      </p:sp>
      <p:pic>
        <p:nvPicPr>
          <p:cNvPr id="70" name="Google Shape;70;p14"/>
          <p:cNvPicPr preferRelativeResize="0"/>
          <p:nvPr/>
        </p:nvPicPr>
        <p:blipFill rotWithShape="1">
          <a:blip r:embed="rId2">
            <a:alphaModFix/>
          </a:blip>
          <a:srcRect/>
          <a:stretch/>
        </p:blipFill>
        <p:spPr>
          <a:xfrm>
            <a:off x="6624189" y="4291392"/>
            <a:ext cx="1620776" cy="580645"/>
          </a:xfrm>
          <a:prstGeom prst="rect">
            <a:avLst/>
          </a:prstGeom>
          <a:noFill/>
          <a:ln>
            <a:noFill/>
          </a:ln>
        </p:spPr>
      </p:pic>
      <p:sp>
        <p:nvSpPr>
          <p:cNvPr id="71" name="Google Shape;71;p14"/>
          <p:cNvSpPr txBox="1">
            <a:spLocks noGrp="1"/>
          </p:cNvSpPr>
          <p:nvPr>
            <p:ph type="subTitle" idx="1"/>
          </p:nvPr>
        </p:nvSpPr>
        <p:spPr>
          <a:xfrm>
            <a:off x="540000" y="1868314"/>
            <a:ext cx="6858000" cy="1241700"/>
          </a:xfrm>
          <a:prstGeom prst="rect">
            <a:avLst/>
          </a:prstGeom>
          <a:noFill/>
          <a:ln>
            <a:noFill/>
          </a:ln>
        </p:spPr>
        <p:txBody>
          <a:bodyPr spcFirstLastPara="1" wrap="square" lIns="0" tIns="0" rIns="0" bIns="0" anchor="t" anchorCtr="0">
            <a:normAutofit/>
          </a:bodyPr>
          <a:lstStyle>
            <a:lvl1pPr lvl="0" algn="l">
              <a:lnSpc>
                <a:spcPct val="107692"/>
              </a:lnSpc>
              <a:spcBef>
                <a:spcPts val="0"/>
              </a:spcBef>
              <a:spcAft>
                <a:spcPts val="0"/>
              </a:spcAft>
              <a:buClr>
                <a:schemeClr val="lt1"/>
              </a:buClr>
              <a:buSzPts val="2600"/>
              <a:buNone/>
              <a:defRPr sz="2600">
                <a:solidFill>
                  <a:schemeClr val="lt1"/>
                </a:solidFill>
                <a:latin typeface="Proxima Nova Semibold"/>
                <a:ea typeface="Proxima Nova Semibold"/>
                <a:cs typeface="Proxima Nova Semibold"/>
                <a:sym typeface="Proxima Nova Semibold"/>
              </a:defRPr>
            </a:lvl1pPr>
            <a:lvl2pPr lvl="1" algn="ctr">
              <a:lnSpc>
                <a:spcPct val="106666"/>
              </a:lnSpc>
              <a:spcBef>
                <a:spcPts val="850"/>
              </a:spcBef>
              <a:spcAft>
                <a:spcPts val="0"/>
              </a:spcAft>
              <a:buClr>
                <a:srgbClr val="000000"/>
              </a:buClr>
              <a:buSzPts val="1500"/>
              <a:buNone/>
              <a:defRPr sz="1500"/>
            </a:lvl2pPr>
            <a:lvl3pPr lvl="2" algn="ctr">
              <a:lnSpc>
                <a:spcPct val="118518"/>
              </a:lnSpc>
              <a:spcBef>
                <a:spcPts val="850"/>
              </a:spcBef>
              <a:spcAft>
                <a:spcPts val="0"/>
              </a:spcAft>
              <a:buClr>
                <a:srgbClr val="000000"/>
              </a:buClr>
              <a:buSzPts val="1350"/>
              <a:buNone/>
              <a:defRPr sz="1350"/>
            </a:lvl3pPr>
            <a:lvl4pPr lvl="3" algn="ctr">
              <a:lnSpc>
                <a:spcPct val="133333"/>
              </a:lnSpc>
              <a:spcBef>
                <a:spcPts val="850"/>
              </a:spcBef>
              <a:spcAft>
                <a:spcPts val="0"/>
              </a:spcAft>
              <a:buClr>
                <a:srgbClr val="000000"/>
              </a:buClr>
              <a:buSzPts val="1200"/>
              <a:buNone/>
              <a:defRPr sz="1200"/>
            </a:lvl4pPr>
            <a:lvl5pPr lvl="4" algn="ctr">
              <a:lnSpc>
                <a:spcPct val="133333"/>
              </a:lnSpc>
              <a:spcBef>
                <a:spcPts val="850"/>
              </a:spcBef>
              <a:spcAft>
                <a:spcPts val="0"/>
              </a:spcAft>
              <a:buClr>
                <a:srgbClr val="000000"/>
              </a:buClr>
              <a:buSzPts val="1200"/>
              <a:buNone/>
              <a:defRPr sz="1200"/>
            </a:lvl5pPr>
            <a:lvl6pPr lvl="5" algn="ctr">
              <a:lnSpc>
                <a:spcPct val="90000"/>
              </a:lnSpc>
              <a:spcBef>
                <a:spcPts val="85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a:endParaRPr/>
          </a:p>
        </p:txBody>
      </p:sp>
      <p:sp>
        <p:nvSpPr>
          <p:cNvPr id="72" name="Google Shape;72;p14"/>
          <p:cNvSpPr txBox="1">
            <a:spLocks noGrp="1"/>
          </p:cNvSpPr>
          <p:nvPr>
            <p:ph type="ctrTitle"/>
          </p:nvPr>
        </p:nvSpPr>
        <p:spPr>
          <a:xfrm>
            <a:off x="540000" y="405000"/>
            <a:ext cx="6858000" cy="12999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6000"/>
              <a:buFont typeface="Proxima Nova"/>
              <a:buNone/>
              <a:defRPr sz="6000">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 Title Green">
  <p:cSld name="3 Title Green">
    <p:spTree>
      <p:nvGrpSpPr>
        <p:cNvPr id="1" name="Shape 73"/>
        <p:cNvGrpSpPr/>
        <p:nvPr/>
      </p:nvGrpSpPr>
      <p:grpSpPr>
        <a:xfrm>
          <a:off x="0" y="0"/>
          <a:ext cx="0" cy="0"/>
          <a:chOff x="0" y="0"/>
          <a:chExt cx="0" cy="0"/>
        </a:xfrm>
      </p:grpSpPr>
      <p:sp>
        <p:nvSpPr>
          <p:cNvPr id="74" name="Google Shape;74;p15"/>
          <p:cNvSpPr/>
          <p:nvPr/>
        </p:nvSpPr>
        <p:spPr>
          <a:xfrm>
            <a:off x="358800" y="270272"/>
            <a:ext cx="8426400" cy="3806100"/>
          </a:xfrm>
          <a:prstGeom prst="rect">
            <a:avLst/>
          </a:prstGeom>
          <a:solidFill>
            <a:srgbClr val="008D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Proxima Nova"/>
              <a:ea typeface="Proxima Nova"/>
              <a:cs typeface="Proxima Nova"/>
              <a:sym typeface="Proxima Nova"/>
            </a:endParaRPr>
          </a:p>
        </p:txBody>
      </p:sp>
      <p:pic>
        <p:nvPicPr>
          <p:cNvPr id="75" name="Google Shape;75;p15"/>
          <p:cNvPicPr preferRelativeResize="0"/>
          <p:nvPr/>
        </p:nvPicPr>
        <p:blipFill rotWithShape="1">
          <a:blip r:embed="rId2">
            <a:alphaModFix/>
          </a:blip>
          <a:srcRect/>
          <a:stretch/>
        </p:blipFill>
        <p:spPr>
          <a:xfrm>
            <a:off x="6624189" y="4291392"/>
            <a:ext cx="1620776" cy="580645"/>
          </a:xfrm>
          <a:prstGeom prst="rect">
            <a:avLst/>
          </a:prstGeom>
          <a:noFill/>
          <a:ln>
            <a:noFill/>
          </a:ln>
        </p:spPr>
      </p:pic>
      <p:sp>
        <p:nvSpPr>
          <p:cNvPr id="76" name="Google Shape;76;p15"/>
          <p:cNvSpPr txBox="1">
            <a:spLocks noGrp="1"/>
          </p:cNvSpPr>
          <p:nvPr>
            <p:ph type="subTitle" idx="1"/>
          </p:nvPr>
        </p:nvSpPr>
        <p:spPr>
          <a:xfrm>
            <a:off x="540000" y="1868314"/>
            <a:ext cx="6858000" cy="1241700"/>
          </a:xfrm>
          <a:prstGeom prst="rect">
            <a:avLst/>
          </a:prstGeom>
          <a:noFill/>
          <a:ln>
            <a:noFill/>
          </a:ln>
        </p:spPr>
        <p:txBody>
          <a:bodyPr spcFirstLastPara="1" wrap="square" lIns="0" tIns="0" rIns="0" bIns="0" anchor="t" anchorCtr="0">
            <a:normAutofit/>
          </a:bodyPr>
          <a:lstStyle>
            <a:lvl1pPr lvl="0" algn="l">
              <a:lnSpc>
                <a:spcPct val="107692"/>
              </a:lnSpc>
              <a:spcBef>
                <a:spcPts val="0"/>
              </a:spcBef>
              <a:spcAft>
                <a:spcPts val="0"/>
              </a:spcAft>
              <a:buClr>
                <a:schemeClr val="lt1"/>
              </a:buClr>
              <a:buSzPts val="2600"/>
              <a:buNone/>
              <a:defRPr sz="2600">
                <a:solidFill>
                  <a:schemeClr val="lt1"/>
                </a:solidFill>
                <a:latin typeface="Proxima Nova Semibold"/>
                <a:ea typeface="Proxima Nova Semibold"/>
                <a:cs typeface="Proxima Nova Semibold"/>
                <a:sym typeface="Proxima Nova Semibold"/>
              </a:defRPr>
            </a:lvl1pPr>
            <a:lvl2pPr lvl="1" algn="ctr">
              <a:lnSpc>
                <a:spcPct val="106666"/>
              </a:lnSpc>
              <a:spcBef>
                <a:spcPts val="850"/>
              </a:spcBef>
              <a:spcAft>
                <a:spcPts val="0"/>
              </a:spcAft>
              <a:buClr>
                <a:srgbClr val="000000"/>
              </a:buClr>
              <a:buSzPts val="1500"/>
              <a:buNone/>
              <a:defRPr sz="1500"/>
            </a:lvl2pPr>
            <a:lvl3pPr lvl="2" algn="ctr">
              <a:lnSpc>
                <a:spcPct val="118518"/>
              </a:lnSpc>
              <a:spcBef>
                <a:spcPts val="850"/>
              </a:spcBef>
              <a:spcAft>
                <a:spcPts val="0"/>
              </a:spcAft>
              <a:buClr>
                <a:srgbClr val="000000"/>
              </a:buClr>
              <a:buSzPts val="1350"/>
              <a:buNone/>
              <a:defRPr sz="1350"/>
            </a:lvl3pPr>
            <a:lvl4pPr lvl="3" algn="ctr">
              <a:lnSpc>
                <a:spcPct val="133333"/>
              </a:lnSpc>
              <a:spcBef>
                <a:spcPts val="850"/>
              </a:spcBef>
              <a:spcAft>
                <a:spcPts val="0"/>
              </a:spcAft>
              <a:buClr>
                <a:srgbClr val="000000"/>
              </a:buClr>
              <a:buSzPts val="1200"/>
              <a:buNone/>
              <a:defRPr sz="1200"/>
            </a:lvl4pPr>
            <a:lvl5pPr lvl="4" algn="ctr">
              <a:lnSpc>
                <a:spcPct val="133333"/>
              </a:lnSpc>
              <a:spcBef>
                <a:spcPts val="850"/>
              </a:spcBef>
              <a:spcAft>
                <a:spcPts val="0"/>
              </a:spcAft>
              <a:buClr>
                <a:srgbClr val="000000"/>
              </a:buClr>
              <a:buSzPts val="1200"/>
              <a:buNone/>
              <a:defRPr sz="1200"/>
            </a:lvl5pPr>
            <a:lvl6pPr lvl="5" algn="ctr">
              <a:lnSpc>
                <a:spcPct val="90000"/>
              </a:lnSpc>
              <a:spcBef>
                <a:spcPts val="85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a:endParaRPr/>
          </a:p>
        </p:txBody>
      </p:sp>
      <p:sp>
        <p:nvSpPr>
          <p:cNvPr id="77" name="Google Shape;77;p15"/>
          <p:cNvSpPr txBox="1">
            <a:spLocks noGrp="1"/>
          </p:cNvSpPr>
          <p:nvPr>
            <p:ph type="ctrTitle"/>
          </p:nvPr>
        </p:nvSpPr>
        <p:spPr>
          <a:xfrm>
            <a:off x="540000" y="405000"/>
            <a:ext cx="6858000" cy="12999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6000"/>
              <a:buFont typeface="Proxima Nova"/>
              <a:buNone/>
              <a:defRPr sz="6000">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4 Title Grey">
  <p:cSld name="4 Title Grey">
    <p:spTree>
      <p:nvGrpSpPr>
        <p:cNvPr id="1" name="Shape 78"/>
        <p:cNvGrpSpPr/>
        <p:nvPr/>
      </p:nvGrpSpPr>
      <p:grpSpPr>
        <a:xfrm>
          <a:off x="0" y="0"/>
          <a:ext cx="0" cy="0"/>
          <a:chOff x="0" y="0"/>
          <a:chExt cx="0" cy="0"/>
        </a:xfrm>
      </p:grpSpPr>
      <p:sp>
        <p:nvSpPr>
          <p:cNvPr id="79" name="Google Shape;79;p16"/>
          <p:cNvSpPr/>
          <p:nvPr/>
        </p:nvSpPr>
        <p:spPr>
          <a:xfrm>
            <a:off x="358775" y="270272"/>
            <a:ext cx="8426400" cy="3806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roxima Nova"/>
              <a:ea typeface="Proxima Nova"/>
              <a:cs typeface="Proxima Nova"/>
              <a:sym typeface="Proxima Nova"/>
            </a:endParaRPr>
          </a:p>
        </p:txBody>
      </p:sp>
      <p:pic>
        <p:nvPicPr>
          <p:cNvPr id="80" name="Google Shape;80;p16"/>
          <p:cNvPicPr preferRelativeResize="0"/>
          <p:nvPr/>
        </p:nvPicPr>
        <p:blipFill rotWithShape="1">
          <a:blip r:embed="rId2">
            <a:alphaModFix/>
          </a:blip>
          <a:srcRect/>
          <a:stretch/>
        </p:blipFill>
        <p:spPr>
          <a:xfrm>
            <a:off x="6624189" y="4291392"/>
            <a:ext cx="1620776" cy="580645"/>
          </a:xfrm>
          <a:prstGeom prst="rect">
            <a:avLst/>
          </a:prstGeom>
          <a:noFill/>
          <a:ln>
            <a:noFill/>
          </a:ln>
        </p:spPr>
      </p:pic>
      <p:sp>
        <p:nvSpPr>
          <p:cNvPr id="81" name="Google Shape;81;p16"/>
          <p:cNvSpPr txBox="1">
            <a:spLocks noGrp="1"/>
          </p:cNvSpPr>
          <p:nvPr>
            <p:ph type="subTitle" idx="1"/>
          </p:nvPr>
        </p:nvSpPr>
        <p:spPr>
          <a:xfrm>
            <a:off x="540000" y="1868314"/>
            <a:ext cx="6858000" cy="1241700"/>
          </a:xfrm>
          <a:prstGeom prst="rect">
            <a:avLst/>
          </a:prstGeom>
          <a:noFill/>
          <a:ln>
            <a:noFill/>
          </a:ln>
        </p:spPr>
        <p:txBody>
          <a:bodyPr spcFirstLastPara="1" wrap="square" lIns="0" tIns="0" rIns="0" bIns="0" anchor="t" anchorCtr="0">
            <a:normAutofit/>
          </a:bodyPr>
          <a:lstStyle>
            <a:lvl1pPr lvl="0" algn="l">
              <a:lnSpc>
                <a:spcPct val="107692"/>
              </a:lnSpc>
              <a:spcBef>
                <a:spcPts val="0"/>
              </a:spcBef>
              <a:spcAft>
                <a:spcPts val="0"/>
              </a:spcAft>
              <a:buClr>
                <a:schemeClr val="lt1"/>
              </a:buClr>
              <a:buSzPts val="2600"/>
              <a:buNone/>
              <a:defRPr sz="2600">
                <a:solidFill>
                  <a:schemeClr val="lt1"/>
                </a:solidFill>
                <a:latin typeface="Proxima Nova Semibold"/>
                <a:ea typeface="Proxima Nova Semibold"/>
                <a:cs typeface="Proxima Nova Semibold"/>
                <a:sym typeface="Proxima Nova Semibold"/>
              </a:defRPr>
            </a:lvl1pPr>
            <a:lvl2pPr lvl="1" algn="ctr">
              <a:lnSpc>
                <a:spcPct val="106666"/>
              </a:lnSpc>
              <a:spcBef>
                <a:spcPts val="850"/>
              </a:spcBef>
              <a:spcAft>
                <a:spcPts val="0"/>
              </a:spcAft>
              <a:buClr>
                <a:srgbClr val="000000"/>
              </a:buClr>
              <a:buSzPts val="1500"/>
              <a:buNone/>
              <a:defRPr sz="1500"/>
            </a:lvl2pPr>
            <a:lvl3pPr lvl="2" algn="ctr">
              <a:lnSpc>
                <a:spcPct val="118518"/>
              </a:lnSpc>
              <a:spcBef>
                <a:spcPts val="850"/>
              </a:spcBef>
              <a:spcAft>
                <a:spcPts val="0"/>
              </a:spcAft>
              <a:buClr>
                <a:srgbClr val="000000"/>
              </a:buClr>
              <a:buSzPts val="1350"/>
              <a:buNone/>
              <a:defRPr sz="1350"/>
            </a:lvl3pPr>
            <a:lvl4pPr lvl="3" algn="ctr">
              <a:lnSpc>
                <a:spcPct val="133333"/>
              </a:lnSpc>
              <a:spcBef>
                <a:spcPts val="850"/>
              </a:spcBef>
              <a:spcAft>
                <a:spcPts val="0"/>
              </a:spcAft>
              <a:buClr>
                <a:srgbClr val="000000"/>
              </a:buClr>
              <a:buSzPts val="1200"/>
              <a:buNone/>
              <a:defRPr sz="1200"/>
            </a:lvl4pPr>
            <a:lvl5pPr lvl="4" algn="ctr">
              <a:lnSpc>
                <a:spcPct val="133333"/>
              </a:lnSpc>
              <a:spcBef>
                <a:spcPts val="850"/>
              </a:spcBef>
              <a:spcAft>
                <a:spcPts val="0"/>
              </a:spcAft>
              <a:buClr>
                <a:srgbClr val="000000"/>
              </a:buClr>
              <a:buSzPts val="1200"/>
              <a:buNone/>
              <a:defRPr sz="1200"/>
            </a:lvl5pPr>
            <a:lvl6pPr lvl="5" algn="ctr">
              <a:lnSpc>
                <a:spcPct val="90000"/>
              </a:lnSpc>
              <a:spcBef>
                <a:spcPts val="85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a:endParaRPr/>
          </a:p>
        </p:txBody>
      </p:sp>
      <p:sp>
        <p:nvSpPr>
          <p:cNvPr id="82" name="Google Shape;82;p16"/>
          <p:cNvSpPr txBox="1">
            <a:spLocks noGrp="1"/>
          </p:cNvSpPr>
          <p:nvPr>
            <p:ph type="ctrTitle"/>
          </p:nvPr>
        </p:nvSpPr>
        <p:spPr>
          <a:xfrm>
            <a:off x="540000" y="405000"/>
            <a:ext cx="6858000" cy="12999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6000"/>
              <a:buFont typeface="Proxima Nova"/>
              <a:buNone/>
              <a:defRPr sz="6000">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5 Title Red Full">
  <p:cSld name="5 Title Red Full">
    <p:bg>
      <p:bgPr>
        <a:solidFill>
          <a:schemeClr val="dk2"/>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subTitle" idx="1"/>
          </p:nvPr>
        </p:nvSpPr>
        <p:spPr>
          <a:xfrm>
            <a:off x="540000" y="1868314"/>
            <a:ext cx="6858000" cy="1241700"/>
          </a:xfrm>
          <a:prstGeom prst="rect">
            <a:avLst/>
          </a:prstGeom>
          <a:noFill/>
          <a:ln>
            <a:noFill/>
          </a:ln>
        </p:spPr>
        <p:txBody>
          <a:bodyPr spcFirstLastPara="1" wrap="square" lIns="0" tIns="0" rIns="0" bIns="0" anchor="t" anchorCtr="0">
            <a:normAutofit/>
          </a:bodyPr>
          <a:lstStyle>
            <a:lvl1pPr lvl="0" algn="l">
              <a:lnSpc>
                <a:spcPct val="107692"/>
              </a:lnSpc>
              <a:spcBef>
                <a:spcPts val="0"/>
              </a:spcBef>
              <a:spcAft>
                <a:spcPts val="0"/>
              </a:spcAft>
              <a:buClr>
                <a:schemeClr val="lt1"/>
              </a:buClr>
              <a:buSzPts val="2600"/>
              <a:buNone/>
              <a:defRPr sz="2600">
                <a:solidFill>
                  <a:schemeClr val="lt1"/>
                </a:solidFill>
                <a:latin typeface="Proxima Nova Semibold"/>
                <a:ea typeface="Proxima Nova Semibold"/>
                <a:cs typeface="Proxima Nova Semibold"/>
                <a:sym typeface="Proxima Nova Semibold"/>
              </a:defRPr>
            </a:lvl1pPr>
            <a:lvl2pPr lvl="1" algn="ctr">
              <a:lnSpc>
                <a:spcPct val="106666"/>
              </a:lnSpc>
              <a:spcBef>
                <a:spcPts val="850"/>
              </a:spcBef>
              <a:spcAft>
                <a:spcPts val="0"/>
              </a:spcAft>
              <a:buClr>
                <a:srgbClr val="000000"/>
              </a:buClr>
              <a:buSzPts val="1500"/>
              <a:buNone/>
              <a:defRPr sz="1500"/>
            </a:lvl2pPr>
            <a:lvl3pPr lvl="2" algn="ctr">
              <a:lnSpc>
                <a:spcPct val="118518"/>
              </a:lnSpc>
              <a:spcBef>
                <a:spcPts val="850"/>
              </a:spcBef>
              <a:spcAft>
                <a:spcPts val="0"/>
              </a:spcAft>
              <a:buClr>
                <a:srgbClr val="000000"/>
              </a:buClr>
              <a:buSzPts val="1350"/>
              <a:buNone/>
              <a:defRPr sz="1350"/>
            </a:lvl3pPr>
            <a:lvl4pPr lvl="3" algn="ctr">
              <a:lnSpc>
                <a:spcPct val="133333"/>
              </a:lnSpc>
              <a:spcBef>
                <a:spcPts val="850"/>
              </a:spcBef>
              <a:spcAft>
                <a:spcPts val="0"/>
              </a:spcAft>
              <a:buClr>
                <a:srgbClr val="000000"/>
              </a:buClr>
              <a:buSzPts val="1200"/>
              <a:buNone/>
              <a:defRPr sz="1200"/>
            </a:lvl4pPr>
            <a:lvl5pPr lvl="4" algn="ctr">
              <a:lnSpc>
                <a:spcPct val="133333"/>
              </a:lnSpc>
              <a:spcBef>
                <a:spcPts val="850"/>
              </a:spcBef>
              <a:spcAft>
                <a:spcPts val="0"/>
              </a:spcAft>
              <a:buClr>
                <a:srgbClr val="000000"/>
              </a:buClr>
              <a:buSzPts val="1200"/>
              <a:buNone/>
              <a:defRPr sz="1200"/>
            </a:lvl5pPr>
            <a:lvl6pPr lvl="5" algn="ctr">
              <a:lnSpc>
                <a:spcPct val="90000"/>
              </a:lnSpc>
              <a:spcBef>
                <a:spcPts val="85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a:endParaRPr/>
          </a:p>
        </p:txBody>
      </p:sp>
      <p:sp>
        <p:nvSpPr>
          <p:cNvPr id="85" name="Google Shape;85;p17"/>
          <p:cNvSpPr txBox="1">
            <a:spLocks noGrp="1"/>
          </p:cNvSpPr>
          <p:nvPr>
            <p:ph type="ctrTitle"/>
          </p:nvPr>
        </p:nvSpPr>
        <p:spPr>
          <a:xfrm>
            <a:off x="540000" y="405000"/>
            <a:ext cx="6858000" cy="12999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6000"/>
              <a:buFont typeface="Proxima Nova"/>
              <a:buNone/>
              <a:defRPr sz="6000">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86" name="Google Shape;86;p17"/>
          <p:cNvPicPr preferRelativeResize="0"/>
          <p:nvPr/>
        </p:nvPicPr>
        <p:blipFill rotWithShape="1">
          <a:blip r:embed="rId2">
            <a:alphaModFix/>
          </a:blip>
          <a:srcRect t="90" b="100"/>
          <a:stretch/>
        </p:blipFill>
        <p:spPr>
          <a:xfrm>
            <a:off x="6624189" y="4291392"/>
            <a:ext cx="1620777" cy="58064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6 Title Green Full">
  <p:cSld name="6 Title Green Full">
    <p:bg>
      <p:bgPr>
        <a:solidFill>
          <a:schemeClr val="lt2"/>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subTitle" idx="1"/>
          </p:nvPr>
        </p:nvSpPr>
        <p:spPr>
          <a:xfrm>
            <a:off x="540000" y="1868314"/>
            <a:ext cx="6858000" cy="1241700"/>
          </a:xfrm>
          <a:prstGeom prst="rect">
            <a:avLst/>
          </a:prstGeom>
          <a:noFill/>
          <a:ln>
            <a:noFill/>
          </a:ln>
        </p:spPr>
        <p:txBody>
          <a:bodyPr spcFirstLastPara="1" wrap="square" lIns="0" tIns="0" rIns="0" bIns="0" anchor="t" anchorCtr="0">
            <a:normAutofit/>
          </a:bodyPr>
          <a:lstStyle>
            <a:lvl1pPr lvl="0" algn="l">
              <a:lnSpc>
                <a:spcPct val="107692"/>
              </a:lnSpc>
              <a:spcBef>
                <a:spcPts val="0"/>
              </a:spcBef>
              <a:spcAft>
                <a:spcPts val="0"/>
              </a:spcAft>
              <a:buClr>
                <a:schemeClr val="lt1"/>
              </a:buClr>
              <a:buSzPts val="2600"/>
              <a:buNone/>
              <a:defRPr sz="2600">
                <a:solidFill>
                  <a:schemeClr val="lt1"/>
                </a:solidFill>
                <a:latin typeface="Proxima Nova Semibold"/>
                <a:ea typeface="Proxima Nova Semibold"/>
                <a:cs typeface="Proxima Nova Semibold"/>
                <a:sym typeface="Proxima Nova Semibold"/>
              </a:defRPr>
            </a:lvl1pPr>
            <a:lvl2pPr lvl="1" algn="ctr">
              <a:lnSpc>
                <a:spcPct val="106666"/>
              </a:lnSpc>
              <a:spcBef>
                <a:spcPts val="850"/>
              </a:spcBef>
              <a:spcAft>
                <a:spcPts val="0"/>
              </a:spcAft>
              <a:buClr>
                <a:srgbClr val="000000"/>
              </a:buClr>
              <a:buSzPts val="1500"/>
              <a:buNone/>
              <a:defRPr sz="1500"/>
            </a:lvl2pPr>
            <a:lvl3pPr lvl="2" algn="ctr">
              <a:lnSpc>
                <a:spcPct val="118518"/>
              </a:lnSpc>
              <a:spcBef>
                <a:spcPts val="850"/>
              </a:spcBef>
              <a:spcAft>
                <a:spcPts val="0"/>
              </a:spcAft>
              <a:buClr>
                <a:srgbClr val="000000"/>
              </a:buClr>
              <a:buSzPts val="1350"/>
              <a:buNone/>
              <a:defRPr sz="1350"/>
            </a:lvl3pPr>
            <a:lvl4pPr lvl="3" algn="ctr">
              <a:lnSpc>
                <a:spcPct val="133333"/>
              </a:lnSpc>
              <a:spcBef>
                <a:spcPts val="850"/>
              </a:spcBef>
              <a:spcAft>
                <a:spcPts val="0"/>
              </a:spcAft>
              <a:buClr>
                <a:srgbClr val="000000"/>
              </a:buClr>
              <a:buSzPts val="1200"/>
              <a:buNone/>
              <a:defRPr sz="1200"/>
            </a:lvl4pPr>
            <a:lvl5pPr lvl="4" algn="ctr">
              <a:lnSpc>
                <a:spcPct val="133333"/>
              </a:lnSpc>
              <a:spcBef>
                <a:spcPts val="850"/>
              </a:spcBef>
              <a:spcAft>
                <a:spcPts val="0"/>
              </a:spcAft>
              <a:buClr>
                <a:srgbClr val="000000"/>
              </a:buClr>
              <a:buSzPts val="1200"/>
              <a:buNone/>
              <a:defRPr sz="1200"/>
            </a:lvl5pPr>
            <a:lvl6pPr lvl="5" algn="ctr">
              <a:lnSpc>
                <a:spcPct val="90000"/>
              </a:lnSpc>
              <a:spcBef>
                <a:spcPts val="85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a:endParaRPr/>
          </a:p>
        </p:txBody>
      </p:sp>
      <p:sp>
        <p:nvSpPr>
          <p:cNvPr id="89" name="Google Shape;89;p18"/>
          <p:cNvSpPr txBox="1">
            <a:spLocks noGrp="1"/>
          </p:cNvSpPr>
          <p:nvPr>
            <p:ph type="ctrTitle"/>
          </p:nvPr>
        </p:nvSpPr>
        <p:spPr>
          <a:xfrm>
            <a:off x="540000" y="405000"/>
            <a:ext cx="6858000" cy="12999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6000"/>
              <a:buFont typeface="Proxima Nova"/>
              <a:buNone/>
              <a:defRPr sz="6000">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90" name="Google Shape;90;p18"/>
          <p:cNvPicPr preferRelativeResize="0"/>
          <p:nvPr/>
        </p:nvPicPr>
        <p:blipFill rotWithShape="1">
          <a:blip r:embed="rId2">
            <a:alphaModFix/>
          </a:blip>
          <a:srcRect t="90" b="100"/>
          <a:stretch/>
        </p:blipFill>
        <p:spPr>
          <a:xfrm>
            <a:off x="6624189" y="4291392"/>
            <a:ext cx="1620777" cy="58064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7 Title Grey Full">
  <p:cSld name="7 Title Grey Full">
    <p:bg>
      <p:bgPr>
        <a:solidFill>
          <a:schemeClr val="dk1"/>
        </a:solid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subTitle" idx="1"/>
          </p:nvPr>
        </p:nvSpPr>
        <p:spPr>
          <a:xfrm>
            <a:off x="540000" y="1868314"/>
            <a:ext cx="6858000" cy="1241700"/>
          </a:xfrm>
          <a:prstGeom prst="rect">
            <a:avLst/>
          </a:prstGeom>
          <a:noFill/>
          <a:ln>
            <a:noFill/>
          </a:ln>
        </p:spPr>
        <p:txBody>
          <a:bodyPr spcFirstLastPara="1" wrap="square" lIns="0" tIns="0" rIns="0" bIns="0" anchor="t" anchorCtr="0">
            <a:normAutofit/>
          </a:bodyPr>
          <a:lstStyle>
            <a:lvl1pPr lvl="0" algn="l">
              <a:lnSpc>
                <a:spcPct val="107692"/>
              </a:lnSpc>
              <a:spcBef>
                <a:spcPts val="0"/>
              </a:spcBef>
              <a:spcAft>
                <a:spcPts val="0"/>
              </a:spcAft>
              <a:buClr>
                <a:schemeClr val="lt1"/>
              </a:buClr>
              <a:buSzPts val="2600"/>
              <a:buNone/>
              <a:defRPr sz="2600">
                <a:solidFill>
                  <a:schemeClr val="lt1"/>
                </a:solidFill>
                <a:latin typeface="Proxima Nova Semibold"/>
                <a:ea typeface="Proxima Nova Semibold"/>
                <a:cs typeface="Proxima Nova Semibold"/>
                <a:sym typeface="Proxima Nova Semibold"/>
              </a:defRPr>
            </a:lvl1pPr>
            <a:lvl2pPr lvl="1" algn="ctr">
              <a:lnSpc>
                <a:spcPct val="106666"/>
              </a:lnSpc>
              <a:spcBef>
                <a:spcPts val="850"/>
              </a:spcBef>
              <a:spcAft>
                <a:spcPts val="0"/>
              </a:spcAft>
              <a:buClr>
                <a:srgbClr val="000000"/>
              </a:buClr>
              <a:buSzPts val="1500"/>
              <a:buNone/>
              <a:defRPr sz="1500"/>
            </a:lvl2pPr>
            <a:lvl3pPr lvl="2" algn="ctr">
              <a:lnSpc>
                <a:spcPct val="118518"/>
              </a:lnSpc>
              <a:spcBef>
                <a:spcPts val="850"/>
              </a:spcBef>
              <a:spcAft>
                <a:spcPts val="0"/>
              </a:spcAft>
              <a:buClr>
                <a:srgbClr val="000000"/>
              </a:buClr>
              <a:buSzPts val="1350"/>
              <a:buNone/>
              <a:defRPr sz="1350"/>
            </a:lvl3pPr>
            <a:lvl4pPr lvl="3" algn="ctr">
              <a:lnSpc>
                <a:spcPct val="133333"/>
              </a:lnSpc>
              <a:spcBef>
                <a:spcPts val="850"/>
              </a:spcBef>
              <a:spcAft>
                <a:spcPts val="0"/>
              </a:spcAft>
              <a:buClr>
                <a:srgbClr val="000000"/>
              </a:buClr>
              <a:buSzPts val="1200"/>
              <a:buNone/>
              <a:defRPr sz="1200"/>
            </a:lvl4pPr>
            <a:lvl5pPr lvl="4" algn="ctr">
              <a:lnSpc>
                <a:spcPct val="133333"/>
              </a:lnSpc>
              <a:spcBef>
                <a:spcPts val="850"/>
              </a:spcBef>
              <a:spcAft>
                <a:spcPts val="0"/>
              </a:spcAft>
              <a:buClr>
                <a:srgbClr val="000000"/>
              </a:buClr>
              <a:buSzPts val="1200"/>
              <a:buNone/>
              <a:defRPr sz="1200"/>
            </a:lvl5pPr>
            <a:lvl6pPr lvl="5" algn="ctr">
              <a:lnSpc>
                <a:spcPct val="90000"/>
              </a:lnSpc>
              <a:spcBef>
                <a:spcPts val="85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a:endParaRPr/>
          </a:p>
        </p:txBody>
      </p:sp>
      <p:sp>
        <p:nvSpPr>
          <p:cNvPr id="93" name="Google Shape;93;p19"/>
          <p:cNvSpPr txBox="1">
            <a:spLocks noGrp="1"/>
          </p:cNvSpPr>
          <p:nvPr>
            <p:ph type="ctrTitle"/>
          </p:nvPr>
        </p:nvSpPr>
        <p:spPr>
          <a:xfrm>
            <a:off x="540000" y="405000"/>
            <a:ext cx="6858000" cy="12999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6000"/>
              <a:buFont typeface="Proxima Nova"/>
              <a:buNone/>
              <a:defRPr sz="6000">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pic>
        <p:nvPicPr>
          <p:cNvPr id="94" name="Google Shape;94;p19"/>
          <p:cNvPicPr preferRelativeResize="0"/>
          <p:nvPr/>
        </p:nvPicPr>
        <p:blipFill rotWithShape="1">
          <a:blip r:embed="rId2">
            <a:alphaModFix/>
          </a:blip>
          <a:srcRect t="90" b="100"/>
          <a:stretch/>
        </p:blipFill>
        <p:spPr>
          <a:xfrm>
            <a:off x="6624189" y="4291392"/>
            <a:ext cx="1620777" cy="58064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 Content">
  <p:cSld name="8 Conten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60000" y="183440"/>
            <a:ext cx="8423100" cy="12312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7" name="Google Shape;97;p20"/>
          <p:cNvSpPr txBox="1">
            <a:spLocks noGrp="1"/>
          </p:cNvSpPr>
          <p:nvPr>
            <p:ph type="body" idx="1"/>
          </p:nvPr>
        </p:nvSpPr>
        <p:spPr>
          <a:xfrm>
            <a:off x="359999" y="2119500"/>
            <a:ext cx="8425200" cy="2565600"/>
          </a:xfrm>
          <a:prstGeom prst="rect">
            <a:avLst/>
          </a:prstGeom>
          <a:noFill/>
          <a:ln>
            <a:noFill/>
          </a:ln>
        </p:spPr>
        <p:txBody>
          <a:bodyPr spcFirstLastPara="1" wrap="square" lIns="0" tIns="0" rIns="0" bIns="0" anchor="t" anchorCtr="0">
            <a:normAutofit/>
          </a:bodyPr>
          <a:lstStyle>
            <a:lvl1pPr marL="457200" lvl="0" indent="-342900" algn="l">
              <a:lnSpc>
                <a:spcPct val="88888"/>
              </a:lnSpc>
              <a:spcBef>
                <a:spcPts val="0"/>
              </a:spcBef>
              <a:spcAft>
                <a:spcPts val="0"/>
              </a:spcAft>
              <a:buClr>
                <a:srgbClr val="000000"/>
              </a:buClr>
              <a:buSzPts val="1800"/>
              <a:buChar char="●"/>
              <a:defRPr/>
            </a:lvl1pPr>
            <a:lvl2pPr marL="914400" lvl="1" indent="-228600" algn="l">
              <a:lnSpc>
                <a:spcPct val="114285"/>
              </a:lnSpc>
              <a:spcBef>
                <a:spcPts val="850"/>
              </a:spcBef>
              <a:spcAft>
                <a:spcPts val="0"/>
              </a:spcAft>
              <a:buClr>
                <a:srgbClr val="000000"/>
              </a:buClr>
              <a:buSzPts val="1400"/>
              <a:buNone/>
              <a:defRPr/>
            </a:lvl2pPr>
            <a:lvl3pPr marL="1371600" lvl="2" indent="-342900" algn="l">
              <a:lnSpc>
                <a:spcPct val="88888"/>
              </a:lnSpc>
              <a:spcBef>
                <a:spcPts val="850"/>
              </a:spcBef>
              <a:spcAft>
                <a:spcPts val="0"/>
              </a:spcAft>
              <a:buClr>
                <a:srgbClr val="000000"/>
              </a:buClr>
              <a:buSzPts val="1800"/>
              <a:buChar char="■"/>
              <a:defRPr/>
            </a:lvl3pPr>
            <a:lvl4pPr marL="1828800" lvl="3" indent="-342900" algn="l">
              <a:lnSpc>
                <a:spcPct val="88888"/>
              </a:lnSpc>
              <a:spcBef>
                <a:spcPts val="850"/>
              </a:spcBef>
              <a:spcAft>
                <a:spcPts val="0"/>
              </a:spcAft>
              <a:buClr>
                <a:srgbClr val="000000"/>
              </a:buClr>
              <a:buSzPts val="1800"/>
              <a:buChar char="●"/>
              <a:defRPr/>
            </a:lvl4pPr>
            <a:lvl5pPr marL="2286000" lvl="4" indent="-342900" algn="l">
              <a:lnSpc>
                <a:spcPct val="88888"/>
              </a:lnSpc>
              <a:spcBef>
                <a:spcPts val="850"/>
              </a:spcBef>
              <a:spcAft>
                <a:spcPts val="0"/>
              </a:spcAft>
              <a:buClr>
                <a:srgbClr val="000000"/>
              </a:buClr>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98" name="Google Shape;98;p20"/>
          <p:cNvSpPr txBox="1">
            <a:spLocks noGrp="1"/>
          </p:cNvSpPr>
          <p:nvPr>
            <p:ph type="sldNum" idx="12"/>
          </p:nvPr>
        </p:nvSpPr>
        <p:spPr>
          <a:xfrm>
            <a:off x="8596800" y="4792647"/>
            <a:ext cx="177900" cy="92400"/>
          </a:xfrm>
          <a:prstGeom prst="rect">
            <a:avLst/>
          </a:prstGeom>
          <a:noFill/>
          <a:ln>
            <a:noFill/>
          </a:ln>
        </p:spPr>
        <p:txBody>
          <a:bodyPr spcFirstLastPara="1" wrap="square" lIns="0" tIns="0" rIns="0" bIns="0" anchor="ctr" anchorCtr="0">
            <a:normAutofit fontScale="70000" lnSpcReduction="20000"/>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9" name="Google Shape;99;p20"/>
          <p:cNvSpPr txBox="1">
            <a:spLocks noGrp="1"/>
          </p:cNvSpPr>
          <p:nvPr>
            <p:ph type="subTitle" idx="2"/>
          </p:nvPr>
        </p:nvSpPr>
        <p:spPr>
          <a:xfrm>
            <a:off x="360000" y="1603800"/>
            <a:ext cx="8425200" cy="365100"/>
          </a:xfrm>
          <a:prstGeom prst="rect">
            <a:avLst/>
          </a:prstGeom>
        </p:spPr>
        <p:txBody>
          <a:bodyPr spcFirstLastPara="1" wrap="square" lIns="91425" tIns="91425" rIns="91425" bIns="91425" anchor="t" anchorCtr="0">
            <a:normAutofit/>
          </a:bodyPr>
          <a:lstStyle>
            <a:lvl1pPr lvl="0">
              <a:spcBef>
                <a:spcPts val="0"/>
              </a:spcBef>
              <a:spcAft>
                <a:spcPts val="0"/>
              </a:spcAft>
              <a:buNone/>
              <a:defRPr sz="2600">
                <a:latin typeface="Proxima Nova Semibold"/>
                <a:ea typeface="Proxima Nova Semibold"/>
                <a:cs typeface="Proxima Nova Semibold"/>
                <a:sym typeface="Proxima Nova Semibold"/>
              </a:defRPr>
            </a:lvl1pPr>
            <a:lvl2pPr lvl="1">
              <a:spcBef>
                <a:spcPts val="1200"/>
              </a:spcBef>
              <a:spcAft>
                <a:spcPts val="0"/>
              </a:spcAft>
              <a:buNone/>
              <a:defRPr sz="2600">
                <a:latin typeface="Proxima Nova Semibold"/>
                <a:ea typeface="Proxima Nova Semibold"/>
                <a:cs typeface="Proxima Nova Semibold"/>
                <a:sym typeface="Proxima Nova Semibold"/>
              </a:defRPr>
            </a:lvl2pPr>
            <a:lvl3pPr lvl="2">
              <a:spcBef>
                <a:spcPts val="1200"/>
              </a:spcBef>
              <a:spcAft>
                <a:spcPts val="0"/>
              </a:spcAft>
              <a:buNone/>
              <a:defRPr sz="2600">
                <a:latin typeface="Proxima Nova Semibold"/>
                <a:ea typeface="Proxima Nova Semibold"/>
                <a:cs typeface="Proxima Nova Semibold"/>
                <a:sym typeface="Proxima Nova Semibold"/>
              </a:defRPr>
            </a:lvl3pPr>
            <a:lvl4pPr lvl="3">
              <a:spcBef>
                <a:spcPts val="1200"/>
              </a:spcBef>
              <a:spcAft>
                <a:spcPts val="0"/>
              </a:spcAft>
              <a:buNone/>
              <a:defRPr sz="2600">
                <a:latin typeface="Proxima Nova Semibold"/>
                <a:ea typeface="Proxima Nova Semibold"/>
                <a:cs typeface="Proxima Nova Semibold"/>
                <a:sym typeface="Proxima Nova Semibold"/>
              </a:defRPr>
            </a:lvl4pPr>
            <a:lvl5pPr lvl="4">
              <a:spcBef>
                <a:spcPts val="1200"/>
              </a:spcBef>
              <a:spcAft>
                <a:spcPts val="0"/>
              </a:spcAft>
              <a:buNone/>
              <a:defRPr sz="2600">
                <a:latin typeface="Proxima Nova Semibold"/>
                <a:ea typeface="Proxima Nova Semibold"/>
                <a:cs typeface="Proxima Nova Semibold"/>
                <a:sym typeface="Proxima Nova Semibold"/>
              </a:defRPr>
            </a:lvl5pPr>
            <a:lvl6pPr lvl="5">
              <a:spcBef>
                <a:spcPts val="1200"/>
              </a:spcBef>
              <a:spcAft>
                <a:spcPts val="0"/>
              </a:spcAft>
              <a:buNone/>
              <a:defRPr sz="2600">
                <a:latin typeface="Proxima Nova Semibold"/>
                <a:ea typeface="Proxima Nova Semibold"/>
                <a:cs typeface="Proxima Nova Semibold"/>
                <a:sym typeface="Proxima Nova Semibold"/>
              </a:defRPr>
            </a:lvl6pPr>
            <a:lvl7pPr lvl="6">
              <a:spcBef>
                <a:spcPts val="1200"/>
              </a:spcBef>
              <a:spcAft>
                <a:spcPts val="0"/>
              </a:spcAft>
              <a:buNone/>
              <a:defRPr sz="2600">
                <a:latin typeface="Proxima Nova Semibold"/>
                <a:ea typeface="Proxima Nova Semibold"/>
                <a:cs typeface="Proxima Nova Semibold"/>
                <a:sym typeface="Proxima Nova Semibold"/>
              </a:defRPr>
            </a:lvl7pPr>
            <a:lvl8pPr lvl="7">
              <a:spcBef>
                <a:spcPts val="1200"/>
              </a:spcBef>
              <a:spcAft>
                <a:spcPts val="0"/>
              </a:spcAft>
              <a:buNone/>
              <a:defRPr sz="2600">
                <a:latin typeface="Proxima Nova Semibold"/>
                <a:ea typeface="Proxima Nova Semibold"/>
                <a:cs typeface="Proxima Nova Semibold"/>
                <a:sym typeface="Proxima Nova Semibold"/>
              </a:defRPr>
            </a:lvl8pPr>
            <a:lvl9pPr lvl="8">
              <a:spcBef>
                <a:spcPts val="1200"/>
              </a:spcBef>
              <a:spcAft>
                <a:spcPts val="1200"/>
              </a:spcAft>
              <a:buNone/>
              <a:defRPr sz="2600">
                <a:latin typeface="Proxima Nova Semibold"/>
                <a:ea typeface="Proxima Nova Semibold"/>
                <a:cs typeface="Proxima Nova Semibold"/>
                <a:sym typeface="Proxima Nova Semibol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cxnSp>
        <p:nvCxnSpPr>
          <p:cNvPr id="21" name="Google Shape;21;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3" name="Google Shape;23;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6" name="Google Shape;106;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7" name="Google Shape;10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0" name="Google Shape;11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3" name="Google Shape;11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4" name="Google Shape;11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7" name="Google Shape;117;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8" name="Google Shape;118;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9" name="Google Shape;11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2" name="Google Shape;12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25" name="Google Shape;125;p2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26" name="Google Shape;12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9" name="Google Shape;12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3" name="Google Shape;133;p2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4" name="Google Shape;134;p2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5" name="Google Shape;13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6"/>
        <p:cNvGrpSpPr/>
        <p:nvPr/>
      </p:nvGrpSpPr>
      <p:grpSpPr>
        <a:xfrm>
          <a:off x="0" y="0"/>
          <a:ext cx="0" cy="0"/>
          <a:chOff x="0" y="0"/>
          <a:chExt cx="0" cy="0"/>
        </a:xfrm>
      </p:grpSpPr>
      <p:sp>
        <p:nvSpPr>
          <p:cNvPr id="137" name="Google Shape;137;p3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38" name="Google Shape;138;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9"/>
        <p:cNvGrpSpPr/>
        <p:nvPr/>
      </p:nvGrpSpPr>
      <p:grpSpPr>
        <a:xfrm>
          <a:off x="0" y="0"/>
          <a:ext cx="0" cy="0"/>
          <a:chOff x="0" y="0"/>
          <a:chExt cx="0" cy="0"/>
        </a:xfrm>
      </p:grpSpPr>
      <p:sp>
        <p:nvSpPr>
          <p:cNvPr id="140" name="Google Shape;140;p3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1" name="Google Shape;141;p3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42" name="Google Shape;14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cxnSp>
        <p:nvCxnSpPr>
          <p:cNvPr id="25" name="Google Shape;25;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6" name="Google Shape;26;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8" name="Google Shape;2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7 Title Grey Full">
  <p:cSld name="7 Title Grey Full">
    <p:bg>
      <p:bgPr>
        <a:solidFill>
          <a:schemeClr val="dk1"/>
        </a:solidFill>
        <a:effectLst/>
      </p:bgPr>
    </p:bg>
    <p:spTree>
      <p:nvGrpSpPr>
        <p:cNvPr id="1" name="Shape 145"/>
        <p:cNvGrpSpPr/>
        <p:nvPr/>
      </p:nvGrpSpPr>
      <p:grpSpPr>
        <a:xfrm>
          <a:off x="0" y="0"/>
          <a:ext cx="0" cy="0"/>
          <a:chOff x="0" y="0"/>
          <a:chExt cx="0" cy="0"/>
        </a:xfrm>
      </p:grpSpPr>
      <p:sp>
        <p:nvSpPr>
          <p:cNvPr id="146" name="Google Shape;146;p33"/>
          <p:cNvSpPr txBox="1">
            <a:spLocks noGrp="1"/>
          </p:cNvSpPr>
          <p:nvPr>
            <p:ph type="subTitle" idx="1"/>
          </p:nvPr>
        </p:nvSpPr>
        <p:spPr>
          <a:xfrm>
            <a:off x="540000" y="1868314"/>
            <a:ext cx="6858000" cy="1241700"/>
          </a:xfrm>
          <a:prstGeom prst="rect">
            <a:avLst/>
          </a:prstGeom>
          <a:noFill/>
          <a:ln>
            <a:noFill/>
          </a:ln>
        </p:spPr>
        <p:txBody>
          <a:bodyPr spcFirstLastPara="1" wrap="square" lIns="0" tIns="0" rIns="0" bIns="0" anchor="t" anchorCtr="0">
            <a:normAutofit/>
          </a:bodyPr>
          <a:lstStyle>
            <a:lvl1pPr lvl="0" algn="l">
              <a:lnSpc>
                <a:spcPct val="107692"/>
              </a:lnSpc>
              <a:spcBef>
                <a:spcPts val="0"/>
              </a:spcBef>
              <a:spcAft>
                <a:spcPts val="0"/>
              </a:spcAft>
              <a:buClr>
                <a:schemeClr val="lt1"/>
              </a:buClr>
              <a:buSzPts val="2600"/>
              <a:buNone/>
              <a:defRPr sz="2600">
                <a:solidFill>
                  <a:schemeClr val="lt1"/>
                </a:solidFill>
                <a:latin typeface="Proxima Nova Semibold"/>
                <a:ea typeface="Proxima Nova Semibold"/>
                <a:cs typeface="Proxima Nova Semibold"/>
                <a:sym typeface="Proxima Nova Semibold"/>
              </a:defRPr>
            </a:lvl1pPr>
            <a:lvl2pPr lvl="1" algn="ctr">
              <a:lnSpc>
                <a:spcPct val="106666"/>
              </a:lnSpc>
              <a:spcBef>
                <a:spcPts val="850"/>
              </a:spcBef>
              <a:spcAft>
                <a:spcPts val="0"/>
              </a:spcAft>
              <a:buClr>
                <a:srgbClr val="000000"/>
              </a:buClr>
              <a:buSzPts val="1500"/>
              <a:buNone/>
              <a:defRPr sz="1500"/>
            </a:lvl2pPr>
            <a:lvl3pPr lvl="2" algn="ctr">
              <a:lnSpc>
                <a:spcPct val="118518"/>
              </a:lnSpc>
              <a:spcBef>
                <a:spcPts val="850"/>
              </a:spcBef>
              <a:spcAft>
                <a:spcPts val="0"/>
              </a:spcAft>
              <a:buClr>
                <a:srgbClr val="000000"/>
              </a:buClr>
              <a:buSzPts val="1350"/>
              <a:buNone/>
              <a:defRPr sz="1350"/>
            </a:lvl3pPr>
            <a:lvl4pPr lvl="3" algn="ctr">
              <a:lnSpc>
                <a:spcPct val="133333"/>
              </a:lnSpc>
              <a:spcBef>
                <a:spcPts val="850"/>
              </a:spcBef>
              <a:spcAft>
                <a:spcPts val="0"/>
              </a:spcAft>
              <a:buClr>
                <a:srgbClr val="000000"/>
              </a:buClr>
              <a:buSzPts val="1200"/>
              <a:buNone/>
              <a:defRPr sz="1200"/>
            </a:lvl4pPr>
            <a:lvl5pPr lvl="4" algn="ctr">
              <a:lnSpc>
                <a:spcPct val="133333"/>
              </a:lnSpc>
              <a:spcBef>
                <a:spcPts val="850"/>
              </a:spcBef>
              <a:spcAft>
                <a:spcPts val="0"/>
              </a:spcAft>
              <a:buClr>
                <a:srgbClr val="000000"/>
              </a:buClr>
              <a:buSzPts val="1200"/>
              <a:buNone/>
              <a:defRPr sz="1200"/>
            </a:lvl5pPr>
            <a:lvl6pPr lvl="5" algn="ctr">
              <a:lnSpc>
                <a:spcPct val="90000"/>
              </a:lnSpc>
              <a:spcBef>
                <a:spcPts val="85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a:endParaRPr/>
          </a:p>
        </p:txBody>
      </p:sp>
      <p:sp>
        <p:nvSpPr>
          <p:cNvPr id="147" name="Google Shape;147;p33"/>
          <p:cNvSpPr txBox="1">
            <a:spLocks noGrp="1"/>
          </p:cNvSpPr>
          <p:nvPr>
            <p:ph type="ctrTitle"/>
          </p:nvPr>
        </p:nvSpPr>
        <p:spPr>
          <a:xfrm>
            <a:off x="540000" y="405000"/>
            <a:ext cx="6858000" cy="12999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6000"/>
              <a:buFont typeface="Proxima Nova"/>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148" name="Google Shape;148;p33"/>
          <p:cNvPicPr preferRelativeResize="0"/>
          <p:nvPr/>
        </p:nvPicPr>
        <p:blipFill rotWithShape="1">
          <a:blip r:embed="rId2">
            <a:alphaModFix/>
          </a:blip>
          <a:srcRect t="90" b="100"/>
          <a:stretch/>
        </p:blipFill>
        <p:spPr>
          <a:xfrm>
            <a:off x="6624189" y="4291392"/>
            <a:ext cx="1620777" cy="5806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cxnSp>
        <p:nvCxnSpPr>
          <p:cNvPr id="30" name="Google Shape;30;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31" name="Google Shape;31;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cxnSp>
        <p:nvCxnSpPr>
          <p:cNvPr id="39" name="Google Shape;39;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40" name="Google Shape;40;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1" name="Google Shape;41;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9" name="Google Shape;49;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50" name="Google Shape;50;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11" name="Google Shape;11;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02" name="Google Shape;102;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03" name="Google Shape;10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mailto:suttonlscp@sutton.gov.uk"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families-first-partnership-programme"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4"/>
          <p:cNvSpPr txBox="1">
            <a:spLocks noGrp="1"/>
          </p:cNvSpPr>
          <p:nvPr>
            <p:ph type="subTitle" idx="1"/>
          </p:nvPr>
        </p:nvSpPr>
        <p:spPr>
          <a:xfrm>
            <a:off x="261525" y="41168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700">
                <a:solidFill>
                  <a:srgbClr val="666666"/>
                </a:solidFill>
                <a:latin typeface="Proxima Nova"/>
                <a:ea typeface="Proxima Nova"/>
                <a:cs typeface="Proxima Nova"/>
                <a:sym typeface="Proxima Nova"/>
              </a:rPr>
              <a:t>Morpheus Patfield, Multi-Agency Partnerships Manager, LSCP and SSAB</a:t>
            </a:r>
            <a:endParaRPr sz="1700">
              <a:solidFill>
                <a:srgbClr val="666666"/>
              </a:solidFill>
              <a:latin typeface="Proxima Nova"/>
              <a:ea typeface="Proxima Nova"/>
              <a:cs typeface="Proxima Nova"/>
              <a:sym typeface="Proxima Nova"/>
            </a:endParaRPr>
          </a:p>
        </p:txBody>
      </p:sp>
      <p:sp>
        <p:nvSpPr>
          <p:cNvPr id="154" name="Google Shape;154;p34"/>
          <p:cNvSpPr txBox="1">
            <a:spLocks noGrp="1"/>
          </p:cNvSpPr>
          <p:nvPr>
            <p:ph type="ctrTitle"/>
          </p:nvPr>
        </p:nvSpPr>
        <p:spPr>
          <a:xfrm>
            <a:off x="311700" y="1016971"/>
            <a:ext cx="8520600" cy="27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GB" sz="3600" b="1">
                <a:latin typeface="Proxima Nova"/>
                <a:ea typeface="Proxima Nova"/>
                <a:cs typeface="Proxima Nova"/>
                <a:sym typeface="Proxima Nova"/>
              </a:rPr>
              <a:t>REVISED LSCP THRESHOLD GUIDANCE 2026</a:t>
            </a:r>
            <a:endParaRPr sz="3600" i="1">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3600" i="1">
              <a:latin typeface="Proxima Nova"/>
              <a:ea typeface="Proxima Nova"/>
              <a:cs typeface="Proxima Nova"/>
              <a:sym typeface="Proxima Nova"/>
            </a:endParaRPr>
          </a:p>
          <a:p>
            <a:pPr marL="0" lvl="0" indent="0" algn="l" rtl="0">
              <a:spcBef>
                <a:spcPts val="0"/>
              </a:spcBef>
              <a:spcAft>
                <a:spcPts val="600"/>
              </a:spcAft>
              <a:buClr>
                <a:schemeClr val="dk1"/>
              </a:buClr>
              <a:buSzPts val="1100"/>
              <a:buFont typeface="Arial"/>
              <a:buNone/>
            </a:pPr>
            <a:r>
              <a:rPr lang="en-GB" sz="3600">
                <a:latin typeface="Proxima Nova"/>
                <a:ea typeface="Proxima Nova"/>
                <a:cs typeface="Proxima Nova"/>
                <a:sym typeface="Proxima Nova"/>
              </a:rPr>
              <a:t>Sutton PSSS, 11 March 2026</a:t>
            </a:r>
            <a:endParaRPr sz="3600">
              <a:latin typeface="Proxima Nova"/>
              <a:ea typeface="Proxima Nova"/>
              <a:cs typeface="Proxima Nova"/>
              <a:sym typeface="Proxima Nova"/>
            </a:endParaRPr>
          </a:p>
        </p:txBody>
      </p:sp>
      <p:pic>
        <p:nvPicPr>
          <p:cNvPr id="155" name="Google Shape;155;p34"/>
          <p:cNvPicPr preferRelativeResize="0"/>
          <p:nvPr/>
        </p:nvPicPr>
        <p:blipFill>
          <a:blip r:embed="rId3">
            <a:alphaModFix/>
          </a:blip>
          <a:stretch>
            <a:fillRect/>
          </a:stretch>
        </p:blipFill>
        <p:spPr>
          <a:xfrm>
            <a:off x="5854225" y="159200"/>
            <a:ext cx="2978075" cy="1149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pic>
        <p:nvPicPr>
          <p:cNvPr id="265" name="Google Shape;265;p43"/>
          <p:cNvPicPr preferRelativeResize="0"/>
          <p:nvPr/>
        </p:nvPicPr>
        <p:blipFill>
          <a:blip r:embed="rId3">
            <a:alphaModFix/>
          </a:blip>
          <a:stretch>
            <a:fillRect/>
          </a:stretch>
        </p:blipFill>
        <p:spPr>
          <a:xfrm>
            <a:off x="7838054" y="117322"/>
            <a:ext cx="1183100" cy="456850"/>
          </a:xfrm>
          <a:prstGeom prst="rect">
            <a:avLst/>
          </a:prstGeom>
          <a:noFill/>
          <a:ln>
            <a:noFill/>
          </a:ln>
        </p:spPr>
      </p:pic>
      <p:pic>
        <p:nvPicPr>
          <p:cNvPr id="266" name="Google Shape;266;p43"/>
          <p:cNvPicPr preferRelativeResize="0"/>
          <p:nvPr/>
        </p:nvPicPr>
        <p:blipFill>
          <a:blip r:embed="rId4">
            <a:alphaModFix/>
          </a:blip>
          <a:stretch>
            <a:fillRect/>
          </a:stretch>
        </p:blipFill>
        <p:spPr>
          <a:xfrm>
            <a:off x="174200" y="2395238"/>
            <a:ext cx="4857976" cy="1101450"/>
          </a:xfrm>
          <a:prstGeom prst="rect">
            <a:avLst/>
          </a:prstGeom>
          <a:noFill/>
          <a:ln>
            <a:noFill/>
          </a:ln>
        </p:spPr>
      </p:pic>
      <p:pic>
        <p:nvPicPr>
          <p:cNvPr id="267" name="Google Shape;267;p43"/>
          <p:cNvPicPr preferRelativeResize="0"/>
          <p:nvPr/>
        </p:nvPicPr>
        <p:blipFill>
          <a:blip r:embed="rId5">
            <a:alphaModFix/>
          </a:blip>
          <a:stretch>
            <a:fillRect/>
          </a:stretch>
        </p:blipFill>
        <p:spPr>
          <a:xfrm>
            <a:off x="235347" y="3820525"/>
            <a:ext cx="4644675" cy="1014900"/>
          </a:xfrm>
          <a:prstGeom prst="rect">
            <a:avLst/>
          </a:prstGeom>
          <a:noFill/>
          <a:ln>
            <a:noFill/>
          </a:ln>
        </p:spPr>
      </p:pic>
      <p:cxnSp>
        <p:nvCxnSpPr>
          <p:cNvPr id="268" name="Google Shape;268;p43"/>
          <p:cNvCxnSpPr/>
          <p:nvPr/>
        </p:nvCxnSpPr>
        <p:spPr>
          <a:xfrm>
            <a:off x="5155963" y="644125"/>
            <a:ext cx="0" cy="4412700"/>
          </a:xfrm>
          <a:prstGeom prst="straightConnector1">
            <a:avLst/>
          </a:prstGeom>
          <a:noFill/>
          <a:ln w="9525" cap="flat" cmpd="sng">
            <a:solidFill>
              <a:schemeClr val="dk2"/>
            </a:solidFill>
            <a:prstDash val="solid"/>
            <a:round/>
            <a:headEnd type="none" w="med" len="med"/>
            <a:tailEnd type="none" w="med" len="med"/>
          </a:ln>
        </p:spPr>
      </p:cxnSp>
      <p:sp>
        <p:nvSpPr>
          <p:cNvPr id="269" name="Google Shape;269;p43"/>
          <p:cNvSpPr txBox="1"/>
          <p:nvPr/>
        </p:nvSpPr>
        <p:spPr>
          <a:xfrm>
            <a:off x="409702" y="1447750"/>
            <a:ext cx="3806400" cy="7389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600"/>
              </a:spcAft>
              <a:buNone/>
            </a:pPr>
            <a:r>
              <a:rPr lang="en-GB" sz="1200">
                <a:latin typeface="Proxima Nova"/>
                <a:ea typeface="Proxima Nova"/>
                <a:cs typeface="Proxima Nova"/>
                <a:sym typeface="Proxima Nova"/>
              </a:rPr>
              <a:t>Tier 4 for Immediate Protection, with additional indicators for Child protection etc as an additional section (for S.47, S.20, S.31)</a:t>
            </a:r>
            <a:endParaRPr sz="1200">
              <a:latin typeface="Proxima Nova"/>
              <a:ea typeface="Proxima Nova"/>
              <a:cs typeface="Proxima Nova"/>
              <a:sym typeface="Proxima Nova"/>
            </a:endParaRPr>
          </a:p>
        </p:txBody>
      </p:sp>
      <p:sp>
        <p:nvSpPr>
          <p:cNvPr id="270" name="Google Shape;270;p43"/>
          <p:cNvSpPr txBox="1">
            <a:spLocks noGrp="1"/>
          </p:cNvSpPr>
          <p:nvPr>
            <p:ph type="title"/>
          </p:nvPr>
        </p:nvSpPr>
        <p:spPr>
          <a:xfrm>
            <a:off x="1264375" y="843250"/>
            <a:ext cx="147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Proxima Nova"/>
                <a:ea typeface="Proxima Nova"/>
                <a:cs typeface="Proxima Nova"/>
                <a:sym typeface="Proxima Nova"/>
              </a:rPr>
              <a:t>Old</a:t>
            </a:r>
            <a:endParaRPr sz="3000" b="1">
              <a:latin typeface="Proxima Nova"/>
              <a:ea typeface="Proxima Nova"/>
              <a:cs typeface="Proxima Nova"/>
              <a:sym typeface="Proxima Nova"/>
            </a:endParaRPr>
          </a:p>
        </p:txBody>
      </p:sp>
      <p:sp>
        <p:nvSpPr>
          <p:cNvPr id="271" name="Google Shape;271;p43"/>
          <p:cNvSpPr txBox="1">
            <a:spLocks noGrp="1"/>
          </p:cNvSpPr>
          <p:nvPr>
            <p:ph type="title"/>
          </p:nvPr>
        </p:nvSpPr>
        <p:spPr>
          <a:xfrm>
            <a:off x="6521250" y="658050"/>
            <a:ext cx="147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Proxima Nova"/>
                <a:ea typeface="Proxima Nova"/>
                <a:cs typeface="Proxima Nova"/>
                <a:sym typeface="Proxima Nova"/>
              </a:rPr>
              <a:t>New</a:t>
            </a:r>
            <a:endParaRPr sz="3000" b="1">
              <a:latin typeface="Proxima Nova"/>
              <a:ea typeface="Proxima Nova"/>
              <a:cs typeface="Proxima Nova"/>
              <a:sym typeface="Proxima Nova"/>
            </a:endParaRPr>
          </a:p>
        </p:txBody>
      </p:sp>
      <p:pic>
        <p:nvPicPr>
          <p:cNvPr id="272" name="Google Shape;272;p43"/>
          <p:cNvPicPr preferRelativeResize="0"/>
          <p:nvPr/>
        </p:nvPicPr>
        <p:blipFill>
          <a:blip r:embed="rId6">
            <a:alphaModFix/>
          </a:blip>
          <a:stretch>
            <a:fillRect/>
          </a:stretch>
        </p:blipFill>
        <p:spPr>
          <a:xfrm>
            <a:off x="5995875" y="1776375"/>
            <a:ext cx="2317525" cy="3280451"/>
          </a:xfrm>
          <a:prstGeom prst="rect">
            <a:avLst/>
          </a:prstGeom>
          <a:noFill/>
          <a:ln>
            <a:noFill/>
          </a:ln>
        </p:spPr>
      </p:pic>
      <p:sp>
        <p:nvSpPr>
          <p:cNvPr id="273" name="Google Shape;273;p43"/>
          <p:cNvSpPr txBox="1"/>
          <p:nvPr/>
        </p:nvSpPr>
        <p:spPr>
          <a:xfrm>
            <a:off x="5472450" y="1118550"/>
            <a:ext cx="3000000" cy="738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600"/>
              </a:spcAft>
              <a:buNone/>
            </a:pPr>
            <a:r>
              <a:rPr lang="en-GB" sz="1200">
                <a:solidFill>
                  <a:schemeClr val="dk1"/>
                </a:solidFill>
                <a:latin typeface="Proxima Nova"/>
                <a:ea typeface="Proxima Nova"/>
                <a:cs typeface="Proxima Nova"/>
                <a:sym typeface="Proxima Nova"/>
              </a:rPr>
              <a:t>Tier 3 is the new tier 4, and an additional threshold considerations section comes after it.</a:t>
            </a:r>
            <a:endParaRPr sz="1200">
              <a:solidFill>
                <a:schemeClr val="dk1"/>
              </a:solidFill>
              <a:latin typeface="Proxima Nova"/>
              <a:ea typeface="Proxima Nova"/>
              <a:cs typeface="Proxima Nova"/>
              <a:sym typeface="Proxima Nova"/>
            </a:endParaRPr>
          </a:p>
        </p:txBody>
      </p:sp>
      <p:sp>
        <p:nvSpPr>
          <p:cNvPr id="274" name="Google Shape;274;p43"/>
          <p:cNvSpPr txBox="1">
            <a:spLocks noGrp="1"/>
          </p:cNvSpPr>
          <p:nvPr>
            <p:ph type="title"/>
          </p:nvPr>
        </p:nvSpPr>
        <p:spPr>
          <a:xfrm>
            <a:off x="0" y="0"/>
            <a:ext cx="6908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b="1">
                <a:latin typeface="Proxima Nova"/>
                <a:ea typeface="Proxima Nova"/>
                <a:cs typeface="Proxima Nova"/>
                <a:sym typeface="Proxima Nova"/>
              </a:rPr>
              <a:t>Old vs New Threshold Document</a:t>
            </a:r>
            <a:endParaRPr sz="3000" b="1">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a:spLocks noGrp="1"/>
          </p:cNvSpPr>
          <p:nvPr>
            <p:ph type="title"/>
          </p:nvPr>
        </p:nvSpPr>
        <p:spPr>
          <a:xfrm>
            <a:off x="0" y="0"/>
            <a:ext cx="7743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Proxima Nova"/>
                <a:ea typeface="Proxima Nova"/>
                <a:cs typeface="Proxima Nova"/>
                <a:sym typeface="Proxima Nova"/>
              </a:rPr>
              <a:t>Purpose of document- what does it do?</a:t>
            </a:r>
            <a:endParaRPr sz="3000" b="1">
              <a:latin typeface="Proxima Nova"/>
              <a:ea typeface="Proxima Nova"/>
              <a:cs typeface="Proxima Nova"/>
              <a:sym typeface="Proxima Nova"/>
            </a:endParaRPr>
          </a:p>
        </p:txBody>
      </p:sp>
      <p:pic>
        <p:nvPicPr>
          <p:cNvPr id="281" name="Google Shape;281;p44"/>
          <p:cNvPicPr preferRelativeResize="0"/>
          <p:nvPr/>
        </p:nvPicPr>
        <p:blipFill>
          <a:blip r:embed="rId3">
            <a:alphaModFix/>
          </a:blip>
          <a:stretch>
            <a:fillRect/>
          </a:stretch>
        </p:blipFill>
        <p:spPr>
          <a:xfrm>
            <a:off x="7838054" y="117322"/>
            <a:ext cx="1183100" cy="456850"/>
          </a:xfrm>
          <a:prstGeom prst="rect">
            <a:avLst/>
          </a:prstGeom>
          <a:noFill/>
          <a:ln>
            <a:noFill/>
          </a:ln>
        </p:spPr>
      </p:pic>
      <p:pic>
        <p:nvPicPr>
          <p:cNvPr id="282" name="Google Shape;282;p44"/>
          <p:cNvPicPr preferRelativeResize="0"/>
          <p:nvPr/>
        </p:nvPicPr>
        <p:blipFill>
          <a:blip r:embed="rId4">
            <a:alphaModFix/>
          </a:blip>
          <a:stretch>
            <a:fillRect/>
          </a:stretch>
        </p:blipFill>
        <p:spPr>
          <a:xfrm>
            <a:off x="152400" y="725100"/>
            <a:ext cx="3335237" cy="4266001"/>
          </a:xfrm>
          <a:prstGeom prst="rect">
            <a:avLst/>
          </a:prstGeom>
          <a:noFill/>
          <a:ln w="9525" cap="flat" cmpd="sng">
            <a:solidFill>
              <a:schemeClr val="dk1"/>
            </a:solidFill>
            <a:prstDash val="solid"/>
            <a:round/>
            <a:headEnd type="none" w="sm" len="sm"/>
            <a:tailEnd type="none" w="sm" len="sm"/>
          </a:ln>
        </p:spPr>
      </p:pic>
      <p:pic>
        <p:nvPicPr>
          <p:cNvPr id="283" name="Google Shape;283;p44"/>
          <p:cNvPicPr preferRelativeResize="0"/>
          <p:nvPr/>
        </p:nvPicPr>
        <p:blipFill>
          <a:blip r:embed="rId5">
            <a:alphaModFix/>
          </a:blip>
          <a:stretch>
            <a:fillRect/>
          </a:stretch>
        </p:blipFill>
        <p:spPr>
          <a:xfrm>
            <a:off x="3796900" y="910350"/>
            <a:ext cx="5129800" cy="396693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0" y="0"/>
            <a:ext cx="7743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Proxima Nova"/>
                <a:ea typeface="Proxima Nova"/>
                <a:cs typeface="Proxima Nova"/>
                <a:sym typeface="Proxima Nova"/>
              </a:rPr>
              <a:t>Purpose of document- what does it </a:t>
            </a:r>
            <a:r>
              <a:rPr lang="en-GB" sz="3000" b="1" i="1">
                <a:latin typeface="Proxima Nova"/>
                <a:ea typeface="Proxima Nova"/>
                <a:cs typeface="Proxima Nova"/>
                <a:sym typeface="Proxima Nova"/>
              </a:rPr>
              <a:t>not </a:t>
            </a:r>
            <a:r>
              <a:rPr lang="en-GB" sz="3000" b="1">
                <a:latin typeface="Proxima Nova"/>
                <a:ea typeface="Proxima Nova"/>
                <a:cs typeface="Proxima Nova"/>
                <a:sym typeface="Proxima Nova"/>
              </a:rPr>
              <a:t>do?</a:t>
            </a:r>
            <a:endParaRPr sz="3000" b="1">
              <a:latin typeface="Proxima Nova"/>
              <a:ea typeface="Proxima Nova"/>
              <a:cs typeface="Proxima Nova"/>
              <a:sym typeface="Proxima Nova"/>
            </a:endParaRPr>
          </a:p>
        </p:txBody>
      </p:sp>
      <p:sp>
        <p:nvSpPr>
          <p:cNvPr id="290" name="Google Shape;290;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12</a:t>
            </a:fld>
            <a:endParaRPr/>
          </a:p>
        </p:txBody>
      </p:sp>
      <p:pic>
        <p:nvPicPr>
          <p:cNvPr id="291" name="Google Shape;291;p45"/>
          <p:cNvPicPr preferRelativeResize="0"/>
          <p:nvPr/>
        </p:nvPicPr>
        <p:blipFill>
          <a:blip r:embed="rId3">
            <a:alphaModFix/>
          </a:blip>
          <a:stretch>
            <a:fillRect/>
          </a:stretch>
        </p:blipFill>
        <p:spPr>
          <a:xfrm>
            <a:off x="7838054" y="117322"/>
            <a:ext cx="1183100" cy="456850"/>
          </a:xfrm>
          <a:prstGeom prst="rect">
            <a:avLst/>
          </a:prstGeom>
          <a:noFill/>
          <a:ln>
            <a:noFill/>
          </a:ln>
        </p:spPr>
      </p:pic>
      <p:sp>
        <p:nvSpPr>
          <p:cNvPr id="292" name="Google Shape;292;p45"/>
          <p:cNvSpPr txBox="1"/>
          <p:nvPr/>
        </p:nvSpPr>
        <p:spPr>
          <a:xfrm>
            <a:off x="306300" y="623875"/>
            <a:ext cx="8531400" cy="429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latin typeface="Proxima Nova"/>
                <a:ea typeface="Proxima Nova"/>
                <a:cs typeface="Proxima Nova"/>
                <a:sym typeface="Proxima Nova"/>
              </a:rPr>
              <a:t>It does not change how or when referrals are made for children and young people.</a:t>
            </a:r>
            <a:endParaRPr>
              <a:solidFill>
                <a:schemeClr val="dk1"/>
              </a:solidFill>
              <a:latin typeface="Proxima Nova"/>
              <a:ea typeface="Proxima Nova"/>
              <a:cs typeface="Proxima Nova"/>
              <a:sym typeface="Proxima Nova"/>
            </a:endParaRPr>
          </a:p>
          <a:p>
            <a:pPr marL="457200" lvl="0" indent="-304800" algn="l" rtl="0">
              <a:lnSpc>
                <a:spcPct val="115000"/>
              </a:lnSpc>
              <a:spcBef>
                <a:spcPts val="1200"/>
              </a:spcBef>
              <a:spcAft>
                <a:spcPts val="0"/>
              </a:spcAft>
              <a:buClr>
                <a:schemeClr val="dk1"/>
              </a:buClr>
              <a:buSzPts val="1200"/>
              <a:buChar char="●"/>
            </a:pPr>
            <a:r>
              <a:rPr lang="en-GB" sz="1200" b="1">
                <a:solidFill>
                  <a:schemeClr val="dk1"/>
                </a:solidFill>
                <a:latin typeface="Proxima Nova"/>
                <a:ea typeface="Proxima Nova"/>
                <a:cs typeface="Proxima Nova"/>
                <a:sym typeface="Proxima Nova"/>
              </a:rPr>
              <a:t>It is NOT a Service Directory:</a:t>
            </a:r>
            <a:r>
              <a:rPr lang="en-GB" sz="1200">
                <a:solidFill>
                  <a:schemeClr val="dk1"/>
                </a:solidFill>
                <a:latin typeface="Proxima Nova"/>
                <a:ea typeface="Proxima Nova"/>
                <a:cs typeface="Proxima Nova"/>
                <a:sym typeface="Proxima Nova"/>
              </a:rPr>
              <a:t> The guidance does not list specific services, and does not name every service available to children. Under the Families First Programme, all universal services should be accessible and open to all children regardless of the level of their original concerns.</a:t>
            </a:r>
            <a:endParaRPr sz="1200">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Char char="●"/>
            </a:pPr>
            <a:r>
              <a:rPr lang="en-GB" sz="1200" b="1">
                <a:solidFill>
                  <a:schemeClr val="dk1"/>
                </a:solidFill>
                <a:latin typeface="Proxima Nova"/>
                <a:ea typeface="Proxima Nova"/>
                <a:cs typeface="Proxima Nova"/>
                <a:sym typeface="Proxima Nova"/>
              </a:rPr>
              <a:t>It is NOT Binding, Prescriptive, or Exhaustive:</a:t>
            </a:r>
            <a:r>
              <a:rPr lang="en-GB" sz="1200">
                <a:solidFill>
                  <a:schemeClr val="dk1"/>
                </a:solidFill>
                <a:latin typeface="Proxima Nova"/>
                <a:ea typeface="Proxima Nova"/>
                <a:cs typeface="Proxima Nova"/>
                <a:sym typeface="Proxima Nova"/>
              </a:rPr>
              <a:t> The Threshold Guidance is not binding nor prescriptive. It does not and cannot name every concern that may arise. The document provides indicative examples rather than a definitive checklist. It cannot account for every situation.</a:t>
            </a:r>
            <a:endParaRPr sz="1200">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Font typeface="Proxima Nova"/>
              <a:buChar char="●"/>
            </a:pPr>
            <a:r>
              <a:rPr lang="en-GB" sz="1200" b="1">
                <a:solidFill>
                  <a:schemeClr val="dk1"/>
                </a:solidFill>
                <a:latin typeface="Proxima Nova"/>
                <a:ea typeface="Proxima Nova"/>
                <a:cs typeface="Proxima Nova"/>
                <a:sym typeface="Proxima Nova"/>
              </a:rPr>
              <a:t>It is NOT a Substitute for Professional Judgement:</a:t>
            </a:r>
            <a:r>
              <a:rPr lang="en-GB" sz="1200">
                <a:solidFill>
                  <a:schemeClr val="dk1"/>
                </a:solidFill>
                <a:latin typeface="Proxima Nova"/>
                <a:ea typeface="Proxima Nova"/>
                <a:cs typeface="Proxima Nova"/>
                <a:sym typeface="Proxima Nova"/>
              </a:rPr>
              <a:t> The guidance supports your decision-making; it does not replace the gut instinct and professional knowledge of school staff who know the child best.</a:t>
            </a:r>
            <a:endParaRPr sz="1200">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Char char="●"/>
            </a:pPr>
            <a:r>
              <a:rPr lang="en-GB" sz="1200" b="1">
                <a:solidFill>
                  <a:schemeClr val="dk1"/>
                </a:solidFill>
                <a:latin typeface="Proxima Nova"/>
                <a:ea typeface="Proxima Nova"/>
                <a:cs typeface="Proxima Nova"/>
                <a:sym typeface="Proxima Nova"/>
              </a:rPr>
              <a:t>It is NOT an Assessment Tool:</a:t>
            </a:r>
            <a:r>
              <a:rPr lang="en-GB" sz="1200">
                <a:solidFill>
                  <a:schemeClr val="dk1"/>
                </a:solidFill>
                <a:latin typeface="Proxima Nova"/>
                <a:ea typeface="Proxima Nova"/>
                <a:cs typeface="Proxima Nova"/>
                <a:sym typeface="Proxima Nova"/>
              </a:rPr>
              <a:t> While it helps you map the severity of a concern, it does not replace the need for a thorough Early Help Assessment (EHAT) or a statutory social work assessment. It is a guide to assist in decision-making, not the assessment itself.</a:t>
            </a:r>
            <a:endParaRPr sz="1200">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Char char="●"/>
            </a:pPr>
            <a:r>
              <a:rPr lang="en-GB" sz="1200" b="1">
                <a:solidFill>
                  <a:schemeClr val="dk1"/>
                </a:solidFill>
                <a:latin typeface="Proxima Nova"/>
                <a:ea typeface="Proxima Nova"/>
                <a:cs typeface="Proxima Nova"/>
                <a:sym typeface="Proxima Nova"/>
              </a:rPr>
              <a:t>It is NOT a Rigid "Gatekeeper" to Services:</a:t>
            </a:r>
            <a:r>
              <a:rPr lang="en-GB" sz="1200">
                <a:solidFill>
                  <a:schemeClr val="dk1"/>
                </a:solidFill>
                <a:latin typeface="Proxima Nova"/>
                <a:ea typeface="Proxima Nova"/>
                <a:cs typeface="Proxima Nova"/>
                <a:sym typeface="Proxima Nova"/>
              </a:rPr>
              <a:t> Under the new 2026 framework, we are moving away from rigid "tiers" that keep children out of services. As seen in other progressive safeguarding partnerships, the document is not designed to automatically open or close the door to support based on a strict score. Instead, it promotes fluidity across a spectrum of need.</a:t>
            </a:r>
            <a:endParaRPr sz="1200">
              <a:solidFill>
                <a:schemeClr val="dk1"/>
              </a:solidFill>
              <a:latin typeface="Proxima Nova"/>
              <a:ea typeface="Proxima Nova"/>
              <a:cs typeface="Proxima Nova"/>
              <a:sym typeface="Proxima Nova"/>
            </a:endParaRPr>
          </a:p>
          <a:p>
            <a:pPr marL="0" lvl="0" indent="0" algn="l" rtl="0">
              <a:lnSpc>
                <a:spcPct val="115000"/>
              </a:lnSpc>
              <a:spcBef>
                <a:spcPts val="1200"/>
              </a:spcBef>
              <a:spcAft>
                <a:spcPts val="1200"/>
              </a:spcAft>
              <a:buNone/>
            </a:pPr>
            <a:r>
              <a:rPr lang="en-GB" sz="1200">
                <a:solidFill>
                  <a:schemeClr val="dk1"/>
                </a:solidFill>
                <a:latin typeface="Proxima Nova"/>
                <a:ea typeface="Proxima Nova"/>
                <a:cs typeface="Proxima Nova"/>
                <a:sym typeface="Proxima Nova"/>
              </a:rPr>
              <a:t>Sutton LSCP is collectively signed up to comply with the Pan-London Safeguarding Children Procedures, and the shift to the new 'Spectrum of Need' aligns directly with the Pan-London continuum of need threshold.</a:t>
            </a:r>
            <a:endParaRPr sz="1200">
              <a:solidFill>
                <a:schemeClr val="dk1"/>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46"/>
          <p:cNvPicPr preferRelativeResize="0"/>
          <p:nvPr/>
        </p:nvPicPr>
        <p:blipFill>
          <a:blip r:embed="rId3">
            <a:alphaModFix/>
          </a:blip>
          <a:stretch>
            <a:fillRect/>
          </a:stretch>
        </p:blipFill>
        <p:spPr>
          <a:xfrm>
            <a:off x="7838054" y="72872"/>
            <a:ext cx="1183100" cy="456850"/>
          </a:xfrm>
          <a:prstGeom prst="rect">
            <a:avLst/>
          </a:prstGeom>
          <a:noFill/>
          <a:ln>
            <a:noFill/>
          </a:ln>
        </p:spPr>
      </p:pic>
      <p:sp>
        <p:nvSpPr>
          <p:cNvPr id="299" name="Google Shape;299;p46"/>
          <p:cNvSpPr txBox="1"/>
          <p:nvPr/>
        </p:nvSpPr>
        <p:spPr>
          <a:xfrm>
            <a:off x="172350" y="757026"/>
            <a:ext cx="8611800" cy="420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GB" sz="1800" b="1">
                <a:solidFill>
                  <a:schemeClr val="dk1"/>
                </a:solidFill>
                <a:latin typeface="Proxima Nova"/>
                <a:ea typeface="Proxima Nova"/>
                <a:cs typeface="Proxima Nova"/>
                <a:sym typeface="Proxima Nova"/>
              </a:rPr>
              <a:t>For schools:</a:t>
            </a:r>
            <a:endParaRPr sz="1800" b="1">
              <a:solidFill>
                <a:schemeClr val="dk1"/>
              </a:solidFill>
              <a:latin typeface="Proxima Nova"/>
              <a:ea typeface="Proxima Nova"/>
              <a:cs typeface="Proxima Nova"/>
              <a:sym typeface="Proxima Nova"/>
            </a:endParaRPr>
          </a:p>
          <a:p>
            <a:pPr marL="457200" lvl="0" indent="-349250" algn="l" rtl="0">
              <a:spcBef>
                <a:spcPts val="1200"/>
              </a:spcBef>
              <a:spcAft>
                <a:spcPts val="0"/>
              </a:spcAft>
              <a:buClr>
                <a:schemeClr val="dk1"/>
              </a:buClr>
              <a:buSzPts val="1900"/>
              <a:buFont typeface="Proxima Nova"/>
              <a:buAutoNum type="arabicParenR"/>
            </a:pPr>
            <a:r>
              <a:rPr lang="en-GB" sz="1900">
                <a:solidFill>
                  <a:schemeClr val="dk1"/>
                </a:solidFill>
                <a:latin typeface="Proxima Nova"/>
                <a:ea typeface="Proxima Nova"/>
                <a:cs typeface="Proxima Nova"/>
                <a:sym typeface="Proxima Nova"/>
              </a:rPr>
              <a:t>Before 1 April 2026: Be aware of the upcoming changes to the LSCP threshold guidance and therefore in the CFCS Referral Form.</a:t>
            </a:r>
            <a:endParaRPr sz="1900">
              <a:solidFill>
                <a:schemeClr val="dk1"/>
              </a:solidFill>
              <a:latin typeface="Proxima Nova"/>
              <a:ea typeface="Proxima Nova"/>
              <a:cs typeface="Proxima Nova"/>
              <a:sym typeface="Proxima Nova"/>
            </a:endParaRPr>
          </a:p>
          <a:p>
            <a:pPr marL="457200" lvl="0" indent="-349250" algn="l" rtl="0">
              <a:spcBef>
                <a:spcPts val="0"/>
              </a:spcBef>
              <a:spcAft>
                <a:spcPts val="0"/>
              </a:spcAft>
              <a:buClr>
                <a:schemeClr val="dk1"/>
              </a:buClr>
              <a:buSzPts val="1900"/>
              <a:buFont typeface="Proxima Nova"/>
              <a:buAutoNum type="arabicParenR"/>
            </a:pPr>
            <a:r>
              <a:rPr lang="en-GB" sz="1900">
                <a:solidFill>
                  <a:schemeClr val="dk1"/>
                </a:solidFill>
                <a:latin typeface="Proxima Nova"/>
                <a:ea typeface="Proxima Nova"/>
                <a:cs typeface="Proxima Nova"/>
                <a:sym typeface="Proxima Nova"/>
              </a:rPr>
              <a:t>Continue to refer to, and liaise with CFCS as before.</a:t>
            </a:r>
            <a:endParaRPr sz="1900">
              <a:solidFill>
                <a:schemeClr val="dk1"/>
              </a:solidFill>
              <a:latin typeface="Proxima Nova"/>
              <a:ea typeface="Proxima Nova"/>
              <a:cs typeface="Proxima Nova"/>
              <a:sym typeface="Proxima Nova"/>
            </a:endParaRPr>
          </a:p>
          <a:p>
            <a:pPr marL="0" lvl="0" indent="0" algn="l" rtl="0">
              <a:spcBef>
                <a:spcPts val="1200"/>
              </a:spcBef>
              <a:spcAft>
                <a:spcPts val="0"/>
              </a:spcAft>
              <a:buNone/>
            </a:pPr>
            <a:endParaRPr sz="1600">
              <a:solidFill>
                <a:schemeClr val="dk1"/>
              </a:solidFill>
              <a:highlight>
                <a:srgbClr val="FFFFFF"/>
              </a:highlight>
              <a:latin typeface="Proxima Nova"/>
              <a:ea typeface="Proxima Nova"/>
              <a:cs typeface="Proxima Nova"/>
              <a:sym typeface="Proxima Nova"/>
            </a:endParaRPr>
          </a:p>
          <a:p>
            <a:pPr marL="0" lvl="0" indent="0" algn="l" rtl="0">
              <a:spcBef>
                <a:spcPts val="600"/>
              </a:spcBef>
              <a:spcAft>
                <a:spcPts val="0"/>
              </a:spcAft>
              <a:buNone/>
            </a:pPr>
            <a:endParaRPr sz="1600">
              <a:solidFill>
                <a:schemeClr val="dk1"/>
              </a:solidFill>
              <a:highlight>
                <a:srgbClr val="FFFFFF"/>
              </a:highlight>
              <a:latin typeface="Proxima Nova"/>
              <a:ea typeface="Proxima Nova"/>
              <a:cs typeface="Proxima Nova"/>
              <a:sym typeface="Proxima Nova"/>
            </a:endParaRPr>
          </a:p>
          <a:p>
            <a:pPr marL="0" lvl="0" indent="0" algn="l" rtl="0">
              <a:spcBef>
                <a:spcPts val="600"/>
              </a:spcBef>
              <a:spcAft>
                <a:spcPts val="0"/>
              </a:spcAft>
              <a:buNone/>
            </a:pPr>
            <a:r>
              <a:rPr lang="en-GB" sz="1900" b="1">
                <a:solidFill>
                  <a:schemeClr val="dk1"/>
                </a:solidFill>
                <a:highlight>
                  <a:srgbClr val="FFFFFF"/>
                </a:highlight>
                <a:latin typeface="Proxima Nova"/>
                <a:ea typeface="Proxima Nova"/>
                <a:cs typeface="Proxima Nova"/>
                <a:sym typeface="Proxima Nova"/>
              </a:rPr>
              <a:t>To be aware of:</a:t>
            </a:r>
            <a:endParaRPr sz="1900" b="1">
              <a:solidFill>
                <a:schemeClr val="dk1"/>
              </a:solidFill>
              <a:highlight>
                <a:srgbClr val="FFFFFF"/>
              </a:highlight>
              <a:latin typeface="Proxima Nova"/>
              <a:ea typeface="Proxima Nova"/>
              <a:cs typeface="Proxima Nova"/>
              <a:sym typeface="Proxima Nova"/>
            </a:endParaRPr>
          </a:p>
          <a:p>
            <a:pPr marL="457200" lvl="0" indent="-349250" algn="l" rtl="0">
              <a:spcBef>
                <a:spcPts val="600"/>
              </a:spcBef>
              <a:spcAft>
                <a:spcPts val="0"/>
              </a:spcAft>
              <a:buClr>
                <a:schemeClr val="dk1"/>
              </a:buClr>
              <a:buSzPts val="1900"/>
              <a:buFont typeface="Proxima Nova"/>
              <a:buAutoNum type="arabicPeriod"/>
            </a:pPr>
            <a:r>
              <a:rPr lang="en-GB" sz="1900">
                <a:solidFill>
                  <a:schemeClr val="dk1"/>
                </a:solidFill>
                <a:highlight>
                  <a:srgbClr val="FFFFFF"/>
                </a:highlight>
                <a:latin typeface="Proxima Nova"/>
                <a:ea typeface="Proxima Nova"/>
                <a:cs typeface="Proxima Nova"/>
                <a:sym typeface="Proxima Nova"/>
              </a:rPr>
              <a:t>The new Threshold Guidance will be published on 1 April 2026; </a:t>
            </a:r>
            <a:endParaRPr sz="1900">
              <a:solidFill>
                <a:schemeClr val="dk1"/>
              </a:solidFill>
              <a:highlight>
                <a:srgbClr val="FFFFFF"/>
              </a:highlight>
              <a:latin typeface="Proxima Nova"/>
              <a:ea typeface="Proxima Nova"/>
              <a:cs typeface="Proxima Nova"/>
              <a:sym typeface="Proxima Nova"/>
            </a:endParaRPr>
          </a:p>
          <a:p>
            <a:pPr marL="457200" lvl="0" indent="-349250" algn="l" rtl="0">
              <a:spcBef>
                <a:spcPts val="0"/>
              </a:spcBef>
              <a:spcAft>
                <a:spcPts val="0"/>
              </a:spcAft>
              <a:buClr>
                <a:schemeClr val="dk1"/>
              </a:buClr>
              <a:buSzPts val="1900"/>
              <a:buFont typeface="Proxima Nova"/>
              <a:buAutoNum type="arabicPeriod"/>
            </a:pPr>
            <a:r>
              <a:rPr lang="en-GB" sz="1900">
                <a:solidFill>
                  <a:schemeClr val="dk1"/>
                </a:solidFill>
                <a:highlight>
                  <a:srgbClr val="FFFFFF"/>
                </a:highlight>
                <a:latin typeface="Proxima Nova"/>
                <a:ea typeface="Proxima Nova"/>
                <a:cs typeface="Proxima Nova"/>
                <a:sym typeface="Proxima Nova"/>
              </a:rPr>
              <a:t>Sutton CFCS and Sutton Children’s Services are in the process of transformation under FFPP; teams and services are undergoing restructure to align to the reforms.</a:t>
            </a:r>
            <a:endParaRPr sz="1900">
              <a:solidFill>
                <a:schemeClr val="dk1"/>
              </a:solidFill>
              <a:highlight>
                <a:srgbClr val="FFFFFF"/>
              </a:highlight>
              <a:latin typeface="Proxima Nova"/>
              <a:ea typeface="Proxima Nova"/>
              <a:cs typeface="Proxima Nova"/>
              <a:sym typeface="Proxima Nova"/>
            </a:endParaRPr>
          </a:p>
          <a:p>
            <a:pPr marL="0" lvl="0" indent="0" algn="l" rtl="0">
              <a:spcBef>
                <a:spcPts val="600"/>
              </a:spcBef>
              <a:spcAft>
                <a:spcPts val="0"/>
              </a:spcAft>
              <a:buNone/>
            </a:pPr>
            <a:endParaRPr>
              <a:solidFill>
                <a:srgbClr val="0A0A0A"/>
              </a:solidFill>
              <a:highlight>
                <a:srgbClr val="FFFFFF"/>
              </a:highlight>
              <a:latin typeface="Proxima Nova"/>
              <a:ea typeface="Proxima Nova"/>
              <a:cs typeface="Proxima Nova"/>
              <a:sym typeface="Proxima Nova"/>
            </a:endParaRPr>
          </a:p>
          <a:p>
            <a:pPr marL="0" lvl="0" indent="0" algn="l" rtl="0">
              <a:spcBef>
                <a:spcPts val="600"/>
              </a:spcBef>
              <a:spcAft>
                <a:spcPts val="0"/>
              </a:spcAft>
              <a:buNone/>
            </a:pPr>
            <a:endParaRPr>
              <a:solidFill>
                <a:srgbClr val="0A0A0A"/>
              </a:solidFill>
              <a:highlight>
                <a:srgbClr val="FFFFFF"/>
              </a:highlight>
              <a:latin typeface="Proxima Nova"/>
              <a:ea typeface="Proxima Nova"/>
              <a:cs typeface="Proxima Nova"/>
              <a:sym typeface="Proxima Nova"/>
            </a:endParaRPr>
          </a:p>
          <a:p>
            <a:pPr marL="0" lvl="0" indent="0" algn="l" rtl="0">
              <a:spcBef>
                <a:spcPts val="600"/>
              </a:spcBef>
              <a:spcAft>
                <a:spcPts val="0"/>
              </a:spcAft>
              <a:buNone/>
            </a:pPr>
            <a:endParaRPr>
              <a:solidFill>
                <a:srgbClr val="0A0A0A"/>
              </a:solidFill>
              <a:highlight>
                <a:srgbClr val="FFFFFF"/>
              </a:highlight>
              <a:latin typeface="Proxima Nova"/>
              <a:ea typeface="Proxima Nova"/>
              <a:cs typeface="Proxima Nova"/>
              <a:sym typeface="Proxima Nova"/>
            </a:endParaRPr>
          </a:p>
          <a:p>
            <a:pPr marL="0" lvl="0" indent="0" algn="l" rtl="0">
              <a:spcBef>
                <a:spcPts val="600"/>
              </a:spcBef>
              <a:spcAft>
                <a:spcPts val="0"/>
              </a:spcAft>
              <a:buNone/>
            </a:pPr>
            <a:endParaRPr>
              <a:solidFill>
                <a:schemeClr val="dk1"/>
              </a:solidFill>
              <a:latin typeface="Proxima Nova"/>
              <a:ea typeface="Proxima Nova"/>
              <a:cs typeface="Proxima Nova"/>
              <a:sym typeface="Proxima Nova"/>
            </a:endParaRPr>
          </a:p>
          <a:p>
            <a:pPr marL="0" lvl="0" indent="0" algn="l" rtl="0">
              <a:spcBef>
                <a:spcPts val="600"/>
              </a:spcBef>
              <a:spcAft>
                <a:spcPts val="600"/>
              </a:spcAft>
              <a:buClr>
                <a:schemeClr val="dk1"/>
              </a:buClr>
              <a:buSzPts val="1100"/>
              <a:buFont typeface="Arial"/>
              <a:buNone/>
            </a:pPr>
            <a:r>
              <a:rPr lang="en-GB">
                <a:solidFill>
                  <a:schemeClr val="dk1"/>
                </a:solidFill>
                <a:latin typeface="Proxima Nova"/>
                <a:ea typeface="Proxima Nova"/>
                <a:cs typeface="Proxima Nova"/>
                <a:sym typeface="Proxima Nova"/>
              </a:rPr>
              <a:t> </a:t>
            </a:r>
            <a:endParaRPr>
              <a:solidFill>
                <a:schemeClr val="dk1"/>
              </a:solidFill>
              <a:latin typeface="Proxima Nova"/>
              <a:ea typeface="Proxima Nova"/>
              <a:cs typeface="Proxima Nova"/>
              <a:sym typeface="Proxima Nova"/>
            </a:endParaRPr>
          </a:p>
        </p:txBody>
      </p:sp>
      <p:sp>
        <p:nvSpPr>
          <p:cNvPr id="300" name="Google Shape;300;p46"/>
          <p:cNvSpPr txBox="1">
            <a:spLocks noGrp="1"/>
          </p:cNvSpPr>
          <p:nvPr>
            <p:ph type="title"/>
          </p:nvPr>
        </p:nvSpPr>
        <p:spPr>
          <a:xfrm>
            <a:off x="123175" y="148575"/>
            <a:ext cx="8520600" cy="572700"/>
          </a:xfrm>
          <a:prstGeom prst="rect">
            <a:avLst/>
          </a:prstGeom>
        </p:spPr>
        <p:txBody>
          <a:bodyPr spcFirstLastPara="1" wrap="square" lIns="91425" tIns="91425" rIns="91425" bIns="91425" anchor="t" anchorCtr="0">
            <a:noAutofit/>
          </a:bodyPr>
          <a:lstStyle/>
          <a:p>
            <a:pPr marL="0" lvl="0" indent="0" algn="l" rtl="0">
              <a:lnSpc>
                <a:spcPct val="106666"/>
              </a:lnSpc>
              <a:spcBef>
                <a:spcPts val="0"/>
              </a:spcBef>
              <a:spcAft>
                <a:spcPts val="0"/>
              </a:spcAft>
              <a:buClr>
                <a:srgbClr val="00517C"/>
              </a:buClr>
              <a:buSzPts val="6000"/>
              <a:buFont typeface="Proxima Nova"/>
              <a:buNone/>
            </a:pPr>
            <a:r>
              <a:rPr lang="en-GB" b="1">
                <a:latin typeface="Proxima Nova"/>
                <a:ea typeface="Proxima Nova"/>
                <a:cs typeface="Proxima Nova"/>
                <a:sym typeface="Proxima Nova"/>
              </a:rPr>
              <a:t>Next steps</a:t>
            </a:r>
            <a:endParaRPr b="1">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7"/>
          <p:cNvSpPr txBox="1">
            <a:spLocks noGrp="1"/>
          </p:cNvSpPr>
          <p:nvPr>
            <p:ph type="ctrTitle"/>
          </p:nvPr>
        </p:nvSpPr>
        <p:spPr>
          <a:xfrm>
            <a:off x="1498325" y="1608700"/>
            <a:ext cx="6415500" cy="419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1200"/>
              </a:spcBef>
              <a:spcAft>
                <a:spcPts val="1200"/>
              </a:spcAft>
              <a:buNone/>
            </a:pPr>
            <a:r>
              <a:rPr lang="en-GB" sz="3000" b="1">
                <a:solidFill>
                  <a:srgbClr val="000000"/>
                </a:solidFill>
                <a:latin typeface="Proxima Nova"/>
                <a:ea typeface="Proxima Nova"/>
                <a:cs typeface="Proxima Nova"/>
                <a:sym typeface="Proxima Nova"/>
              </a:rPr>
              <a:t>Questions?</a:t>
            </a:r>
            <a:endParaRPr sz="3000" b="1">
              <a:latin typeface="Proxima Nova"/>
              <a:ea typeface="Proxima Nova"/>
              <a:cs typeface="Proxima Nova"/>
              <a:sym typeface="Proxima Nova"/>
            </a:endParaRPr>
          </a:p>
        </p:txBody>
      </p:sp>
      <p:sp>
        <p:nvSpPr>
          <p:cNvPr id="306" name="Google Shape;306;p47"/>
          <p:cNvSpPr txBox="1"/>
          <p:nvPr/>
        </p:nvSpPr>
        <p:spPr>
          <a:xfrm>
            <a:off x="3290500" y="2876250"/>
            <a:ext cx="3000000" cy="714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600"/>
              </a:spcAft>
              <a:buNone/>
            </a:pPr>
            <a:r>
              <a:rPr lang="en-GB" sz="1600">
                <a:latin typeface="Proxima Nova"/>
                <a:ea typeface="Proxima Nova"/>
                <a:cs typeface="Proxima Nova"/>
                <a:sym typeface="Proxima Nova"/>
              </a:rPr>
              <a:t>Contact: </a:t>
            </a:r>
            <a:r>
              <a:rPr lang="en-GB" sz="1600" u="sng">
                <a:solidFill>
                  <a:srgbClr val="1155CC"/>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suttonlscp@sutton.gov.uk</a:t>
            </a:r>
            <a:r>
              <a:rPr lang="en-GB" sz="1600">
                <a:latin typeface="Proxima Nova"/>
                <a:ea typeface="Proxima Nova"/>
                <a:cs typeface="Proxima Nova"/>
                <a:sym typeface="Proxima Nova"/>
              </a:rPr>
              <a:t>.</a:t>
            </a:r>
            <a:endParaRPr sz="1600">
              <a:latin typeface="Proxima Nova"/>
              <a:ea typeface="Proxima Nova"/>
              <a:cs typeface="Proxima Nova"/>
              <a:sym typeface="Proxima Nova"/>
            </a:endParaRPr>
          </a:p>
        </p:txBody>
      </p:sp>
      <p:pic>
        <p:nvPicPr>
          <p:cNvPr id="307" name="Google Shape;307;p47"/>
          <p:cNvPicPr preferRelativeResize="0"/>
          <p:nvPr/>
        </p:nvPicPr>
        <p:blipFill>
          <a:blip r:embed="rId4">
            <a:alphaModFix/>
          </a:blip>
          <a:stretch>
            <a:fillRect/>
          </a:stretch>
        </p:blipFill>
        <p:spPr>
          <a:xfrm>
            <a:off x="7844629" y="4599122"/>
            <a:ext cx="1183100" cy="456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5"/>
          <p:cNvSpPr txBox="1"/>
          <p:nvPr/>
        </p:nvSpPr>
        <p:spPr>
          <a:xfrm>
            <a:off x="172350" y="757025"/>
            <a:ext cx="7282800" cy="166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chemeClr val="dk1"/>
                </a:solidFill>
                <a:latin typeface="Proxima Nova"/>
                <a:ea typeface="Proxima Nova"/>
                <a:cs typeface="Proxima Nova"/>
                <a:sym typeface="Proxima Nova"/>
              </a:rPr>
              <a:t>Introduction</a:t>
            </a:r>
            <a:endParaRPr sz="1600" b="1">
              <a:solidFill>
                <a:schemeClr val="dk1"/>
              </a:solidFill>
              <a:highlight>
                <a:srgbClr val="FFFFFF"/>
              </a:highlight>
              <a:latin typeface="Proxima Nova"/>
              <a:ea typeface="Proxima Nova"/>
              <a:cs typeface="Proxima Nova"/>
              <a:sym typeface="Proxima Nova"/>
            </a:endParaRPr>
          </a:p>
          <a:p>
            <a:pPr marL="0" lvl="0" indent="0" algn="l" rtl="0">
              <a:spcBef>
                <a:spcPts val="600"/>
              </a:spcBef>
              <a:spcAft>
                <a:spcPts val="0"/>
              </a:spcAft>
              <a:buNone/>
            </a:pPr>
            <a:r>
              <a:rPr lang="en-GB" sz="1300">
                <a:solidFill>
                  <a:schemeClr val="dk1"/>
                </a:solidFill>
                <a:highlight>
                  <a:srgbClr val="FFFFFF"/>
                </a:highlight>
                <a:latin typeface="Proxima Nova"/>
                <a:ea typeface="Proxima Nova"/>
                <a:cs typeface="Proxima Nova"/>
                <a:sym typeface="Proxima Nova"/>
              </a:rPr>
              <a:t>An update of the revision of the LSCP Threshold Guidance, due for publication on 1 April 2026.</a:t>
            </a:r>
            <a:endParaRPr sz="1300">
              <a:solidFill>
                <a:schemeClr val="dk1"/>
              </a:solidFill>
              <a:highlight>
                <a:srgbClr val="FFFFFF"/>
              </a:highlight>
              <a:latin typeface="Proxima Nova"/>
              <a:ea typeface="Proxima Nova"/>
              <a:cs typeface="Proxima Nova"/>
              <a:sym typeface="Proxima Nova"/>
            </a:endParaRPr>
          </a:p>
          <a:p>
            <a:pPr marL="0" lvl="0" indent="0" algn="l" rtl="0">
              <a:spcBef>
                <a:spcPts val="600"/>
              </a:spcBef>
              <a:spcAft>
                <a:spcPts val="0"/>
              </a:spcAft>
              <a:buNone/>
            </a:pPr>
            <a:endParaRPr sz="1300">
              <a:solidFill>
                <a:schemeClr val="dk1"/>
              </a:solidFill>
              <a:highlight>
                <a:srgbClr val="FFFFFF"/>
              </a:highlight>
              <a:latin typeface="Proxima Nova"/>
              <a:ea typeface="Proxima Nova"/>
              <a:cs typeface="Proxima Nova"/>
              <a:sym typeface="Proxima Nova"/>
            </a:endParaRPr>
          </a:p>
          <a:p>
            <a:pPr marL="0" lvl="0" indent="0" algn="l" rtl="0">
              <a:spcBef>
                <a:spcPts val="600"/>
              </a:spcBef>
              <a:spcAft>
                <a:spcPts val="600"/>
              </a:spcAft>
              <a:buNone/>
            </a:pPr>
            <a:r>
              <a:rPr lang="en-GB" sz="1300">
                <a:solidFill>
                  <a:schemeClr val="dk1"/>
                </a:solidFill>
                <a:highlight>
                  <a:srgbClr val="FFFFFF"/>
                </a:highlight>
                <a:latin typeface="Proxima Nova"/>
                <a:ea typeface="Proxima Nova"/>
                <a:cs typeface="Proxima Nova"/>
                <a:sym typeface="Proxima Nova"/>
              </a:rPr>
              <a:t>Every LSCP nationally must publish a Threshold Guidance, which sets out “the local criteria for action” in a way “that is transparent, accessible and easily understood by practitioners, children and their families." (WT23, Chapter 2, Paragraph 18). Sutton’s current version is from 2025.</a:t>
            </a:r>
            <a:endParaRPr sz="1300">
              <a:solidFill>
                <a:schemeClr val="dk1"/>
              </a:solidFill>
              <a:latin typeface="Proxima Nova"/>
              <a:ea typeface="Proxima Nova"/>
              <a:cs typeface="Proxima Nova"/>
              <a:sym typeface="Proxima Nova"/>
            </a:endParaRPr>
          </a:p>
        </p:txBody>
      </p:sp>
      <p:sp>
        <p:nvSpPr>
          <p:cNvPr id="161" name="Google Shape;161;p35"/>
          <p:cNvSpPr txBox="1">
            <a:spLocks noGrp="1"/>
          </p:cNvSpPr>
          <p:nvPr>
            <p:ph type="title"/>
          </p:nvPr>
        </p:nvSpPr>
        <p:spPr>
          <a:xfrm>
            <a:off x="123175" y="148575"/>
            <a:ext cx="8520600" cy="572700"/>
          </a:xfrm>
          <a:prstGeom prst="rect">
            <a:avLst/>
          </a:prstGeom>
        </p:spPr>
        <p:txBody>
          <a:bodyPr spcFirstLastPara="1" wrap="square" lIns="91425" tIns="91425" rIns="91425" bIns="91425" anchor="t" anchorCtr="0">
            <a:noAutofit/>
          </a:bodyPr>
          <a:lstStyle/>
          <a:p>
            <a:pPr marL="0" lvl="0" indent="0" algn="l" rtl="0">
              <a:lnSpc>
                <a:spcPct val="106666"/>
              </a:lnSpc>
              <a:spcBef>
                <a:spcPts val="0"/>
              </a:spcBef>
              <a:spcAft>
                <a:spcPts val="0"/>
              </a:spcAft>
              <a:buClr>
                <a:srgbClr val="00517C"/>
              </a:buClr>
              <a:buSzPts val="6000"/>
              <a:buFont typeface="Proxima Nova"/>
              <a:buNone/>
            </a:pPr>
            <a:r>
              <a:rPr lang="en-GB" b="1">
                <a:latin typeface="Proxima Nova"/>
                <a:ea typeface="Proxima Nova"/>
                <a:cs typeface="Proxima Nova"/>
                <a:sym typeface="Proxima Nova"/>
              </a:rPr>
              <a:t>Threshold Guidance</a:t>
            </a:r>
            <a:endParaRPr b="1">
              <a:latin typeface="Proxima Nova"/>
              <a:ea typeface="Proxima Nova"/>
              <a:cs typeface="Proxima Nova"/>
              <a:sym typeface="Proxima Nova"/>
            </a:endParaRPr>
          </a:p>
        </p:txBody>
      </p:sp>
      <p:pic>
        <p:nvPicPr>
          <p:cNvPr id="162" name="Google Shape;162;p35"/>
          <p:cNvPicPr preferRelativeResize="0"/>
          <p:nvPr/>
        </p:nvPicPr>
        <p:blipFill>
          <a:blip r:embed="rId3">
            <a:alphaModFix/>
          </a:blip>
          <a:stretch>
            <a:fillRect/>
          </a:stretch>
        </p:blipFill>
        <p:spPr>
          <a:xfrm>
            <a:off x="7455108" y="97069"/>
            <a:ext cx="1360219" cy="525244"/>
          </a:xfrm>
          <a:prstGeom prst="rect">
            <a:avLst/>
          </a:prstGeom>
          <a:noFill/>
          <a:ln>
            <a:noFill/>
          </a:ln>
        </p:spPr>
      </p:pic>
      <p:sp>
        <p:nvSpPr>
          <p:cNvPr id="163" name="Google Shape;163;p35"/>
          <p:cNvSpPr txBox="1"/>
          <p:nvPr/>
        </p:nvSpPr>
        <p:spPr>
          <a:xfrm>
            <a:off x="172350" y="2733300"/>
            <a:ext cx="8591400" cy="246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chemeClr val="dk1"/>
                </a:solidFill>
                <a:latin typeface="Proxima Nova"/>
                <a:ea typeface="Proxima Nova"/>
                <a:cs typeface="Proxima Nova"/>
                <a:sym typeface="Proxima Nova"/>
              </a:rPr>
              <a:t>This document is a partnership-developed framework approved by the three statutory Delegated Safeguarding Partners. </a:t>
            </a:r>
            <a:endParaRPr sz="130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GB" sz="1300">
                <a:solidFill>
                  <a:schemeClr val="dk1"/>
                </a:solidFill>
                <a:latin typeface="Proxima Nova"/>
                <a:ea typeface="Proxima Nova"/>
                <a:cs typeface="Proxima Nova"/>
                <a:sym typeface="Proxima Nova"/>
              </a:rPr>
              <a:t>It is a tool for professionals and the public to consistently assess concerns about a child's welfare. It sets out the different levels of need and risk, helping professionals decide what level of support a child and family might require—ranging from early community-based help to a formal social work intervention when a child is at risk of significant harm.</a:t>
            </a:r>
            <a:endParaRPr sz="13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300">
              <a:solidFill>
                <a:schemeClr val="dk1"/>
              </a:solidFill>
              <a:highlight>
                <a:schemeClr val="lt1"/>
              </a:highlight>
              <a:latin typeface="Proxima Nova"/>
              <a:ea typeface="Proxima Nova"/>
              <a:cs typeface="Proxima Nova"/>
              <a:sym typeface="Proxima Nova"/>
            </a:endParaRPr>
          </a:p>
          <a:p>
            <a:pPr marL="0" lvl="0" indent="0" algn="l" rtl="0">
              <a:spcBef>
                <a:spcPts val="0"/>
              </a:spcBef>
              <a:spcAft>
                <a:spcPts val="0"/>
              </a:spcAft>
              <a:buNone/>
            </a:pPr>
            <a:endParaRPr sz="1300">
              <a:solidFill>
                <a:schemeClr val="dk1"/>
              </a:solidFill>
              <a:latin typeface="Proxima Nova"/>
              <a:ea typeface="Proxima Nova"/>
              <a:cs typeface="Proxima Nova"/>
              <a:sym typeface="Proxima Nova"/>
            </a:endParaRPr>
          </a:p>
          <a:p>
            <a:pPr marL="0" lvl="0" indent="0" algn="l" rtl="0">
              <a:spcBef>
                <a:spcPts val="600"/>
              </a:spcBef>
              <a:spcAft>
                <a:spcPts val="600"/>
              </a:spcAft>
              <a:buNone/>
            </a:pPr>
            <a:r>
              <a:rPr lang="en-GB" sz="1300">
                <a:solidFill>
                  <a:schemeClr val="dk1"/>
                </a:solidFill>
                <a:latin typeface="Proxima Nova"/>
                <a:ea typeface="Proxima Nova"/>
                <a:cs typeface="Proxima Nova"/>
                <a:sym typeface="Proxima Nova"/>
              </a:rPr>
              <a:t>The Threshold Guidance supports, but does not dictate to, anyone who makes a referral to the Children’s First Contact Service (CFCS)- the single referral and assessment pathway to access services in the London Borough of Sutton.</a:t>
            </a:r>
            <a:endParaRPr/>
          </a:p>
        </p:txBody>
      </p:sp>
      <p:pic>
        <p:nvPicPr>
          <p:cNvPr id="164" name="Google Shape;164;p35"/>
          <p:cNvPicPr preferRelativeResize="0"/>
          <p:nvPr/>
        </p:nvPicPr>
        <p:blipFill>
          <a:blip r:embed="rId4">
            <a:alphaModFix/>
          </a:blip>
          <a:stretch>
            <a:fillRect/>
          </a:stretch>
        </p:blipFill>
        <p:spPr>
          <a:xfrm>
            <a:off x="7376912" y="662125"/>
            <a:ext cx="1516600" cy="21154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6"/>
          <p:cNvSpPr txBox="1"/>
          <p:nvPr/>
        </p:nvSpPr>
        <p:spPr>
          <a:xfrm>
            <a:off x="203525" y="622301"/>
            <a:ext cx="8611800" cy="15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chemeClr val="dk1"/>
                </a:solidFill>
                <a:latin typeface="Proxima Nova"/>
                <a:ea typeface="Proxima Nova"/>
                <a:cs typeface="Proxima Nova"/>
                <a:sym typeface="Proxima Nova"/>
              </a:rPr>
              <a:t>Purpose for Change:</a:t>
            </a:r>
            <a:endParaRPr sz="2000" b="1">
              <a:solidFill>
                <a:schemeClr val="dk1"/>
              </a:solidFill>
              <a:latin typeface="Proxima Nova"/>
              <a:ea typeface="Proxima Nova"/>
              <a:cs typeface="Proxima Nova"/>
              <a:sym typeface="Proxima Nova"/>
            </a:endParaRPr>
          </a:p>
          <a:p>
            <a:pPr marL="0" lvl="0" indent="0" algn="l" rtl="0">
              <a:spcBef>
                <a:spcPts val="600"/>
              </a:spcBef>
              <a:spcAft>
                <a:spcPts val="0"/>
              </a:spcAft>
              <a:buNone/>
            </a:pPr>
            <a:endParaRPr>
              <a:solidFill>
                <a:schemeClr val="dk1"/>
              </a:solidFill>
              <a:latin typeface="Proxima Nova"/>
              <a:ea typeface="Proxima Nova"/>
              <a:cs typeface="Proxima Nova"/>
              <a:sym typeface="Proxima Nova"/>
            </a:endParaRPr>
          </a:p>
          <a:p>
            <a:pPr marL="0" lvl="0" indent="0" algn="l" rtl="0">
              <a:spcBef>
                <a:spcPts val="600"/>
              </a:spcBef>
              <a:spcAft>
                <a:spcPts val="600"/>
              </a:spcAft>
              <a:buNone/>
            </a:pPr>
            <a:r>
              <a:rPr lang="en-GB">
                <a:solidFill>
                  <a:schemeClr val="dk1"/>
                </a:solidFill>
                <a:latin typeface="Proxima Nova"/>
                <a:ea typeface="Proxima Nova"/>
                <a:cs typeface="Proxima Nova"/>
                <a:sym typeface="Proxima Nova"/>
              </a:rPr>
              <a:t>Under the DfE’s </a:t>
            </a:r>
            <a:r>
              <a:rPr lang="en-GB" u="sng">
                <a:solidFill>
                  <a:schemeClr val="hlink"/>
                </a:solidFill>
                <a:latin typeface="Proxima Nova"/>
                <a:ea typeface="Proxima Nova"/>
                <a:cs typeface="Proxima Nova"/>
                <a:sym typeface="Proxima Nova"/>
                <a:hlinkClick r:id="rId3"/>
              </a:rPr>
              <a:t>Families First Partnership Programme</a:t>
            </a:r>
            <a:r>
              <a:rPr lang="en-GB">
                <a:solidFill>
                  <a:schemeClr val="dk1"/>
                </a:solidFill>
                <a:latin typeface="Proxima Nova"/>
                <a:ea typeface="Proxima Nova"/>
                <a:cs typeface="Proxima Nova"/>
                <a:sym typeface="Proxima Nova"/>
              </a:rPr>
              <a:t> (supporting the pending Children’s Wellbeing and Schools Bill), every LSCP nationally must update their threshold guidance, by 1 April 2026:</a:t>
            </a:r>
            <a:endParaRPr sz="1200">
              <a:solidFill>
                <a:schemeClr val="dk1"/>
              </a:solidFill>
              <a:latin typeface="Proxima Nova"/>
              <a:ea typeface="Proxima Nova"/>
              <a:cs typeface="Proxima Nova"/>
              <a:sym typeface="Proxima Nova"/>
            </a:endParaRPr>
          </a:p>
        </p:txBody>
      </p:sp>
      <p:sp>
        <p:nvSpPr>
          <p:cNvPr id="170" name="Google Shape;170;p36"/>
          <p:cNvSpPr txBox="1">
            <a:spLocks noGrp="1"/>
          </p:cNvSpPr>
          <p:nvPr>
            <p:ph type="title"/>
          </p:nvPr>
        </p:nvSpPr>
        <p:spPr>
          <a:xfrm>
            <a:off x="123175" y="148575"/>
            <a:ext cx="8520600" cy="572700"/>
          </a:xfrm>
          <a:prstGeom prst="rect">
            <a:avLst/>
          </a:prstGeom>
        </p:spPr>
        <p:txBody>
          <a:bodyPr spcFirstLastPara="1" wrap="square" lIns="91425" tIns="91425" rIns="91425" bIns="91425" anchor="t" anchorCtr="0">
            <a:noAutofit/>
          </a:bodyPr>
          <a:lstStyle/>
          <a:p>
            <a:pPr marL="0" lvl="0" indent="0" algn="l" rtl="0">
              <a:lnSpc>
                <a:spcPct val="106666"/>
              </a:lnSpc>
              <a:spcBef>
                <a:spcPts val="0"/>
              </a:spcBef>
              <a:spcAft>
                <a:spcPts val="0"/>
              </a:spcAft>
              <a:buClr>
                <a:srgbClr val="00517C"/>
              </a:buClr>
              <a:buSzPts val="6000"/>
              <a:buFont typeface="Proxima Nova"/>
              <a:buNone/>
            </a:pPr>
            <a:r>
              <a:rPr lang="en-GB" b="1">
                <a:latin typeface="Proxima Nova"/>
                <a:ea typeface="Proxima Nova"/>
                <a:cs typeface="Proxima Nova"/>
                <a:sym typeface="Proxima Nova"/>
              </a:rPr>
              <a:t>Threshold Guidance</a:t>
            </a:r>
            <a:endParaRPr b="1">
              <a:latin typeface="Proxima Nova"/>
              <a:ea typeface="Proxima Nova"/>
              <a:cs typeface="Proxima Nova"/>
              <a:sym typeface="Proxima Nova"/>
            </a:endParaRPr>
          </a:p>
        </p:txBody>
      </p:sp>
      <p:pic>
        <p:nvPicPr>
          <p:cNvPr id="171" name="Google Shape;171;p36"/>
          <p:cNvPicPr preferRelativeResize="0"/>
          <p:nvPr/>
        </p:nvPicPr>
        <p:blipFill>
          <a:blip r:embed="rId4">
            <a:alphaModFix/>
          </a:blip>
          <a:stretch>
            <a:fillRect/>
          </a:stretch>
        </p:blipFill>
        <p:spPr>
          <a:xfrm>
            <a:off x="7455108" y="97069"/>
            <a:ext cx="1360219" cy="525244"/>
          </a:xfrm>
          <a:prstGeom prst="rect">
            <a:avLst/>
          </a:prstGeom>
          <a:noFill/>
          <a:ln>
            <a:noFill/>
          </a:ln>
        </p:spPr>
      </p:pic>
      <p:sp>
        <p:nvSpPr>
          <p:cNvPr id="172" name="Google Shape;172;p36"/>
          <p:cNvSpPr txBox="1"/>
          <p:nvPr/>
        </p:nvSpPr>
        <p:spPr>
          <a:xfrm>
            <a:off x="868175" y="2117000"/>
            <a:ext cx="72825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600"/>
              </a:spcAft>
              <a:buNone/>
            </a:pPr>
            <a:r>
              <a:rPr lang="en-GB" i="1">
                <a:solidFill>
                  <a:schemeClr val="dk1"/>
                </a:solidFill>
                <a:latin typeface="Proxima Nova"/>
                <a:ea typeface="Proxima Nova"/>
                <a:cs typeface="Proxima Nova"/>
                <a:sym typeface="Proxima Nova"/>
              </a:rPr>
              <a:t>“Safeguarding partnerships should work together to publish a </a:t>
            </a:r>
            <a:r>
              <a:rPr lang="en-GB" b="1" i="1">
                <a:solidFill>
                  <a:schemeClr val="dk1"/>
                </a:solidFill>
                <a:latin typeface="Proxima Nova"/>
                <a:ea typeface="Proxima Nova"/>
                <a:cs typeface="Proxima Nova"/>
                <a:sym typeface="Proxima Nova"/>
              </a:rPr>
              <a:t>refreshed</a:t>
            </a:r>
            <a:r>
              <a:rPr lang="en-GB" i="1">
                <a:solidFill>
                  <a:schemeClr val="dk1"/>
                </a:solidFill>
                <a:latin typeface="Proxima Nova"/>
                <a:ea typeface="Proxima Nova"/>
                <a:cs typeface="Proxima Nova"/>
                <a:sym typeface="Proxima Nova"/>
              </a:rPr>
              <a:t> threshold document by the end of the transformation year (March 2026) to confirm the changes and remove the need for handovers, building on assessments and plans as needs change. This should set out a </a:t>
            </a:r>
            <a:r>
              <a:rPr lang="en-GB" b="1" i="1">
                <a:solidFill>
                  <a:schemeClr val="dk1"/>
                </a:solidFill>
                <a:latin typeface="Proxima Nova"/>
                <a:ea typeface="Proxima Nova"/>
                <a:cs typeface="Proxima Nova"/>
                <a:sym typeface="Proxima Nova"/>
              </a:rPr>
              <a:t>broad continuum of Family Help</a:t>
            </a:r>
            <a:r>
              <a:rPr lang="en-GB" i="1">
                <a:solidFill>
                  <a:schemeClr val="dk1"/>
                </a:solidFill>
                <a:latin typeface="Proxima Nova"/>
                <a:ea typeface="Proxima Nova"/>
                <a:cs typeface="Proxima Nova"/>
                <a:sym typeface="Proxima Nova"/>
              </a:rPr>
              <a:t>, showing the range of needs for all children that will be supported – with an emphasis on </a:t>
            </a:r>
            <a:r>
              <a:rPr lang="en-GB" b="1" i="1">
                <a:solidFill>
                  <a:schemeClr val="dk1"/>
                </a:solidFill>
                <a:latin typeface="Proxima Nova"/>
                <a:ea typeface="Proxima Nova"/>
                <a:cs typeface="Proxima Nova"/>
                <a:sym typeface="Proxima Nova"/>
              </a:rPr>
              <a:t>fluidity</a:t>
            </a:r>
            <a:r>
              <a:rPr lang="en-GB" i="1">
                <a:solidFill>
                  <a:schemeClr val="dk1"/>
                </a:solidFill>
                <a:latin typeface="Proxima Nova"/>
                <a:ea typeface="Proxima Nova"/>
                <a:cs typeface="Proxima Nova"/>
                <a:sym typeface="Proxima Nova"/>
              </a:rPr>
              <a:t> and prioritising family experience, as opposed to gatekeeping against </a:t>
            </a:r>
            <a:r>
              <a:rPr lang="en-GB" b="1" i="1">
                <a:solidFill>
                  <a:schemeClr val="dk1"/>
                </a:solidFill>
                <a:latin typeface="Proxima Nova"/>
                <a:ea typeface="Proxima Nova"/>
                <a:cs typeface="Proxima Nova"/>
                <a:sym typeface="Proxima Nova"/>
              </a:rPr>
              <a:t>rigid thresholds</a:t>
            </a:r>
            <a:r>
              <a:rPr lang="en-GB" i="1">
                <a:solidFill>
                  <a:schemeClr val="dk1"/>
                </a:solidFill>
                <a:latin typeface="Proxima Nova"/>
                <a:ea typeface="Proxima Nova"/>
                <a:cs typeface="Proxima Nova"/>
                <a:sym typeface="Proxima Nova"/>
              </a:rPr>
              <a:t>.” (FFPP, pp.18-19)</a:t>
            </a:r>
            <a:endParaRPr sz="1500"/>
          </a:p>
        </p:txBody>
      </p:sp>
      <p:sp>
        <p:nvSpPr>
          <p:cNvPr id="173" name="Google Shape;173;p36"/>
          <p:cNvSpPr txBox="1"/>
          <p:nvPr/>
        </p:nvSpPr>
        <p:spPr>
          <a:xfrm>
            <a:off x="1019400" y="3923375"/>
            <a:ext cx="7071900" cy="785100"/>
          </a:xfrm>
          <a:prstGeom prst="rect">
            <a:avLst/>
          </a:prstGeom>
          <a:noFill/>
          <a:ln w="9525" cap="flat" cmpd="sng">
            <a:solidFill>
              <a:srgbClr val="008D7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300" i="1">
                <a:latin typeface="Proxima Nova"/>
                <a:ea typeface="Proxima Nova"/>
                <a:cs typeface="Proxima Nova"/>
                <a:sym typeface="Proxima Nova"/>
              </a:rPr>
              <a:t>“Central to Family Help is a closer alignment between targeted early help and child in need support and services, to create a seamless support system that promotes early intervention.” </a:t>
            </a:r>
            <a:r>
              <a:rPr lang="en-GB" sz="1300" i="1">
                <a:solidFill>
                  <a:schemeClr val="dk1"/>
                </a:solidFill>
                <a:latin typeface="Proxima Nova"/>
                <a:ea typeface="Proxima Nova"/>
                <a:cs typeface="Proxima Nova"/>
                <a:sym typeface="Proxima Nova"/>
              </a:rPr>
              <a:t>(FFPP, p.18)</a:t>
            </a:r>
            <a:endParaRPr sz="1300" i="1">
              <a:solidFill>
                <a:schemeClr val="dk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7"/>
          <p:cNvSpPr txBox="1">
            <a:spLocks noGrp="1"/>
          </p:cNvSpPr>
          <p:nvPr>
            <p:ph type="title"/>
          </p:nvPr>
        </p:nvSpPr>
        <p:spPr>
          <a:xfrm>
            <a:off x="123175" y="148575"/>
            <a:ext cx="8520600" cy="572700"/>
          </a:xfrm>
          <a:prstGeom prst="rect">
            <a:avLst/>
          </a:prstGeom>
        </p:spPr>
        <p:txBody>
          <a:bodyPr spcFirstLastPara="1" wrap="square" lIns="91425" tIns="91425" rIns="91425" bIns="91425" anchor="t" anchorCtr="0">
            <a:noAutofit/>
          </a:bodyPr>
          <a:lstStyle/>
          <a:p>
            <a:pPr marL="0" lvl="0" indent="0" algn="l" rtl="0">
              <a:lnSpc>
                <a:spcPct val="106666"/>
              </a:lnSpc>
              <a:spcBef>
                <a:spcPts val="0"/>
              </a:spcBef>
              <a:spcAft>
                <a:spcPts val="0"/>
              </a:spcAft>
              <a:buClr>
                <a:srgbClr val="00517C"/>
              </a:buClr>
              <a:buSzPts val="6000"/>
              <a:buFont typeface="Proxima Nova"/>
              <a:buNone/>
            </a:pPr>
            <a:r>
              <a:rPr lang="en-GB" b="1">
                <a:latin typeface="Proxima Nova"/>
                <a:ea typeface="Proxima Nova"/>
                <a:cs typeface="Proxima Nova"/>
                <a:sym typeface="Proxima Nova"/>
              </a:rPr>
              <a:t>Threshold </a:t>
            </a:r>
            <a:r>
              <a:rPr lang="en-GB" b="1" u="sng">
                <a:latin typeface="Proxima Nova"/>
                <a:ea typeface="Proxima Nova"/>
                <a:cs typeface="Proxima Nova"/>
                <a:sym typeface="Proxima Nova"/>
              </a:rPr>
              <a:t>Guidance </a:t>
            </a:r>
            <a:r>
              <a:rPr lang="en-GB" b="1">
                <a:latin typeface="Proxima Nova"/>
                <a:ea typeface="Proxima Nova"/>
                <a:cs typeface="Proxima Nova"/>
                <a:sym typeface="Proxima Nova"/>
              </a:rPr>
              <a:t>for referrals</a:t>
            </a:r>
            <a:endParaRPr b="1">
              <a:latin typeface="Proxima Nova"/>
              <a:ea typeface="Proxima Nova"/>
              <a:cs typeface="Proxima Nova"/>
              <a:sym typeface="Proxima Nova"/>
            </a:endParaRPr>
          </a:p>
        </p:txBody>
      </p:sp>
      <p:pic>
        <p:nvPicPr>
          <p:cNvPr id="179" name="Google Shape;179;p37"/>
          <p:cNvPicPr preferRelativeResize="0"/>
          <p:nvPr/>
        </p:nvPicPr>
        <p:blipFill>
          <a:blip r:embed="rId3">
            <a:alphaModFix/>
          </a:blip>
          <a:stretch>
            <a:fillRect/>
          </a:stretch>
        </p:blipFill>
        <p:spPr>
          <a:xfrm>
            <a:off x="7455108" y="97069"/>
            <a:ext cx="1360219" cy="525244"/>
          </a:xfrm>
          <a:prstGeom prst="rect">
            <a:avLst/>
          </a:prstGeom>
          <a:noFill/>
          <a:ln>
            <a:noFill/>
          </a:ln>
        </p:spPr>
      </p:pic>
      <p:pic>
        <p:nvPicPr>
          <p:cNvPr id="180" name="Google Shape;180;p37"/>
          <p:cNvPicPr preferRelativeResize="0"/>
          <p:nvPr/>
        </p:nvPicPr>
        <p:blipFill rotWithShape="1">
          <a:blip r:embed="rId4">
            <a:alphaModFix/>
          </a:blip>
          <a:srcRect r="3382"/>
          <a:stretch/>
        </p:blipFill>
        <p:spPr>
          <a:xfrm>
            <a:off x="4437725" y="653350"/>
            <a:ext cx="3619950" cy="4337750"/>
          </a:xfrm>
          <a:prstGeom prst="rect">
            <a:avLst/>
          </a:prstGeom>
          <a:noFill/>
          <a:ln>
            <a:noFill/>
          </a:ln>
        </p:spPr>
      </p:pic>
      <p:pic>
        <p:nvPicPr>
          <p:cNvPr id="181" name="Google Shape;181;p37"/>
          <p:cNvPicPr preferRelativeResize="0"/>
          <p:nvPr/>
        </p:nvPicPr>
        <p:blipFill>
          <a:blip r:embed="rId5">
            <a:alphaModFix/>
          </a:blip>
          <a:stretch>
            <a:fillRect/>
          </a:stretch>
        </p:blipFill>
        <p:spPr>
          <a:xfrm>
            <a:off x="152400" y="873675"/>
            <a:ext cx="2951847" cy="4117424"/>
          </a:xfrm>
          <a:prstGeom prst="rect">
            <a:avLst/>
          </a:prstGeom>
          <a:noFill/>
          <a:ln w="9525" cap="flat" cmpd="sng">
            <a:solidFill>
              <a:schemeClr val="dk1"/>
            </a:solidFill>
            <a:prstDash val="solid"/>
            <a:round/>
            <a:headEnd type="none" w="sm" len="sm"/>
            <a:tailEnd type="none" w="sm" len="sm"/>
          </a:ln>
        </p:spPr>
      </p:pic>
      <p:pic>
        <p:nvPicPr>
          <p:cNvPr id="182" name="Google Shape;182;p37"/>
          <p:cNvPicPr preferRelativeResize="0"/>
          <p:nvPr/>
        </p:nvPicPr>
        <p:blipFill>
          <a:blip r:embed="rId6">
            <a:alphaModFix/>
          </a:blip>
          <a:stretch>
            <a:fillRect/>
          </a:stretch>
        </p:blipFill>
        <p:spPr>
          <a:xfrm>
            <a:off x="4572004" y="3298375"/>
            <a:ext cx="1897550" cy="13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8"/>
          <p:cNvPicPr preferRelativeResize="0"/>
          <p:nvPr/>
        </p:nvPicPr>
        <p:blipFill>
          <a:blip r:embed="rId3">
            <a:alphaModFix/>
          </a:blip>
          <a:stretch>
            <a:fillRect/>
          </a:stretch>
        </p:blipFill>
        <p:spPr>
          <a:xfrm>
            <a:off x="7838054" y="72872"/>
            <a:ext cx="1183100" cy="456850"/>
          </a:xfrm>
          <a:prstGeom prst="rect">
            <a:avLst/>
          </a:prstGeom>
          <a:noFill/>
          <a:ln>
            <a:noFill/>
          </a:ln>
        </p:spPr>
      </p:pic>
      <p:sp>
        <p:nvSpPr>
          <p:cNvPr id="189" name="Google Shape;189;p38"/>
          <p:cNvSpPr txBox="1">
            <a:spLocks noGrp="1"/>
          </p:cNvSpPr>
          <p:nvPr>
            <p:ph type="title"/>
          </p:nvPr>
        </p:nvSpPr>
        <p:spPr>
          <a:xfrm>
            <a:off x="123175" y="148575"/>
            <a:ext cx="8520600" cy="572700"/>
          </a:xfrm>
          <a:prstGeom prst="rect">
            <a:avLst/>
          </a:prstGeom>
        </p:spPr>
        <p:txBody>
          <a:bodyPr spcFirstLastPara="1" wrap="square" lIns="91425" tIns="91425" rIns="91425" bIns="91425" anchor="t" anchorCtr="0">
            <a:noAutofit/>
          </a:bodyPr>
          <a:lstStyle/>
          <a:p>
            <a:pPr marL="0" lvl="0" indent="0" algn="l" rtl="0">
              <a:lnSpc>
                <a:spcPct val="106666"/>
              </a:lnSpc>
              <a:spcBef>
                <a:spcPts val="0"/>
              </a:spcBef>
              <a:spcAft>
                <a:spcPts val="0"/>
              </a:spcAft>
              <a:buClr>
                <a:srgbClr val="00517C"/>
              </a:buClr>
              <a:buSzPts val="6000"/>
              <a:buFont typeface="Proxima Nova"/>
              <a:buNone/>
            </a:pPr>
            <a:r>
              <a:rPr lang="en-GB" b="1">
                <a:latin typeface="Proxima Nova"/>
                <a:ea typeface="Proxima Nova"/>
                <a:cs typeface="Proxima Nova"/>
                <a:sym typeface="Proxima Nova"/>
              </a:rPr>
              <a:t>Threshold Guidance - revision</a:t>
            </a:r>
            <a:endParaRPr b="1">
              <a:latin typeface="Proxima Nova"/>
              <a:ea typeface="Proxima Nova"/>
              <a:cs typeface="Proxima Nova"/>
              <a:sym typeface="Proxima Nova"/>
            </a:endParaRPr>
          </a:p>
        </p:txBody>
      </p:sp>
      <p:sp>
        <p:nvSpPr>
          <p:cNvPr id="190" name="Google Shape;190;p38"/>
          <p:cNvSpPr txBox="1"/>
          <p:nvPr/>
        </p:nvSpPr>
        <p:spPr>
          <a:xfrm>
            <a:off x="505586" y="1155009"/>
            <a:ext cx="4072200" cy="484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1369" b="1" i="0" u="none" strike="noStrike" cap="none">
                <a:solidFill>
                  <a:schemeClr val="dk1"/>
                </a:solidFill>
                <a:latin typeface="Proxima Nova"/>
                <a:ea typeface="Proxima Nova"/>
                <a:cs typeface="Proxima Nova"/>
                <a:sym typeface="Proxima Nova"/>
              </a:rPr>
              <a:t>Task &amp; Finish Group:</a:t>
            </a:r>
            <a:r>
              <a:rPr lang="en-GB" sz="1369" i="0" u="none" strike="noStrike" cap="none">
                <a:solidFill>
                  <a:schemeClr val="dk1"/>
                </a:solidFill>
                <a:latin typeface="Proxima Nova"/>
                <a:ea typeface="Proxima Nova"/>
                <a:cs typeface="Proxima Nova"/>
                <a:sym typeface="Proxima Nova"/>
              </a:rPr>
              <a:t> </a:t>
            </a:r>
            <a:r>
              <a:rPr lang="en-GB" sz="1369">
                <a:solidFill>
                  <a:schemeClr val="dk1"/>
                </a:solidFill>
                <a:latin typeface="Proxima Nova"/>
                <a:ea typeface="Proxima Nova"/>
                <a:cs typeface="Proxima Nova"/>
                <a:sym typeface="Proxima Nova"/>
              </a:rPr>
              <a:t>Representatives consulted on document in</a:t>
            </a:r>
            <a:r>
              <a:rPr lang="en-GB" sz="1369" i="0" u="none" strike="noStrike" cap="none">
                <a:solidFill>
                  <a:schemeClr val="dk1"/>
                </a:solidFill>
                <a:latin typeface="Proxima Nova"/>
                <a:ea typeface="Proxima Nova"/>
                <a:cs typeface="Proxima Nova"/>
                <a:sym typeface="Proxima Nova"/>
              </a:rPr>
              <a:t> three multi-agenc</a:t>
            </a:r>
            <a:r>
              <a:rPr lang="en-GB" sz="1369">
                <a:solidFill>
                  <a:schemeClr val="dk1"/>
                </a:solidFill>
                <a:latin typeface="Proxima Nova"/>
                <a:ea typeface="Proxima Nova"/>
                <a:cs typeface="Proxima Nova"/>
                <a:sym typeface="Proxima Nova"/>
              </a:rPr>
              <a:t>y </a:t>
            </a:r>
            <a:r>
              <a:rPr lang="en-GB" sz="1369" i="0" u="none" strike="noStrike" cap="none">
                <a:solidFill>
                  <a:schemeClr val="dk1"/>
                </a:solidFill>
                <a:latin typeface="Proxima Nova"/>
                <a:ea typeface="Proxima Nova"/>
                <a:cs typeface="Proxima Nova"/>
                <a:sym typeface="Proxima Nova"/>
              </a:rPr>
              <a:t>drafting workshops.</a:t>
            </a:r>
            <a:endParaRPr sz="1162">
              <a:solidFill>
                <a:schemeClr val="dk1"/>
              </a:solidFill>
              <a:latin typeface="Proxima Nova"/>
              <a:ea typeface="Proxima Nova"/>
              <a:cs typeface="Proxima Nova"/>
              <a:sym typeface="Proxima Nova"/>
            </a:endParaRPr>
          </a:p>
        </p:txBody>
      </p:sp>
      <p:sp>
        <p:nvSpPr>
          <p:cNvPr id="191" name="Google Shape;191;p38"/>
          <p:cNvSpPr txBox="1"/>
          <p:nvPr/>
        </p:nvSpPr>
        <p:spPr>
          <a:xfrm>
            <a:off x="505586" y="1744355"/>
            <a:ext cx="4072200" cy="7590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1369" b="1">
                <a:solidFill>
                  <a:schemeClr val="dk1"/>
                </a:solidFill>
                <a:latin typeface="Proxima Nova"/>
                <a:ea typeface="Proxima Nova"/>
                <a:cs typeface="Proxima Nova"/>
                <a:sym typeface="Proxima Nova"/>
              </a:rPr>
              <a:t>Overall FFP</a:t>
            </a:r>
            <a:r>
              <a:rPr lang="en-GB" sz="1369">
                <a:solidFill>
                  <a:schemeClr val="dk1"/>
                </a:solidFill>
                <a:latin typeface="Proxima Nova"/>
                <a:ea typeface="Proxima Nova"/>
                <a:cs typeface="Proxima Nova"/>
                <a:sym typeface="Proxima Nova"/>
              </a:rPr>
              <a:t>:</a:t>
            </a:r>
            <a:r>
              <a:rPr lang="en-GB" sz="1369" i="0" u="none" strike="noStrike" cap="none">
                <a:solidFill>
                  <a:schemeClr val="dk1"/>
                </a:solidFill>
                <a:latin typeface="Proxima Nova"/>
                <a:ea typeface="Proxima Nova"/>
                <a:cs typeface="Proxima Nova"/>
                <a:sym typeface="Proxima Nova"/>
              </a:rPr>
              <a:t> Coordinated the workstream via the Families First Partnership Programme</a:t>
            </a:r>
            <a:r>
              <a:rPr lang="en-GB" sz="1369">
                <a:solidFill>
                  <a:schemeClr val="dk1"/>
                </a:solidFill>
                <a:latin typeface="Proxima Nova"/>
                <a:ea typeface="Proxima Nova"/>
                <a:cs typeface="Proxima Nova"/>
                <a:sym typeface="Proxima Nova"/>
              </a:rPr>
              <a:t> A</a:t>
            </a:r>
            <a:r>
              <a:rPr lang="en-GB" sz="1369" i="0" u="none" strike="noStrike" cap="none">
                <a:solidFill>
                  <a:schemeClr val="dk1"/>
                </a:solidFill>
                <a:latin typeface="Proxima Nova"/>
                <a:ea typeface="Proxima Nova"/>
                <a:cs typeface="Proxima Nova"/>
                <a:sym typeface="Proxima Nova"/>
              </a:rPr>
              <a:t>nd </a:t>
            </a:r>
            <a:r>
              <a:rPr lang="en-GB" sz="1369">
                <a:solidFill>
                  <a:schemeClr val="dk1"/>
                </a:solidFill>
                <a:latin typeface="Proxima Nova"/>
                <a:ea typeface="Proxima Nova"/>
                <a:cs typeface="Proxima Nova"/>
                <a:sym typeface="Proxima Nova"/>
              </a:rPr>
              <a:t>Family Help Project.</a:t>
            </a:r>
            <a:endParaRPr sz="1162">
              <a:solidFill>
                <a:schemeClr val="dk1"/>
              </a:solidFill>
              <a:latin typeface="Proxima Nova"/>
              <a:ea typeface="Proxima Nova"/>
              <a:cs typeface="Proxima Nova"/>
              <a:sym typeface="Proxima Nova"/>
            </a:endParaRPr>
          </a:p>
        </p:txBody>
      </p:sp>
      <p:sp>
        <p:nvSpPr>
          <p:cNvPr id="192" name="Google Shape;192;p38"/>
          <p:cNvSpPr txBox="1"/>
          <p:nvPr/>
        </p:nvSpPr>
        <p:spPr>
          <a:xfrm>
            <a:off x="505586" y="2686352"/>
            <a:ext cx="4072200" cy="484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1369" b="1" i="0" u="none" strike="noStrike" cap="none">
                <a:solidFill>
                  <a:schemeClr val="dk1"/>
                </a:solidFill>
                <a:latin typeface="Proxima Nova"/>
                <a:ea typeface="Proxima Nova"/>
                <a:cs typeface="Proxima Nova"/>
                <a:sym typeface="Proxima Nova"/>
              </a:rPr>
              <a:t>QA&amp;I Subgroup: </a:t>
            </a:r>
            <a:r>
              <a:rPr lang="en-GB" sz="1369" i="0" u="none" strike="noStrike" cap="none">
                <a:solidFill>
                  <a:schemeClr val="dk1"/>
                </a:solidFill>
                <a:latin typeface="Proxima Nova"/>
                <a:ea typeface="Proxima Nova"/>
                <a:cs typeface="Proxima Nova"/>
                <a:sym typeface="Proxima Nova"/>
              </a:rPr>
              <a:t>Provided rigorous scrutiny and endorsement across three review stages.</a:t>
            </a:r>
            <a:endParaRPr sz="1162">
              <a:solidFill>
                <a:schemeClr val="dk1"/>
              </a:solidFill>
              <a:latin typeface="Proxima Nova"/>
              <a:ea typeface="Proxima Nova"/>
              <a:cs typeface="Proxima Nova"/>
              <a:sym typeface="Proxima Nova"/>
            </a:endParaRPr>
          </a:p>
        </p:txBody>
      </p:sp>
      <p:sp>
        <p:nvSpPr>
          <p:cNvPr id="193" name="Google Shape;193;p38"/>
          <p:cNvSpPr txBox="1"/>
          <p:nvPr/>
        </p:nvSpPr>
        <p:spPr>
          <a:xfrm>
            <a:off x="505586" y="3320423"/>
            <a:ext cx="4072200" cy="484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1369" b="1" i="0" u="none" strike="noStrike" cap="none">
                <a:solidFill>
                  <a:schemeClr val="dk1"/>
                </a:solidFill>
                <a:latin typeface="Proxima Nova"/>
                <a:ea typeface="Proxima Nova"/>
                <a:cs typeface="Proxima Nova"/>
                <a:sym typeface="Proxima Nova"/>
              </a:rPr>
              <a:t>Education Working Group: </a:t>
            </a:r>
            <a:r>
              <a:rPr lang="en-GB" sz="1369" i="0" u="none" strike="noStrike" cap="none">
                <a:solidFill>
                  <a:schemeClr val="dk1"/>
                </a:solidFill>
                <a:latin typeface="Proxima Nova"/>
                <a:ea typeface="Proxima Nova"/>
                <a:cs typeface="Proxima Nova"/>
                <a:sym typeface="Proxima Nova"/>
              </a:rPr>
              <a:t>School representatives actively shaped and amended the guidance.</a:t>
            </a:r>
            <a:endParaRPr sz="1162">
              <a:solidFill>
                <a:schemeClr val="dk1"/>
              </a:solidFill>
              <a:latin typeface="Proxima Nova"/>
              <a:ea typeface="Proxima Nova"/>
              <a:cs typeface="Proxima Nova"/>
              <a:sym typeface="Proxima Nova"/>
            </a:endParaRPr>
          </a:p>
        </p:txBody>
      </p:sp>
      <p:sp>
        <p:nvSpPr>
          <p:cNvPr id="194" name="Google Shape;194;p38"/>
          <p:cNvSpPr txBox="1"/>
          <p:nvPr/>
        </p:nvSpPr>
        <p:spPr>
          <a:xfrm>
            <a:off x="505586" y="4180596"/>
            <a:ext cx="4072200" cy="484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1369" b="1" i="0" u="none" strike="noStrike" cap="none">
                <a:solidFill>
                  <a:schemeClr val="dk1"/>
                </a:solidFill>
                <a:latin typeface="Proxima Nova"/>
                <a:ea typeface="Proxima Nova"/>
                <a:cs typeface="Proxima Nova"/>
                <a:sym typeface="Proxima Nova"/>
              </a:rPr>
              <a:t>CFCS Governance Board:</a:t>
            </a:r>
            <a:r>
              <a:rPr lang="en-GB" sz="1369" i="0" u="none" strike="noStrike" cap="none">
                <a:solidFill>
                  <a:schemeClr val="dk1"/>
                </a:solidFill>
                <a:latin typeface="Proxima Nova"/>
                <a:ea typeface="Proxima Nova"/>
                <a:cs typeface="Proxima Nova"/>
                <a:sym typeface="Proxima Nova"/>
              </a:rPr>
              <a:t> Ensured practical alignment with front-door referral processes.</a:t>
            </a:r>
            <a:endParaRPr sz="1162">
              <a:solidFill>
                <a:schemeClr val="dk1"/>
              </a:solidFill>
              <a:latin typeface="Proxima Nova"/>
              <a:ea typeface="Proxima Nova"/>
              <a:cs typeface="Proxima Nova"/>
              <a:sym typeface="Proxima Nova"/>
            </a:endParaRPr>
          </a:p>
        </p:txBody>
      </p:sp>
      <p:sp>
        <p:nvSpPr>
          <p:cNvPr id="195" name="Google Shape;195;p38"/>
          <p:cNvSpPr txBox="1"/>
          <p:nvPr/>
        </p:nvSpPr>
        <p:spPr>
          <a:xfrm>
            <a:off x="4888300" y="3628687"/>
            <a:ext cx="4007100" cy="477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1350" b="1" i="0" u="none" strike="noStrike" cap="none">
                <a:solidFill>
                  <a:schemeClr val="dk1"/>
                </a:solidFill>
                <a:latin typeface="Proxima Nova"/>
                <a:ea typeface="Proxima Nova"/>
                <a:cs typeface="Proxima Nova"/>
                <a:sym typeface="Proxima Nova"/>
              </a:rPr>
              <a:t>Partnership Executive</a:t>
            </a:r>
            <a:r>
              <a:rPr lang="en-GB" sz="1350" i="0" u="none" strike="noStrike" cap="none">
                <a:solidFill>
                  <a:schemeClr val="dk1"/>
                </a:solidFill>
                <a:latin typeface="Proxima Nova"/>
                <a:ea typeface="Proxima Nova"/>
                <a:cs typeface="Proxima Nova"/>
                <a:sym typeface="Proxima Nova"/>
              </a:rPr>
              <a:t>: Maintained multi-cycle strategic oversight and endorsement.</a:t>
            </a:r>
            <a:endParaRPr sz="1350">
              <a:solidFill>
                <a:schemeClr val="dk1"/>
              </a:solidFill>
              <a:latin typeface="Proxima Nova"/>
              <a:ea typeface="Proxima Nova"/>
              <a:cs typeface="Proxima Nova"/>
              <a:sym typeface="Proxima Nova"/>
            </a:endParaRPr>
          </a:p>
        </p:txBody>
      </p:sp>
      <p:sp>
        <p:nvSpPr>
          <p:cNvPr id="196" name="Google Shape;196;p38"/>
          <p:cNvSpPr txBox="1"/>
          <p:nvPr/>
        </p:nvSpPr>
        <p:spPr>
          <a:xfrm>
            <a:off x="4953392" y="1155000"/>
            <a:ext cx="4007100" cy="477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1350" b="1" i="0" u="none" strike="noStrike" cap="none">
                <a:solidFill>
                  <a:schemeClr val="dk1"/>
                </a:solidFill>
                <a:latin typeface="Proxima Nova"/>
                <a:ea typeface="Proxima Nova"/>
                <a:cs typeface="Proxima Nova"/>
                <a:sym typeface="Proxima Nova"/>
              </a:rPr>
              <a:t>Distributed Scrutiny: </a:t>
            </a:r>
            <a:r>
              <a:rPr lang="en-GB" sz="1350" i="0" u="none" strike="noStrike" cap="none">
                <a:solidFill>
                  <a:schemeClr val="dk1"/>
                </a:solidFill>
                <a:latin typeface="Proxima Nova"/>
                <a:ea typeface="Proxima Nova"/>
                <a:cs typeface="Proxima Nova"/>
                <a:sym typeface="Proxima Nova"/>
              </a:rPr>
              <a:t>Harm categories delegated to agency specialists</a:t>
            </a:r>
            <a:r>
              <a:rPr lang="en-GB" sz="1350">
                <a:solidFill>
                  <a:schemeClr val="dk1"/>
                </a:solidFill>
                <a:latin typeface="Proxima Nova"/>
                <a:ea typeface="Proxima Nova"/>
                <a:cs typeface="Proxima Nova"/>
                <a:sym typeface="Proxima Nova"/>
              </a:rPr>
              <a:t> for review.</a:t>
            </a:r>
            <a:endParaRPr sz="1350">
              <a:solidFill>
                <a:schemeClr val="dk1"/>
              </a:solidFill>
              <a:latin typeface="Proxima Nova"/>
              <a:ea typeface="Proxima Nova"/>
              <a:cs typeface="Proxima Nova"/>
              <a:sym typeface="Proxima Nova"/>
            </a:endParaRPr>
          </a:p>
        </p:txBody>
      </p:sp>
      <p:sp>
        <p:nvSpPr>
          <p:cNvPr id="197" name="Google Shape;197;p38"/>
          <p:cNvSpPr txBox="1"/>
          <p:nvPr/>
        </p:nvSpPr>
        <p:spPr>
          <a:xfrm>
            <a:off x="4953392" y="1789074"/>
            <a:ext cx="4007100" cy="477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1350" b="1" i="0" u="none" strike="noStrike" cap="none">
                <a:solidFill>
                  <a:schemeClr val="dk1"/>
                </a:solidFill>
                <a:latin typeface="Proxima Nova"/>
                <a:ea typeface="Proxima Nova"/>
                <a:cs typeface="Proxima Nova"/>
                <a:sym typeface="Proxima Nova"/>
              </a:rPr>
              <a:t>Regional Benchmarking:</a:t>
            </a:r>
            <a:r>
              <a:rPr lang="en-GB" sz="1350" i="0" u="none" strike="noStrike" cap="none">
                <a:solidFill>
                  <a:schemeClr val="dk1"/>
                </a:solidFill>
                <a:latin typeface="Proxima Nova"/>
                <a:ea typeface="Proxima Nova"/>
                <a:cs typeface="Proxima Nova"/>
                <a:sym typeface="Proxima Nova"/>
              </a:rPr>
              <a:t> </a:t>
            </a:r>
            <a:r>
              <a:rPr lang="en-GB" sz="1350">
                <a:solidFill>
                  <a:schemeClr val="dk1"/>
                </a:solidFill>
                <a:latin typeface="Proxima Nova"/>
                <a:ea typeface="Proxima Nova"/>
                <a:cs typeface="Proxima Nova"/>
                <a:sym typeface="Proxima Nova"/>
              </a:rPr>
              <a:t>T</a:t>
            </a:r>
            <a:r>
              <a:rPr lang="en-GB" sz="1350" i="0" u="none" strike="noStrike" cap="none">
                <a:solidFill>
                  <a:schemeClr val="dk1"/>
                </a:solidFill>
                <a:latin typeface="Proxima Nova"/>
                <a:ea typeface="Proxima Nova"/>
                <a:cs typeface="Proxima Nova"/>
                <a:sym typeface="Proxima Nova"/>
              </a:rPr>
              <a:t>ested indicators against ne</a:t>
            </a:r>
            <a:r>
              <a:rPr lang="en-GB" sz="1350">
                <a:solidFill>
                  <a:schemeClr val="dk1"/>
                </a:solidFill>
                <a:latin typeface="Proxima Nova"/>
                <a:ea typeface="Proxima Nova"/>
                <a:cs typeface="Proxima Nova"/>
                <a:sym typeface="Proxima Nova"/>
              </a:rPr>
              <a:t>i</a:t>
            </a:r>
            <a:r>
              <a:rPr lang="en-GB" sz="1350" i="0" u="none" strike="noStrike" cap="none">
                <a:solidFill>
                  <a:schemeClr val="dk1"/>
                </a:solidFill>
                <a:latin typeface="Proxima Nova"/>
                <a:ea typeface="Proxima Nova"/>
                <a:cs typeface="Proxima Nova"/>
                <a:sym typeface="Proxima Nova"/>
              </a:rPr>
              <a:t>ghbours and comparable London boroughs.</a:t>
            </a:r>
            <a:endParaRPr sz="1350">
              <a:solidFill>
                <a:schemeClr val="dk1"/>
              </a:solidFill>
              <a:latin typeface="Proxima Nova"/>
              <a:ea typeface="Proxima Nova"/>
              <a:cs typeface="Proxima Nova"/>
              <a:sym typeface="Proxima Nova"/>
            </a:endParaRPr>
          </a:p>
        </p:txBody>
      </p:sp>
      <p:sp>
        <p:nvSpPr>
          <p:cNvPr id="198" name="Google Shape;198;p38"/>
          <p:cNvSpPr txBox="1"/>
          <p:nvPr/>
        </p:nvSpPr>
        <p:spPr>
          <a:xfrm>
            <a:off x="4953392" y="2423147"/>
            <a:ext cx="4007100" cy="477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1350" b="1" i="0" u="none" strike="noStrike" cap="none">
                <a:solidFill>
                  <a:schemeClr val="dk1"/>
                </a:solidFill>
                <a:latin typeface="Proxima Nova"/>
                <a:ea typeface="Proxima Nova"/>
                <a:cs typeface="Proxima Nova"/>
                <a:sym typeface="Proxima Nova"/>
              </a:rPr>
              <a:t>Pan-London Alignment: </a:t>
            </a:r>
            <a:r>
              <a:rPr lang="en-GB" sz="1350">
                <a:solidFill>
                  <a:schemeClr val="dk1"/>
                </a:solidFill>
                <a:latin typeface="Proxima Nova"/>
                <a:ea typeface="Proxima Nova"/>
                <a:cs typeface="Proxima Nova"/>
                <a:sym typeface="Proxima Nova"/>
              </a:rPr>
              <a:t>Aligned</a:t>
            </a:r>
            <a:r>
              <a:rPr lang="en-GB" sz="1350" i="0" u="none" strike="noStrike" cap="none">
                <a:solidFill>
                  <a:schemeClr val="dk1"/>
                </a:solidFill>
                <a:latin typeface="Proxima Nova"/>
                <a:ea typeface="Proxima Nova"/>
                <a:cs typeface="Proxima Nova"/>
                <a:sym typeface="Proxima Nova"/>
              </a:rPr>
              <a:t> the </a:t>
            </a:r>
            <a:r>
              <a:rPr lang="en-GB" sz="1350">
                <a:solidFill>
                  <a:schemeClr val="dk1"/>
                </a:solidFill>
                <a:latin typeface="Proxima Nova"/>
                <a:ea typeface="Proxima Nova"/>
                <a:cs typeface="Proxima Nova"/>
                <a:sym typeface="Proxima Nova"/>
              </a:rPr>
              <a:t>document</a:t>
            </a:r>
            <a:r>
              <a:rPr lang="en-GB" sz="1350" i="0" u="none" strike="noStrike" cap="none">
                <a:solidFill>
                  <a:schemeClr val="dk1"/>
                </a:solidFill>
                <a:latin typeface="Proxima Nova"/>
                <a:ea typeface="Proxima Nova"/>
                <a:cs typeface="Proxima Nova"/>
                <a:sym typeface="Proxima Nova"/>
              </a:rPr>
              <a:t> with the </a:t>
            </a:r>
            <a:r>
              <a:rPr lang="en-GB" sz="1350">
                <a:solidFill>
                  <a:schemeClr val="dk1"/>
                </a:solidFill>
                <a:latin typeface="Proxima Nova"/>
                <a:ea typeface="Proxima Nova"/>
                <a:cs typeface="Proxima Nova"/>
                <a:sym typeface="Proxima Nova"/>
              </a:rPr>
              <a:t>London</a:t>
            </a:r>
            <a:r>
              <a:rPr lang="en-GB" sz="1350" i="0" u="none" strike="noStrike" cap="none">
                <a:solidFill>
                  <a:schemeClr val="dk1"/>
                </a:solidFill>
                <a:latin typeface="Proxima Nova"/>
                <a:ea typeface="Proxima Nova"/>
                <a:cs typeface="Proxima Nova"/>
                <a:sym typeface="Proxima Nova"/>
              </a:rPr>
              <a:t>-wide continuum of need</a:t>
            </a:r>
            <a:r>
              <a:rPr lang="en-GB" sz="1350">
                <a:solidFill>
                  <a:schemeClr val="dk1"/>
                </a:solidFill>
                <a:latin typeface="Proxima Nova"/>
                <a:ea typeface="Proxima Nova"/>
                <a:cs typeface="Proxima Nova"/>
                <a:sym typeface="Proxima Nova"/>
              </a:rPr>
              <a:t> document</a:t>
            </a:r>
            <a:endParaRPr sz="1350">
              <a:solidFill>
                <a:schemeClr val="dk1"/>
              </a:solidFill>
              <a:latin typeface="Proxima Nova"/>
              <a:ea typeface="Proxima Nova"/>
              <a:cs typeface="Proxima Nova"/>
              <a:sym typeface="Proxima Nova"/>
            </a:endParaRPr>
          </a:p>
        </p:txBody>
      </p:sp>
      <p:sp>
        <p:nvSpPr>
          <p:cNvPr id="199" name="Google Shape;199;p38"/>
          <p:cNvSpPr txBox="1"/>
          <p:nvPr/>
        </p:nvSpPr>
        <p:spPr>
          <a:xfrm>
            <a:off x="4953392" y="3057221"/>
            <a:ext cx="4007100" cy="477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1350" b="1" i="0" u="none" strike="noStrike" cap="none">
                <a:solidFill>
                  <a:schemeClr val="dk1"/>
                </a:solidFill>
                <a:latin typeface="Proxima Nova"/>
                <a:ea typeface="Proxima Nova"/>
                <a:cs typeface="Proxima Nova"/>
                <a:sym typeface="Proxima Nova"/>
              </a:rPr>
              <a:t>LSCP Board Approval</a:t>
            </a:r>
            <a:r>
              <a:rPr lang="en-GB" sz="1350" i="0" u="none" strike="noStrike" cap="none">
                <a:solidFill>
                  <a:schemeClr val="dk1"/>
                </a:solidFill>
                <a:latin typeface="Proxima Nova"/>
                <a:ea typeface="Proxima Nova"/>
                <a:cs typeface="Proxima Nova"/>
                <a:sym typeface="Proxima Nova"/>
              </a:rPr>
              <a:t>: Secured broad endorsement from police, health, education, and social care.</a:t>
            </a:r>
            <a:endParaRPr sz="1350">
              <a:solidFill>
                <a:schemeClr val="dk1"/>
              </a:solidFill>
              <a:latin typeface="Proxima Nova"/>
              <a:ea typeface="Proxima Nova"/>
              <a:cs typeface="Proxima Nova"/>
              <a:sym typeface="Proxima Nova"/>
            </a:endParaRPr>
          </a:p>
        </p:txBody>
      </p:sp>
      <p:sp>
        <p:nvSpPr>
          <p:cNvPr id="200" name="Google Shape;200;p38"/>
          <p:cNvSpPr txBox="1"/>
          <p:nvPr/>
        </p:nvSpPr>
        <p:spPr>
          <a:xfrm>
            <a:off x="4953392" y="4325373"/>
            <a:ext cx="4007100" cy="477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GB" sz="1350" b="1" i="0" u="none" strike="noStrike" cap="none">
                <a:solidFill>
                  <a:schemeClr val="dk1"/>
                </a:solidFill>
                <a:latin typeface="Proxima Nova"/>
                <a:ea typeface="Proxima Nova"/>
                <a:cs typeface="Proxima Nova"/>
                <a:sym typeface="Proxima Nova"/>
              </a:rPr>
              <a:t>Statutory Sign-off: </a:t>
            </a:r>
            <a:r>
              <a:rPr lang="en-GB" sz="1350" i="0" u="none" strike="noStrike" cap="none">
                <a:solidFill>
                  <a:schemeClr val="dk1"/>
                </a:solidFill>
                <a:latin typeface="Proxima Nova"/>
                <a:ea typeface="Proxima Nova"/>
                <a:cs typeface="Proxima Nova"/>
                <a:sym typeface="Proxima Nova"/>
              </a:rPr>
              <a:t>Final governance authorized collectively by the three Lead Safeguarding Partners.</a:t>
            </a:r>
            <a:endParaRPr sz="1350">
              <a:solidFill>
                <a:schemeClr val="dk1"/>
              </a:solidFill>
              <a:latin typeface="Proxima Nova"/>
              <a:ea typeface="Proxima Nova"/>
              <a:cs typeface="Proxima Nova"/>
              <a:sym typeface="Proxima Nova"/>
            </a:endParaRPr>
          </a:p>
        </p:txBody>
      </p:sp>
      <p:pic>
        <p:nvPicPr>
          <p:cNvPr id="201" name="Google Shape;201;p38" descr="image.png"/>
          <p:cNvPicPr preferRelativeResize="0"/>
          <p:nvPr/>
        </p:nvPicPr>
        <p:blipFill rotWithShape="1">
          <a:blip r:embed="rId4">
            <a:alphaModFix/>
          </a:blip>
          <a:srcRect/>
          <a:stretch/>
        </p:blipFill>
        <p:spPr>
          <a:xfrm>
            <a:off x="189292" y="1170823"/>
            <a:ext cx="189777" cy="205591"/>
          </a:xfrm>
          <a:prstGeom prst="rect">
            <a:avLst/>
          </a:prstGeom>
          <a:noFill/>
          <a:ln>
            <a:noFill/>
          </a:ln>
        </p:spPr>
      </p:pic>
      <p:pic>
        <p:nvPicPr>
          <p:cNvPr id="202" name="Google Shape;202;p38" descr="image.png"/>
          <p:cNvPicPr preferRelativeResize="0"/>
          <p:nvPr/>
        </p:nvPicPr>
        <p:blipFill rotWithShape="1">
          <a:blip r:embed="rId4">
            <a:alphaModFix/>
          </a:blip>
          <a:srcRect/>
          <a:stretch/>
        </p:blipFill>
        <p:spPr>
          <a:xfrm>
            <a:off x="189292" y="1804895"/>
            <a:ext cx="189777" cy="205591"/>
          </a:xfrm>
          <a:prstGeom prst="rect">
            <a:avLst/>
          </a:prstGeom>
          <a:noFill/>
          <a:ln>
            <a:noFill/>
          </a:ln>
        </p:spPr>
      </p:pic>
      <p:pic>
        <p:nvPicPr>
          <p:cNvPr id="203" name="Google Shape;203;p38" descr="image.png"/>
          <p:cNvPicPr preferRelativeResize="0"/>
          <p:nvPr/>
        </p:nvPicPr>
        <p:blipFill rotWithShape="1">
          <a:blip r:embed="rId4">
            <a:alphaModFix/>
          </a:blip>
          <a:srcRect/>
          <a:stretch/>
        </p:blipFill>
        <p:spPr>
          <a:xfrm>
            <a:off x="189292" y="2702166"/>
            <a:ext cx="189777" cy="205591"/>
          </a:xfrm>
          <a:prstGeom prst="rect">
            <a:avLst/>
          </a:prstGeom>
          <a:noFill/>
          <a:ln>
            <a:noFill/>
          </a:ln>
        </p:spPr>
      </p:pic>
      <p:pic>
        <p:nvPicPr>
          <p:cNvPr id="204" name="Google Shape;204;p38" descr="image.png"/>
          <p:cNvPicPr preferRelativeResize="0"/>
          <p:nvPr/>
        </p:nvPicPr>
        <p:blipFill rotWithShape="1">
          <a:blip r:embed="rId4">
            <a:alphaModFix/>
          </a:blip>
          <a:srcRect/>
          <a:stretch/>
        </p:blipFill>
        <p:spPr>
          <a:xfrm>
            <a:off x="189292" y="3336238"/>
            <a:ext cx="189777" cy="205591"/>
          </a:xfrm>
          <a:prstGeom prst="rect">
            <a:avLst/>
          </a:prstGeom>
          <a:noFill/>
          <a:ln>
            <a:noFill/>
          </a:ln>
        </p:spPr>
      </p:pic>
      <p:pic>
        <p:nvPicPr>
          <p:cNvPr id="205" name="Google Shape;205;p38" descr="image.png"/>
          <p:cNvPicPr preferRelativeResize="0"/>
          <p:nvPr/>
        </p:nvPicPr>
        <p:blipFill rotWithShape="1">
          <a:blip r:embed="rId4">
            <a:alphaModFix/>
          </a:blip>
          <a:srcRect/>
          <a:stretch/>
        </p:blipFill>
        <p:spPr>
          <a:xfrm>
            <a:off x="189292" y="4196411"/>
            <a:ext cx="189777" cy="205591"/>
          </a:xfrm>
          <a:prstGeom prst="rect">
            <a:avLst/>
          </a:prstGeom>
          <a:noFill/>
          <a:ln>
            <a:noFill/>
          </a:ln>
        </p:spPr>
      </p:pic>
      <p:pic>
        <p:nvPicPr>
          <p:cNvPr id="206" name="Google Shape;206;p38" descr="image.png"/>
          <p:cNvPicPr preferRelativeResize="0"/>
          <p:nvPr/>
        </p:nvPicPr>
        <p:blipFill rotWithShape="1">
          <a:blip r:embed="rId4">
            <a:alphaModFix/>
          </a:blip>
          <a:srcRect/>
          <a:stretch/>
        </p:blipFill>
        <p:spPr>
          <a:xfrm>
            <a:off x="4638147" y="3670623"/>
            <a:ext cx="189777" cy="205591"/>
          </a:xfrm>
          <a:prstGeom prst="rect">
            <a:avLst/>
          </a:prstGeom>
          <a:noFill/>
          <a:ln>
            <a:noFill/>
          </a:ln>
        </p:spPr>
      </p:pic>
      <p:pic>
        <p:nvPicPr>
          <p:cNvPr id="207" name="Google Shape;207;p38" descr="image.png"/>
          <p:cNvPicPr preferRelativeResize="0"/>
          <p:nvPr/>
        </p:nvPicPr>
        <p:blipFill rotWithShape="1">
          <a:blip r:embed="rId4">
            <a:alphaModFix/>
          </a:blip>
          <a:srcRect/>
          <a:stretch/>
        </p:blipFill>
        <p:spPr>
          <a:xfrm>
            <a:off x="4638147" y="1170820"/>
            <a:ext cx="189777" cy="205591"/>
          </a:xfrm>
          <a:prstGeom prst="rect">
            <a:avLst/>
          </a:prstGeom>
          <a:noFill/>
          <a:ln>
            <a:noFill/>
          </a:ln>
        </p:spPr>
      </p:pic>
      <p:pic>
        <p:nvPicPr>
          <p:cNvPr id="208" name="Google Shape;208;p38" descr="image.png"/>
          <p:cNvPicPr preferRelativeResize="0"/>
          <p:nvPr/>
        </p:nvPicPr>
        <p:blipFill rotWithShape="1">
          <a:blip r:embed="rId4">
            <a:alphaModFix/>
          </a:blip>
          <a:srcRect/>
          <a:stretch/>
        </p:blipFill>
        <p:spPr>
          <a:xfrm>
            <a:off x="4638147" y="1804891"/>
            <a:ext cx="189777" cy="205591"/>
          </a:xfrm>
          <a:prstGeom prst="rect">
            <a:avLst/>
          </a:prstGeom>
          <a:noFill/>
          <a:ln>
            <a:noFill/>
          </a:ln>
        </p:spPr>
      </p:pic>
      <p:pic>
        <p:nvPicPr>
          <p:cNvPr id="209" name="Google Shape;209;p38" descr="image.png"/>
          <p:cNvPicPr preferRelativeResize="0"/>
          <p:nvPr/>
        </p:nvPicPr>
        <p:blipFill rotWithShape="1">
          <a:blip r:embed="rId4">
            <a:alphaModFix/>
          </a:blip>
          <a:srcRect/>
          <a:stretch/>
        </p:blipFill>
        <p:spPr>
          <a:xfrm>
            <a:off x="4638147" y="2438963"/>
            <a:ext cx="189777" cy="205591"/>
          </a:xfrm>
          <a:prstGeom prst="rect">
            <a:avLst/>
          </a:prstGeom>
          <a:noFill/>
          <a:ln>
            <a:noFill/>
          </a:ln>
        </p:spPr>
      </p:pic>
      <p:pic>
        <p:nvPicPr>
          <p:cNvPr id="210" name="Google Shape;210;p38" descr="image.png"/>
          <p:cNvPicPr preferRelativeResize="0"/>
          <p:nvPr/>
        </p:nvPicPr>
        <p:blipFill rotWithShape="1">
          <a:blip r:embed="rId4">
            <a:alphaModFix/>
          </a:blip>
          <a:srcRect/>
          <a:stretch/>
        </p:blipFill>
        <p:spPr>
          <a:xfrm>
            <a:off x="4638147" y="3073035"/>
            <a:ext cx="189777" cy="205591"/>
          </a:xfrm>
          <a:prstGeom prst="rect">
            <a:avLst/>
          </a:prstGeom>
          <a:noFill/>
          <a:ln>
            <a:noFill/>
          </a:ln>
        </p:spPr>
      </p:pic>
      <p:pic>
        <p:nvPicPr>
          <p:cNvPr id="211" name="Google Shape;211;p38" descr="image.png"/>
          <p:cNvPicPr preferRelativeResize="0"/>
          <p:nvPr/>
        </p:nvPicPr>
        <p:blipFill rotWithShape="1">
          <a:blip r:embed="rId4">
            <a:alphaModFix/>
          </a:blip>
          <a:srcRect/>
          <a:stretch/>
        </p:blipFill>
        <p:spPr>
          <a:xfrm>
            <a:off x="4638147" y="4341183"/>
            <a:ext cx="189777" cy="2055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body" idx="1"/>
          </p:nvPr>
        </p:nvSpPr>
        <p:spPr>
          <a:xfrm>
            <a:off x="245700" y="669500"/>
            <a:ext cx="8898300" cy="45114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300">
                <a:solidFill>
                  <a:schemeClr val="dk1"/>
                </a:solidFill>
                <a:latin typeface="Proxima Nova"/>
                <a:ea typeface="Proxima Nova"/>
                <a:cs typeface="Proxima Nova"/>
                <a:sym typeface="Proxima Nova"/>
              </a:rPr>
              <a:t>All Partnerships nationally have had to revise their Threshold Guidance documents to reflect the change from four rigid tiers to a “Family Help” spectrum.</a:t>
            </a:r>
            <a:endParaRPr sz="1300">
              <a:solidFill>
                <a:schemeClr val="dk1"/>
              </a:solidFill>
              <a:latin typeface="Proxima Nova"/>
              <a:ea typeface="Proxima Nova"/>
              <a:cs typeface="Proxima Nova"/>
              <a:sym typeface="Proxima Nova"/>
            </a:endParaRPr>
          </a:p>
        </p:txBody>
      </p:sp>
      <p:pic>
        <p:nvPicPr>
          <p:cNvPr id="218" name="Google Shape;218;p39"/>
          <p:cNvPicPr preferRelativeResize="0"/>
          <p:nvPr/>
        </p:nvPicPr>
        <p:blipFill>
          <a:blip r:embed="rId3">
            <a:alphaModFix/>
          </a:blip>
          <a:stretch>
            <a:fillRect/>
          </a:stretch>
        </p:blipFill>
        <p:spPr>
          <a:xfrm>
            <a:off x="7838054" y="72872"/>
            <a:ext cx="1183100" cy="456850"/>
          </a:xfrm>
          <a:prstGeom prst="rect">
            <a:avLst/>
          </a:prstGeom>
          <a:noFill/>
          <a:ln>
            <a:noFill/>
          </a:ln>
        </p:spPr>
      </p:pic>
      <p:sp>
        <p:nvSpPr>
          <p:cNvPr id="219" name="Google Shape;219;p39"/>
          <p:cNvSpPr/>
          <p:nvPr/>
        </p:nvSpPr>
        <p:spPr>
          <a:xfrm>
            <a:off x="6763200" y="1406800"/>
            <a:ext cx="2118600" cy="2085900"/>
          </a:xfrm>
          <a:prstGeom prst="wedgeRoundRectCallout">
            <a:avLst>
              <a:gd name="adj1" fmla="val -113706"/>
              <a:gd name="adj2" fmla="val 53567"/>
              <a:gd name="adj3" fmla="val 0"/>
            </a:avLst>
          </a:prstGeom>
          <a:solidFill>
            <a:srgbClr val="C9DAF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200"/>
              </a:spcBef>
              <a:spcAft>
                <a:spcPts val="0"/>
              </a:spcAft>
              <a:buNone/>
            </a:pPr>
            <a:r>
              <a:rPr lang="en-GB" b="1">
                <a:solidFill>
                  <a:schemeClr val="dk1"/>
                </a:solidFill>
                <a:latin typeface="Proxima Nova"/>
                <a:ea typeface="Proxima Nova"/>
                <a:cs typeface="Proxima Nova"/>
                <a:sym typeface="Proxima Nova"/>
              </a:rPr>
              <a:t>New, under FFP:</a:t>
            </a:r>
            <a:r>
              <a:rPr lang="en-GB">
                <a:solidFill>
                  <a:schemeClr val="dk1"/>
                </a:solidFill>
                <a:latin typeface="Proxima Nova"/>
                <a:ea typeface="Proxima Nova"/>
                <a:cs typeface="Proxima Nova"/>
                <a:sym typeface="Proxima Nova"/>
              </a:rPr>
              <a:t> The spectrum of need in the thresholds, for mid-level concerns, is illustrated by  indicators of concern becoming more serious along a broader spectrum.</a:t>
            </a:r>
            <a:endParaRPr>
              <a:solidFill>
                <a:schemeClr val="dk1"/>
              </a:solidFill>
              <a:latin typeface="Proxima Nova"/>
              <a:ea typeface="Proxima Nova"/>
              <a:cs typeface="Proxima Nova"/>
              <a:sym typeface="Proxima Nova"/>
            </a:endParaRPr>
          </a:p>
          <a:p>
            <a:pPr marL="0" lvl="0" indent="0" algn="ctr" rtl="0">
              <a:spcBef>
                <a:spcPts val="1200"/>
              </a:spcBef>
              <a:spcAft>
                <a:spcPts val="0"/>
              </a:spcAft>
              <a:buNone/>
            </a:pPr>
            <a:endParaRPr sz="1200">
              <a:latin typeface="Proxima Nova"/>
              <a:ea typeface="Proxima Nova"/>
              <a:cs typeface="Proxima Nova"/>
              <a:sym typeface="Proxima Nova"/>
            </a:endParaRPr>
          </a:p>
        </p:txBody>
      </p:sp>
      <p:sp>
        <p:nvSpPr>
          <p:cNvPr id="220" name="Google Shape;220;p39"/>
          <p:cNvSpPr/>
          <p:nvPr/>
        </p:nvSpPr>
        <p:spPr>
          <a:xfrm>
            <a:off x="100175" y="1620150"/>
            <a:ext cx="1309500" cy="1626900"/>
          </a:xfrm>
          <a:prstGeom prst="wedgeRoundRectCallout">
            <a:avLst>
              <a:gd name="adj1" fmla="val 81838"/>
              <a:gd name="adj2" fmla="val -33438"/>
              <a:gd name="adj3" fmla="val 0"/>
            </a:avLst>
          </a:prstGeom>
          <a:solidFill>
            <a:srgbClr val="C9DAF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latin typeface="Proxima Nova"/>
                <a:ea typeface="Proxima Nova"/>
                <a:cs typeface="Proxima Nova"/>
                <a:sym typeface="Proxima Nova"/>
              </a:rPr>
              <a:t>Previously: </a:t>
            </a:r>
            <a:r>
              <a:rPr lang="en-GB">
                <a:latin typeface="Proxima Nova"/>
                <a:ea typeface="Proxima Nova"/>
                <a:cs typeface="Proxima Nova"/>
                <a:sym typeface="Proxima Nova"/>
              </a:rPr>
              <a:t>four Levels, across all LSCPs.</a:t>
            </a:r>
            <a:endParaRPr>
              <a:latin typeface="Proxima Nova"/>
              <a:ea typeface="Proxima Nova"/>
              <a:cs typeface="Proxima Nova"/>
              <a:sym typeface="Proxima Nova"/>
            </a:endParaRPr>
          </a:p>
        </p:txBody>
      </p:sp>
      <p:sp>
        <p:nvSpPr>
          <p:cNvPr id="221" name="Google Shape;221;p39"/>
          <p:cNvSpPr txBox="1">
            <a:spLocks noGrp="1"/>
          </p:cNvSpPr>
          <p:nvPr>
            <p:ph type="title"/>
          </p:nvPr>
        </p:nvSpPr>
        <p:spPr>
          <a:xfrm>
            <a:off x="123175" y="148575"/>
            <a:ext cx="8520600" cy="572700"/>
          </a:xfrm>
          <a:prstGeom prst="rect">
            <a:avLst/>
          </a:prstGeom>
        </p:spPr>
        <p:txBody>
          <a:bodyPr spcFirstLastPara="1" wrap="square" lIns="91425" tIns="91425" rIns="91425" bIns="91425" anchor="t" anchorCtr="0">
            <a:noAutofit/>
          </a:bodyPr>
          <a:lstStyle/>
          <a:p>
            <a:pPr marL="0" lvl="0" indent="0" algn="l" rtl="0">
              <a:lnSpc>
                <a:spcPct val="106666"/>
              </a:lnSpc>
              <a:spcBef>
                <a:spcPts val="0"/>
              </a:spcBef>
              <a:spcAft>
                <a:spcPts val="0"/>
              </a:spcAft>
              <a:buClr>
                <a:srgbClr val="00517C"/>
              </a:buClr>
              <a:buSzPts val="6000"/>
              <a:buFont typeface="Proxima Nova"/>
              <a:buNone/>
            </a:pPr>
            <a:r>
              <a:rPr lang="en-GB" b="1">
                <a:latin typeface="Proxima Nova"/>
                <a:ea typeface="Proxima Nova"/>
                <a:cs typeface="Proxima Nova"/>
                <a:sym typeface="Proxima Nova"/>
              </a:rPr>
              <a:t>Threshold Guidance - levels and tiers?</a:t>
            </a:r>
            <a:endParaRPr b="1">
              <a:latin typeface="Proxima Nova"/>
              <a:ea typeface="Proxima Nova"/>
              <a:cs typeface="Proxima Nova"/>
              <a:sym typeface="Proxima Nova"/>
            </a:endParaRPr>
          </a:p>
        </p:txBody>
      </p:sp>
      <p:graphicFrame>
        <p:nvGraphicFramePr>
          <p:cNvPr id="222" name="Google Shape;222;p39"/>
          <p:cNvGraphicFramePr/>
          <p:nvPr/>
        </p:nvGraphicFramePr>
        <p:xfrm>
          <a:off x="1852475" y="1209275"/>
          <a:ext cx="3517525" cy="1645800"/>
        </p:xfrm>
        <a:graphic>
          <a:graphicData uri="http://schemas.openxmlformats.org/drawingml/2006/table">
            <a:tbl>
              <a:tblPr>
                <a:noFill/>
                <a:tableStyleId>{D1632633-F25B-4714-B036-C33E798C32D8}</a:tableStyleId>
              </a:tblPr>
              <a:tblGrid>
                <a:gridCol w="3517525">
                  <a:extLst>
                    <a:ext uri="{9D8B030D-6E8A-4147-A177-3AD203B41FA5}">
                      <a16:colId xmlns:a16="http://schemas.microsoft.com/office/drawing/2014/main" val="20000"/>
                    </a:ext>
                  </a:extLst>
                </a:gridCol>
              </a:tblGrid>
              <a:tr h="313700">
                <a:tc>
                  <a:txBody>
                    <a:bodyPr/>
                    <a:lstStyle/>
                    <a:p>
                      <a:pPr marL="0" lvl="0" indent="0" algn="l" rtl="0">
                        <a:spcBef>
                          <a:spcPts val="0"/>
                        </a:spcBef>
                        <a:spcAft>
                          <a:spcPts val="0"/>
                        </a:spcAft>
                        <a:buNone/>
                      </a:pPr>
                      <a:r>
                        <a:rPr lang="en-GB" sz="1200" b="1">
                          <a:latin typeface="Proxima Nova"/>
                          <a:ea typeface="Proxima Nova"/>
                          <a:cs typeface="Proxima Nova"/>
                          <a:sym typeface="Proxima Nova"/>
                        </a:rPr>
                        <a:t>LEVEL 1</a:t>
                      </a:r>
                      <a:r>
                        <a:rPr lang="en-GB" sz="1200">
                          <a:latin typeface="Proxima Nova"/>
                          <a:ea typeface="Proxima Nova"/>
                          <a:cs typeface="Proxima Nova"/>
                          <a:sym typeface="Proxima Nova"/>
                        </a:rPr>
                        <a:t> – NO ADDITIONAL NEEDS</a:t>
                      </a:r>
                      <a:endParaRPr sz="1200">
                        <a:latin typeface="Proxima Nova"/>
                        <a:ea typeface="Proxima Nova"/>
                        <a:cs typeface="Proxima Nova"/>
                        <a:sym typeface="Proxima Nova"/>
                      </a:endParaRPr>
                    </a:p>
                  </a:txBody>
                  <a:tcPr marL="91425" marR="91425" marT="91425" marB="91425">
                    <a:solidFill>
                      <a:srgbClr val="C9DAF8"/>
                    </a:solidFill>
                  </a:tcPr>
                </a:tc>
                <a:extLst>
                  <a:ext uri="{0D108BD9-81ED-4DB2-BD59-A6C34878D82A}">
                    <a16:rowId xmlns:a16="http://schemas.microsoft.com/office/drawing/2014/main" val="10000"/>
                  </a:ext>
                </a:extLst>
              </a:tr>
              <a:tr h="313700">
                <a:tc>
                  <a:txBody>
                    <a:bodyPr/>
                    <a:lstStyle/>
                    <a:p>
                      <a:pPr marL="0" lvl="0" indent="0" algn="l" rtl="0">
                        <a:spcBef>
                          <a:spcPts val="0"/>
                        </a:spcBef>
                        <a:spcAft>
                          <a:spcPts val="0"/>
                        </a:spcAft>
                        <a:buNone/>
                      </a:pPr>
                      <a:r>
                        <a:rPr lang="en-GB" sz="1200" b="1">
                          <a:latin typeface="Proxima Nova"/>
                          <a:ea typeface="Proxima Nova"/>
                          <a:cs typeface="Proxima Nova"/>
                          <a:sym typeface="Proxima Nova"/>
                        </a:rPr>
                        <a:t>LEVEL 2 </a:t>
                      </a:r>
                      <a:r>
                        <a:rPr lang="en-GB" sz="1200">
                          <a:latin typeface="Proxima Nova"/>
                          <a:ea typeface="Proxima Nova"/>
                          <a:cs typeface="Proxima Nova"/>
                          <a:sym typeface="Proxima Nova"/>
                        </a:rPr>
                        <a:t>– EARLY HELP</a:t>
                      </a:r>
                      <a:endParaRPr sz="1200">
                        <a:latin typeface="Proxima Nova"/>
                        <a:ea typeface="Proxima Nova"/>
                        <a:cs typeface="Proxima Nova"/>
                        <a:sym typeface="Proxima Nova"/>
                      </a:endParaRPr>
                    </a:p>
                  </a:txBody>
                  <a:tcPr marL="91425" marR="91425" marT="91425" marB="91425">
                    <a:solidFill>
                      <a:srgbClr val="D9EAD3"/>
                    </a:solidFill>
                  </a:tcPr>
                </a:tc>
                <a:extLst>
                  <a:ext uri="{0D108BD9-81ED-4DB2-BD59-A6C34878D82A}">
                    <a16:rowId xmlns:a16="http://schemas.microsoft.com/office/drawing/2014/main" val="10001"/>
                  </a:ext>
                </a:extLst>
              </a:tr>
              <a:tr h="482625">
                <a:tc>
                  <a:txBody>
                    <a:bodyPr/>
                    <a:lstStyle/>
                    <a:p>
                      <a:pPr marL="0" lvl="0" indent="0" algn="l" rtl="0">
                        <a:spcBef>
                          <a:spcPts val="0"/>
                        </a:spcBef>
                        <a:spcAft>
                          <a:spcPts val="0"/>
                        </a:spcAft>
                        <a:buNone/>
                      </a:pPr>
                      <a:r>
                        <a:rPr lang="en-GB" sz="1200" b="1">
                          <a:latin typeface="Proxima Nova"/>
                          <a:ea typeface="Proxima Nova"/>
                          <a:cs typeface="Proxima Nova"/>
                          <a:sym typeface="Proxima Nova"/>
                        </a:rPr>
                        <a:t>LEVEL 3</a:t>
                      </a:r>
                      <a:r>
                        <a:rPr lang="en-GB" sz="1200">
                          <a:latin typeface="Proxima Nova"/>
                          <a:ea typeface="Proxima Nova"/>
                          <a:cs typeface="Proxima Nova"/>
                          <a:sym typeface="Proxima Nova"/>
                        </a:rPr>
                        <a:t> – CHILDREN WITH COMPLEX MULTIPLE NEEDS</a:t>
                      </a:r>
                      <a:endParaRPr sz="1200">
                        <a:latin typeface="Proxima Nova"/>
                        <a:ea typeface="Proxima Nova"/>
                        <a:cs typeface="Proxima Nova"/>
                        <a:sym typeface="Proxima Nova"/>
                      </a:endParaRPr>
                    </a:p>
                  </a:txBody>
                  <a:tcPr marL="91425" marR="91425" marT="91425" marB="91425">
                    <a:solidFill>
                      <a:srgbClr val="FCE5CD"/>
                    </a:solidFill>
                  </a:tcPr>
                </a:tc>
                <a:extLst>
                  <a:ext uri="{0D108BD9-81ED-4DB2-BD59-A6C34878D82A}">
                    <a16:rowId xmlns:a16="http://schemas.microsoft.com/office/drawing/2014/main" val="10002"/>
                  </a:ext>
                </a:extLst>
              </a:tr>
              <a:tr h="313700">
                <a:tc>
                  <a:txBody>
                    <a:bodyPr/>
                    <a:lstStyle/>
                    <a:p>
                      <a:pPr marL="0" lvl="0" indent="0" algn="l" rtl="0">
                        <a:spcBef>
                          <a:spcPts val="0"/>
                        </a:spcBef>
                        <a:spcAft>
                          <a:spcPts val="0"/>
                        </a:spcAft>
                        <a:buNone/>
                      </a:pPr>
                      <a:r>
                        <a:rPr lang="en-GB" sz="1200" b="1">
                          <a:latin typeface="Proxima Nova"/>
                          <a:ea typeface="Proxima Nova"/>
                          <a:cs typeface="Proxima Nova"/>
                          <a:sym typeface="Proxima Nova"/>
                        </a:rPr>
                        <a:t>LEVEL 4</a:t>
                      </a:r>
                      <a:r>
                        <a:rPr lang="en-GB" sz="1200">
                          <a:latin typeface="Proxima Nova"/>
                          <a:ea typeface="Proxima Nova"/>
                          <a:cs typeface="Proxima Nova"/>
                          <a:sym typeface="Proxima Nova"/>
                        </a:rPr>
                        <a:t> – CHILDREN IN ACUTE NEED</a:t>
                      </a:r>
                      <a:endParaRPr sz="1200">
                        <a:latin typeface="Proxima Nova"/>
                        <a:ea typeface="Proxima Nova"/>
                        <a:cs typeface="Proxima Nova"/>
                        <a:sym typeface="Proxima Nova"/>
                      </a:endParaRPr>
                    </a:p>
                  </a:txBody>
                  <a:tcPr marL="91425" marR="91425" marT="91425" marB="91425">
                    <a:solidFill>
                      <a:srgbClr val="F4CCCC"/>
                    </a:solidFill>
                  </a:tcPr>
                </a:tc>
                <a:extLst>
                  <a:ext uri="{0D108BD9-81ED-4DB2-BD59-A6C34878D82A}">
                    <a16:rowId xmlns:a16="http://schemas.microsoft.com/office/drawing/2014/main" val="10003"/>
                  </a:ext>
                </a:extLst>
              </a:tr>
            </a:tbl>
          </a:graphicData>
        </a:graphic>
      </p:graphicFrame>
      <p:pic>
        <p:nvPicPr>
          <p:cNvPr id="223" name="Google Shape;223;p39"/>
          <p:cNvPicPr preferRelativeResize="0"/>
          <p:nvPr/>
        </p:nvPicPr>
        <p:blipFill>
          <a:blip r:embed="rId4">
            <a:alphaModFix/>
          </a:blip>
          <a:stretch>
            <a:fillRect/>
          </a:stretch>
        </p:blipFill>
        <p:spPr>
          <a:xfrm>
            <a:off x="284775" y="3593300"/>
            <a:ext cx="7000099" cy="10423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0" y="0"/>
            <a:ext cx="7743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Proxima Nova"/>
                <a:ea typeface="Proxima Nova"/>
                <a:cs typeface="Proxima Nova"/>
                <a:sym typeface="Proxima Nova"/>
              </a:rPr>
              <a:t>Purpose of document- what does it do?</a:t>
            </a:r>
            <a:endParaRPr sz="3000" b="1">
              <a:latin typeface="Proxima Nova"/>
              <a:ea typeface="Proxima Nova"/>
              <a:cs typeface="Proxima Nova"/>
              <a:sym typeface="Proxima Nova"/>
            </a:endParaRPr>
          </a:p>
        </p:txBody>
      </p:sp>
      <p:sp>
        <p:nvSpPr>
          <p:cNvPr id="230" name="Google Shape;230;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pic>
        <p:nvPicPr>
          <p:cNvPr id="231" name="Google Shape;231;p40"/>
          <p:cNvPicPr preferRelativeResize="0"/>
          <p:nvPr/>
        </p:nvPicPr>
        <p:blipFill>
          <a:blip r:embed="rId3">
            <a:alphaModFix/>
          </a:blip>
          <a:stretch>
            <a:fillRect/>
          </a:stretch>
        </p:blipFill>
        <p:spPr>
          <a:xfrm>
            <a:off x="7838054" y="117322"/>
            <a:ext cx="1183100" cy="456850"/>
          </a:xfrm>
          <a:prstGeom prst="rect">
            <a:avLst/>
          </a:prstGeom>
          <a:noFill/>
          <a:ln>
            <a:noFill/>
          </a:ln>
        </p:spPr>
      </p:pic>
      <p:sp>
        <p:nvSpPr>
          <p:cNvPr id="232" name="Google Shape;232;p40"/>
          <p:cNvSpPr txBox="1"/>
          <p:nvPr/>
        </p:nvSpPr>
        <p:spPr>
          <a:xfrm>
            <a:off x="236900" y="712250"/>
            <a:ext cx="8531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chemeClr val="dk1"/>
                </a:solidFill>
                <a:latin typeface="Proxima Nova"/>
                <a:ea typeface="Proxima Nova"/>
                <a:cs typeface="Proxima Nova"/>
                <a:sym typeface="Proxima Nova"/>
              </a:rPr>
              <a:t>This document is a partnership framework, and a tool for professionals to consistently assess concerns about a child's welfare. As per WT23, it must be published, and must set out:</a:t>
            </a:r>
            <a:endParaRPr sz="1300">
              <a:latin typeface="Proxima Nova"/>
              <a:ea typeface="Proxima Nova"/>
              <a:cs typeface="Proxima Nova"/>
              <a:sym typeface="Proxima Nova"/>
            </a:endParaRPr>
          </a:p>
        </p:txBody>
      </p:sp>
      <p:sp>
        <p:nvSpPr>
          <p:cNvPr id="233" name="Google Shape;233;p40"/>
          <p:cNvSpPr txBox="1"/>
          <p:nvPr/>
        </p:nvSpPr>
        <p:spPr>
          <a:xfrm>
            <a:off x="236900" y="1436800"/>
            <a:ext cx="5882100" cy="3694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04800" algn="l" rtl="0">
              <a:spcBef>
                <a:spcPts val="0"/>
              </a:spcBef>
              <a:spcAft>
                <a:spcPts val="0"/>
              </a:spcAft>
              <a:buClr>
                <a:schemeClr val="dk1"/>
              </a:buClr>
              <a:buSzPts val="1200"/>
              <a:buFont typeface="Proxima Nova"/>
              <a:buChar char="●"/>
            </a:pPr>
            <a:r>
              <a:rPr lang="en-GB" sz="1200">
                <a:solidFill>
                  <a:schemeClr val="dk1"/>
                </a:solidFill>
                <a:latin typeface="Proxima Nova"/>
                <a:ea typeface="Proxima Nova"/>
                <a:cs typeface="Proxima Nova"/>
                <a:sym typeface="Proxima Nova"/>
              </a:rPr>
              <a:t>The process for early help assessments, and the type and level of early help and targeted early help services to be provided under sections 10 and 11 of the Children Act 2004.</a:t>
            </a:r>
            <a:endParaRPr sz="1200">
              <a:solidFill>
                <a:schemeClr val="dk1"/>
              </a:solidFill>
              <a:latin typeface="Proxima Nova"/>
              <a:ea typeface="Proxima Nova"/>
              <a:cs typeface="Proxima Nova"/>
              <a:sym typeface="Proxima Nova"/>
            </a:endParaRPr>
          </a:p>
          <a:p>
            <a:pPr marL="457200" lvl="0" indent="-304800" algn="l" rtl="0">
              <a:spcBef>
                <a:spcPts val="0"/>
              </a:spcBef>
              <a:spcAft>
                <a:spcPts val="0"/>
              </a:spcAft>
              <a:buClr>
                <a:schemeClr val="dk1"/>
              </a:buClr>
              <a:buSzPts val="1200"/>
              <a:buFont typeface="Proxima Nova"/>
              <a:buChar char="●"/>
            </a:pPr>
            <a:r>
              <a:rPr lang="en-GB" sz="1200">
                <a:solidFill>
                  <a:schemeClr val="dk1"/>
                </a:solidFill>
                <a:latin typeface="Proxima Nova"/>
                <a:ea typeface="Proxima Nova"/>
                <a:cs typeface="Proxima Nova"/>
                <a:sym typeface="Proxima Nova"/>
              </a:rPr>
              <a:t>The criteria, including the level of need, for when a case should be referred to local authority children’s social care for assessment and for statutory services under: </a:t>
            </a:r>
            <a:endParaRPr sz="1200">
              <a:solidFill>
                <a:schemeClr val="dk1"/>
              </a:solidFill>
              <a:latin typeface="Proxima Nova"/>
              <a:ea typeface="Proxima Nova"/>
              <a:cs typeface="Proxima Nova"/>
              <a:sym typeface="Proxima Nova"/>
            </a:endParaRPr>
          </a:p>
          <a:p>
            <a:pPr marL="914400" lvl="1" indent="-304800" algn="l" rtl="0">
              <a:spcBef>
                <a:spcPts val="0"/>
              </a:spcBef>
              <a:spcAft>
                <a:spcPts val="0"/>
              </a:spcAft>
              <a:buClr>
                <a:schemeClr val="dk1"/>
              </a:buClr>
              <a:buSzPts val="1200"/>
              <a:buFont typeface="Proxima Nova"/>
              <a:buChar char="○"/>
            </a:pPr>
            <a:r>
              <a:rPr lang="en-GB" sz="1200">
                <a:solidFill>
                  <a:schemeClr val="dk1"/>
                </a:solidFill>
                <a:latin typeface="Proxima Nova"/>
                <a:ea typeface="Proxima Nova"/>
                <a:cs typeface="Proxima Nova"/>
                <a:sym typeface="Proxima Nova"/>
              </a:rPr>
              <a:t>section 17 of the Children Act 1989 (children in need, including how this applies for disabled children)</a:t>
            </a:r>
            <a:endParaRPr sz="1200">
              <a:solidFill>
                <a:schemeClr val="dk1"/>
              </a:solidFill>
              <a:latin typeface="Proxima Nova"/>
              <a:ea typeface="Proxima Nova"/>
              <a:cs typeface="Proxima Nova"/>
              <a:sym typeface="Proxima Nova"/>
            </a:endParaRPr>
          </a:p>
          <a:p>
            <a:pPr marL="914400" lvl="1" indent="-304800" algn="l" rtl="0">
              <a:spcBef>
                <a:spcPts val="0"/>
              </a:spcBef>
              <a:spcAft>
                <a:spcPts val="0"/>
              </a:spcAft>
              <a:buClr>
                <a:schemeClr val="dk1"/>
              </a:buClr>
              <a:buSzPts val="1200"/>
              <a:buFont typeface="Proxima Nova"/>
              <a:buChar char="○"/>
            </a:pPr>
            <a:r>
              <a:rPr lang="en-GB" sz="1200">
                <a:solidFill>
                  <a:schemeClr val="dk1"/>
                </a:solidFill>
                <a:latin typeface="Proxima Nova"/>
                <a:ea typeface="Proxima Nova"/>
                <a:cs typeface="Proxima Nova"/>
                <a:sym typeface="Proxima Nova"/>
              </a:rPr>
              <a:t> section 47 of the Children Act 1989 (reasonable cause to suspect a child is suffering or likely to suffer significant harm)</a:t>
            </a:r>
            <a:endParaRPr sz="1200">
              <a:solidFill>
                <a:schemeClr val="dk1"/>
              </a:solidFill>
              <a:latin typeface="Proxima Nova"/>
              <a:ea typeface="Proxima Nova"/>
              <a:cs typeface="Proxima Nova"/>
              <a:sym typeface="Proxima Nova"/>
            </a:endParaRPr>
          </a:p>
          <a:p>
            <a:pPr marL="914400" lvl="1" indent="-304800" algn="l" rtl="0">
              <a:spcBef>
                <a:spcPts val="0"/>
              </a:spcBef>
              <a:spcAft>
                <a:spcPts val="0"/>
              </a:spcAft>
              <a:buClr>
                <a:schemeClr val="dk1"/>
              </a:buClr>
              <a:buSzPts val="1200"/>
              <a:buFont typeface="Proxima Nova"/>
              <a:buChar char="○"/>
            </a:pPr>
            <a:r>
              <a:rPr lang="en-GB" sz="1200">
                <a:solidFill>
                  <a:schemeClr val="dk1"/>
                </a:solidFill>
                <a:latin typeface="Proxima Nova"/>
                <a:ea typeface="Proxima Nova"/>
                <a:cs typeface="Proxima Nova"/>
                <a:sym typeface="Proxima Nova"/>
              </a:rPr>
              <a:t>section 31 of the Children Act 1989 (care and supervision orders) </a:t>
            </a:r>
            <a:endParaRPr sz="1200">
              <a:solidFill>
                <a:schemeClr val="dk1"/>
              </a:solidFill>
              <a:latin typeface="Proxima Nova"/>
              <a:ea typeface="Proxima Nova"/>
              <a:cs typeface="Proxima Nova"/>
              <a:sym typeface="Proxima Nova"/>
            </a:endParaRPr>
          </a:p>
          <a:p>
            <a:pPr marL="914400" lvl="1" indent="-304800" algn="l" rtl="0">
              <a:spcBef>
                <a:spcPts val="0"/>
              </a:spcBef>
              <a:spcAft>
                <a:spcPts val="0"/>
              </a:spcAft>
              <a:buClr>
                <a:schemeClr val="dk1"/>
              </a:buClr>
              <a:buSzPts val="1200"/>
              <a:buFont typeface="Proxima Nova"/>
              <a:buChar char="○"/>
            </a:pPr>
            <a:r>
              <a:rPr lang="en-GB" sz="1200">
                <a:solidFill>
                  <a:schemeClr val="dk1"/>
                </a:solidFill>
                <a:latin typeface="Proxima Nova"/>
                <a:ea typeface="Proxima Nova"/>
                <a:cs typeface="Proxima Nova"/>
                <a:sym typeface="Proxima Nova"/>
              </a:rPr>
              <a:t>section 20 of the Children Act 1989 (duty to accommodate a child) </a:t>
            </a:r>
            <a:endParaRPr sz="12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2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200">
              <a:solidFill>
                <a:schemeClr val="dk1"/>
              </a:solidFill>
              <a:latin typeface="Proxima Nova"/>
              <a:ea typeface="Proxima Nova"/>
              <a:cs typeface="Proxima Nova"/>
              <a:sym typeface="Proxima Nova"/>
            </a:endParaRPr>
          </a:p>
          <a:p>
            <a:pPr marL="457200" lvl="0" indent="-304800" algn="l" rtl="0">
              <a:spcBef>
                <a:spcPts val="0"/>
              </a:spcBef>
              <a:spcAft>
                <a:spcPts val="0"/>
              </a:spcAft>
              <a:buClr>
                <a:schemeClr val="dk1"/>
              </a:buClr>
              <a:buSzPts val="1200"/>
              <a:buFont typeface="Proxima Nova"/>
              <a:buChar char="●"/>
            </a:pPr>
            <a:r>
              <a:rPr lang="en-GB" sz="1200">
                <a:solidFill>
                  <a:schemeClr val="dk1"/>
                </a:solidFill>
                <a:latin typeface="Proxima Nova"/>
                <a:ea typeface="Proxima Nova"/>
                <a:cs typeface="Proxima Nova"/>
                <a:sym typeface="Proxima Nova"/>
              </a:rPr>
              <a:t> clear procedures and processes for cases relating to: </a:t>
            </a:r>
            <a:endParaRPr sz="1200">
              <a:solidFill>
                <a:schemeClr val="dk1"/>
              </a:solidFill>
              <a:latin typeface="Proxima Nova"/>
              <a:ea typeface="Proxima Nova"/>
              <a:cs typeface="Proxima Nova"/>
              <a:sym typeface="Proxima Nova"/>
            </a:endParaRPr>
          </a:p>
          <a:p>
            <a:pPr marL="914400" lvl="1" indent="-304800" algn="l" rtl="0">
              <a:spcBef>
                <a:spcPts val="0"/>
              </a:spcBef>
              <a:spcAft>
                <a:spcPts val="0"/>
              </a:spcAft>
              <a:buClr>
                <a:schemeClr val="dk1"/>
              </a:buClr>
              <a:buSzPts val="1200"/>
              <a:buFont typeface="Proxima Nova"/>
              <a:buChar char="○"/>
            </a:pPr>
            <a:r>
              <a:rPr lang="en-GB" sz="1200">
                <a:solidFill>
                  <a:schemeClr val="dk1"/>
                </a:solidFill>
                <a:latin typeface="Proxima Nova"/>
                <a:ea typeface="Proxima Nova"/>
                <a:cs typeface="Proxima Nova"/>
                <a:sym typeface="Proxima Nova"/>
              </a:rPr>
              <a:t>the abuse, neglect, and exploitation of children </a:t>
            </a:r>
            <a:endParaRPr sz="1200">
              <a:solidFill>
                <a:schemeClr val="dk1"/>
              </a:solidFill>
              <a:latin typeface="Proxima Nova"/>
              <a:ea typeface="Proxima Nova"/>
              <a:cs typeface="Proxima Nova"/>
              <a:sym typeface="Proxima Nova"/>
            </a:endParaRPr>
          </a:p>
          <a:p>
            <a:pPr marL="914400" lvl="1" indent="-304800" algn="l" rtl="0">
              <a:spcBef>
                <a:spcPts val="0"/>
              </a:spcBef>
              <a:spcAft>
                <a:spcPts val="0"/>
              </a:spcAft>
              <a:buClr>
                <a:schemeClr val="dk1"/>
              </a:buClr>
              <a:buSzPts val="1200"/>
              <a:buFont typeface="Proxima Nova"/>
              <a:buChar char="○"/>
            </a:pPr>
            <a:r>
              <a:rPr lang="en-GB" sz="1200">
                <a:solidFill>
                  <a:schemeClr val="dk1"/>
                </a:solidFill>
                <a:latin typeface="Proxima Nova"/>
                <a:ea typeface="Proxima Nova"/>
                <a:cs typeface="Proxima Nova"/>
                <a:sym typeface="Proxima Nova"/>
              </a:rPr>
              <a:t>children managed within the youth secure estate (N/A)</a:t>
            </a:r>
            <a:endParaRPr sz="1200">
              <a:solidFill>
                <a:schemeClr val="dk1"/>
              </a:solidFill>
              <a:latin typeface="Proxima Nova"/>
              <a:ea typeface="Proxima Nova"/>
              <a:cs typeface="Proxima Nova"/>
              <a:sym typeface="Proxima Nova"/>
            </a:endParaRPr>
          </a:p>
          <a:p>
            <a:pPr marL="914400" lvl="1" indent="-304800" algn="l" rtl="0">
              <a:spcBef>
                <a:spcPts val="0"/>
              </a:spcBef>
              <a:spcAft>
                <a:spcPts val="0"/>
              </a:spcAft>
              <a:buClr>
                <a:schemeClr val="dk1"/>
              </a:buClr>
              <a:buSzPts val="1200"/>
              <a:buFont typeface="Proxima Nova"/>
              <a:buChar char="○"/>
            </a:pPr>
            <a:r>
              <a:rPr lang="en-GB" sz="1200">
                <a:solidFill>
                  <a:schemeClr val="dk1"/>
                </a:solidFill>
                <a:latin typeface="Proxima Nova"/>
                <a:ea typeface="Proxima Nova"/>
                <a:cs typeface="Proxima Nova"/>
                <a:sym typeface="Proxima Nova"/>
              </a:rPr>
              <a:t>disabled children</a:t>
            </a:r>
            <a:endParaRPr sz="1200">
              <a:solidFill>
                <a:schemeClr val="dk1"/>
              </a:solidFill>
              <a:latin typeface="Proxima Nova"/>
              <a:ea typeface="Proxima Nova"/>
              <a:cs typeface="Proxima Nova"/>
              <a:sym typeface="Proxima Nova"/>
            </a:endParaRPr>
          </a:p>
          <a:p>
            <a:pPr marL="914400" lvl="1" indent="-298450" algn="l" rtl="0">
              <a:spcBef>
                <a:spcPts val="0"/>
              </a:spcBef>
              <a:spcAft>
                <a:spcPts val="0"/>
              </a:spcAft>
              <a:buClr>
                <a:schemeClr val="dk1"/>
              </a:buClr>
              <a:buSzPts val="1100"/>
              <a:buFont typeface="Proxima Nova"/>
              <a:buChar char="○"/>
            </a:pPr>
            <a:r>
              <a:rPr lang="en-GB" sz="1200">
                <a:solidFill>
                  <a:schemeClr val="dk1"/>
                </a:solidFill>
                <a:latin typeface="Proxima Nova"/>
                <a:ea typeface="Proxima Nova"/>
                <a:cs typeface="Proxima Nova"/>
                <a:sym typeface="Proxima Nova"/>
              </a:rPr>
              <a:t>Many other factors, outlined in FFP, pp.16-17  </a:t>
            </a:r>
            <a:r>
              <a:rPr lang="en-GB" sz="1100">
                <a:solidFill>
                  <a:schemeClr val="dk1"/>
                </a:solidFill>
                <a:latin typeface="Proxima Nova"/>
                <a:ea typeface="Proxima Nova"/>
                <a:cs typeface="Proxima Nova"/>
                <a:sym typeface="Proxima Nova"/>
              </a:rPr>
              <a:t>                                           —&gt;</a:t>
            </a:r>
            <a:endParaRPr sz="1100">
              <a:solidFill>
                <a:schemeClr val="dk1"/>
              </a:solidFill>
              <a:latin typeface="Proxima Nova"/>
              <a:ea typeface="Proxima Nova"/>
              <a:cs typeface="Proxima Nova"/>
              <a:sym typeface="Proxima Nova"/>
            </a:endParaRPr>
          </a:p>
        </p:txBody>
      </p:sp>
      <p:pic>
        <p:nvPicPr>
          <p:cNvPr id="234" name="Google Shape;234;p40"/>
          <p:cNvPicPr preferRelativeResize="0"/>
          <p:nvPr/>
        </p:nvPicPr>
        <p:blipFill>
          <a:blip r:embed="rId4">
            <a:alphaModFix/>
          </a:blip>
          <a:stretch>
            <a:fillRect/>
          </a:stretch>
        </p:blipFill>
        <p:spPr>
          <a:xfrm>
            <a:off x="6119000" y="1835801"/>
            <a:ext cx="2965924" cy="2786176"/>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0" y="0"/>
            <a:ext cx="7743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Proxima Nova"/>
                <a:ea typeface="Proxima Nova"/>
                <a:cs typeface="Proxima Nova"/>
                <a:sym typeface="Proxima Nova"/>
              </a:rPr>
              <a:t>Purpose of document- what does it do?</a:t>
            </a:r>
            <a:endParaRPr sz="3000" b="1">
              <a:latin typeface="Proxima Nova"/>
              <a:ea typeface="Proxima Nova"/>
              <a:cs typeface="Proxima Nova"/>
              <a:sym typeface="Proxima Nova"/>
            </a:endParaRPr>
          </a:p>
        </p:txBody>
      </p:sp>
      <p:pic>
        <p:nvPicPr>
          <p:cNvPr id="241" name="Google Shape;241;p41"/>
          <p:cNvPicPr preferRelativeResize="0"/>
          <p:nvPr/>
        </p:nvPicPr>
        <p:blipFill>
          <a:blip r:embed="rId3">
            <a:alphaModFix/>
          </a:blip>
          <a:stretch>
            <a:fillRect/>
          </a:stretch>
        </p:blipFill>
        <p:spPr>
          <a:xfrm>
            <a:off x="7838054" y="117322"/>
            <a:ext cx="1183100" cy="456850"/>
          </a:xfrm>
          <a:prstGeom prst="rect">
            <a:avLst/>
          </a:prstGeom>
          <a:noFill/>
          <a:ln>
            <a:noFill/>
          </a:ln>
        </p:spPr>
      </p:pic>
      <p:sp>
        <p:nvSpPr>
          <p:cNvPr id="242" name="Google Shape;242;p41"/>
          <p:cNvSpPr txBox="1"/>
          <p:nvPr/>
        </p:nvSpPr>
        <p:spPr>
          <a:xfrm>
            <a:off x="306300" y="623875"/>
            <a:ext cx="85314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chemeClr val="dk1"/>
                </a:solidFill>
                <a:latin typeface="Proxima Nova"/>
                <a:ea typeface="Proxima Nova"/>
                <a:cs typeface="Proxima Nova"/>
                <a:sym typeface="Proxima Nova"/>
              </a:rPr>
              <a:t>It sets out the different levels of need and risk, helping professionals decide what level of support a child and family requires—ranging from early community-based help to a formal social work intervention when a child is at risk of significant harm. </a:t>
            </a:r>
            <a:endParaRPr sz="1200">
              <a:solidFill>
                <a:schemeClr val="dk1"/>
              </a:solidFill>
              <a:latin typeface="Proxima Nova"/>
              <a:ea typeface="Proxima Nova"/>
              <a:cs typeface="Proxima Nova"/>
              <a:sym typeface="Proxima Nova"/>
            </a:endParaRPr>
          </a:p>
          <a:p>
            <a:pPr marL="457200" lvl="0" indent="-304800" algn="l" rtl="0">
              <a:lnSpc>
                <a:spcPct val="115000"/>
              </a:lnSpc>
              <a:spcBef>
                <a:spcPts val="1200"/>
              </a:spcBef>
              <a:spcAft>
                <a:spcPts val="0"/>
              </a:spcAft>
              <a:buClr>
                <a:schemeClr val="dk1"/>
              </a:buClr>
              <a:buSzPts val="1200"/>
              <a:buChar char="●"/>
            </a:pPr>
            <a:r>
              <a:rPr lang="en-GB" sz="1200" b="1">
                <a:solidFill>
                  <a:schemeClr val="dk1"/>
                </a:solidFill>
                <a:latin typeface="Proxima Nova"/>
                <a:ea typeface="Proxima Nova"/>
                <a:cs typeface="Proxima Nova"/>
                <a:sym typeface="Proxima Nova"/>
              </a:rPr>
              <a:t>Statutory duty to refer: </a:t>
            </a:r>
            <a:r>
              <a:rPr lang="en-GB" sz="1200">
                <a:solidFill>
                  <a:schemeClr val="dk1"/>
                </a:solidFill>
                <a:latin typeface="Proxima Nova"/>
                <a:ea typeface="Proxima Nova"/>
                <a:cs typeface="Proxima Nova"/>
                <a:sym typeface="Proxima Nova"/>
              </a:rPr>
              <a:t>Supports referrers to meet obligations under KCSIE, WT23, and S.175 of the Education Act 2002 by outlining the local framework and levels of need for a concern.</a:t>
            </a:r>
            <a:endParaRPr sz="1200">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Char char="●"/>
            </a:pPr>
            <a:r>
              <a:rPr lang="en-GB" sz="1200" b="1">
                <a:solidFill>
                  <a:schemeClr val="dk1"/>
                </a:solidFill>
                <a:latin typeface="Proxima Nova"/>
                <a:ea typeface="Proxima Nova"/>
                <a:cs typeface="Proxima Nova"/>
                <a:sym typeface="Proxima Nova"/>
              </a:rPr>
              <a:t>A Shared Language:</a:t>
            </a:r>
            <a:r>
              <a:rPr lang="en-GB" sz="1200">
                <a:solidFill>
                  <a:schemeClr val="dk1"/>
                </a:solidFill>
                <a:latin typeface="Proxima Nova"/>
                <a:ea typeface="Proxima Nova"/>
                <a:cs typeface="Proxima Nova"/>
                <a:sym typeface="Proxima Nova"/>
              </a:rPr>
              <a:t> It is a partnership-agreed tool that ensures schools, health workers, police, and social care are all assessing risk and need using the exact same criteria.</a:t>
            </a:r>
            <a:endParaRPr sz="1200">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Char char="●"/>
            </a:pPr>
            <a:r>
              <a:rPr lang="en-GB" sz="1200" b="1">
                <a:solidFill>
                  <a:schemeClr val="dk1"/>
                </a:solidFill>
                <a:latin typeface="Proxima Nova"/>
                <a:ea typeface="Proxima Nova"/>
                <a:cs typeface="Proxima Nova"/>
                <a:sym typeface="Proxima Nova"/>
              </a:rPr>
              <a:t>A "Spectrum of Need" Map:</a:t>
            </a:r>
            <a:r>
              <a:rPr lang="en-GB" sz="1200">
                <a:solidFill>
                  <a:schemeClr val="dk1"/>
                </a:solidFill>
                <a:latin typeface="Proxima Nova"/>
                <a:ea typeface="Proxima Nova"/>
                <a:cs typeface="Proxima Nova"/>
                <a:sym typeface="Proxima Nova"/>
              </a:rPr>
              <a:t> It helps schools map a child's situation along a spectrum—from Universal Support and Early Family Help, right up to Immediate Protection. When a referral clearly maps to established threshold indicators, relevant services can instantly understand the context and severity of the risk or need, and consider appropriate pathways.</a:t>
            </a:r>
            <a:endParaRPr sz="1200">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Char char="●"/>
            </a:pPr>
            <a:r>
              <a:rPr lang="en-GB" sz="1200" b="1">
                <a:solidFill>
                  <a:schemeClr val="dk1"/>
                </a:solidFill>
                <a:latin typeface="Proxima Nova"/>
                <a:ea typeface="Proxima Nova"/>
                <a:cs typeface="Proxima Nova"/>
                <a:sym typeface="Proxima Nova"/>
              </a:rPr>
              <a:t>A Tool to Frame Concerns:</a:t>
            </a:r>
            <a:r>
              <a:rPr lang="en-GB" sz="1200">
                <a:solidFill>
                  <a:schemeClr val="dk1"/>
                </a:solidFill>
                <a:latin typeface="Proxima Nova"/>
                <a:ea typeface="Proxima Nova"/>
                <a:cs typeface="Proxima Nova"/>
                <a:sym typeface="Proxima Nova"/>
              </a:rPr>
              <a:t> It provides specific indicators of concern (e.g., around health, attendance, parental conflict) that help staff categorize how serious a situation is becoming.</a:t>
            </a:r>
            <a:endParaRPr sz="1200">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Font typeface="Proxima Nova"/>
              <a:buChar char="●"/>
            </a:pPr>
            <a:r>
              <a:rPr lang="en-GB" sz="1200" b="1">
                <a:solidFill>
                  <a:schemeClr val="dk1"/>
                </a:solidFill>
                <a:latin typeface="Proxima Nova"/>
                <a:ea typeface="Proxima Nova"/>
                <a:cs typeface="Proxima Nova"/>
                <a:sym typeface="Proxima Nova"/>
              </a:rPr>
              <a:t>Information-sharing protocols: </a:t>
            </a:r>
            <a:r>
              <a:rPr lang="en-GB" sz="1200">
                <a:solidFill>
                  <a:schemeClr val="dk1"/>
                </a:solidFill>
                <a:latin typeface="Proxima Nova"/>
                <a:ea typeface="Proxima Nova"/>
                <a:cs typeface="Proxima Nova"/>
                <a:sym typeface="Proxima Nova"/>
              </a:rPr>
              <a:t>Provides LSCP guidance on information-sharing purpose and rationale.</a:t>
            </a:r>
            <a:endParaRPr sz="1200">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Font typeface="Proxima Nova"/>
              <a:buChar char="●"/>
            </a:pPr>
            <a:r>
              <a:rPr lang="en-GB" sz="1200" b="1">
                <a:solidFill>
                  <a:schemeClr val="dk1"/>
                </a:solidFill>
                <a:latin typeface="Proxima Nova"/>
                <a:ea typeface="Proxima Nova"/>
                <a:cs typeface="Proxima Nova"/>
                <a:sym typeface="Proxima Nova"/>
              </a:rPr>
              <a:t>Specific vulnerabilities guidance: </a:t>
            </a:r>
            <a:r>
              <a:rPr lang="en-GB" sz="1200">
                <a:solidFill>
                  <a:schemeClr val="dk1"/>
                </a:solidFill>
                <a:latin typeface="Proxima Nova"/>
                <a:ea typeface="Proxima Nova"/>
                <a:cs typeface="Proxima Nova"/>
                <a:sym typeface="Proxima Nova"/>
              </a:rPr>
              <a:t>Provides local referral guidance on complex issues (e.g. exploitation, children with parents in custody, young carers, domestic abuse, etc).</a:t>
            </a:r>
            <a:endParaRPr sz="1200">
              <a:solidFill>
                <a:schemeClr val="dk1"/>
              </a:solidFill>
              <a:latin typeface="Proxima Nova"/>
              <a:ea typeface="Proxima Nova"/>
              <a:cs typeface="Proxima Nova"/>
              <a:sym typeface="Proxima Nova"/>
            </a:endParaRPr>
          </a:p>
          <a:p>
            <a:pPr marL="0" lvl="0" indent="0" algn="l" rtl="0">
              <a:lnSpc>
                <a:spcPct val="115000"/>
              </a:lnSpc>
              <a:spcBef>
                <a:spcPts val="1200"/>
              </a:spcBef>
              <a:spcAft>
                <a:spcPts val="1200"/>
              </a:spcAft>
              <a:buNone/>
            </a:pPr>
            <a:r>
              <a:rPr lang="en-GB" sz="1200">
                <a:solidFill>
                  <a:schemeClr val="dk1"/>
                </a:solidFill>
                <a:latin typeface="Proxima Nova"/>
                <a:ea typeface="Proxima Nova"/>
                <a:cs typeface="Proxima Nova"/>
                <a:sym typeface="Proxima Nova"/>
              </a:rPr>
              <a:t>National research and case reviews (such as those from the Child Safeguarding Practice Review Panel, the DfE's </a:t>
            </a:r>
            <a:r>
              <a:rPr lang="en-GB" sz="1200" i="1">
                <a:solidFill>
                  <a:schemeClr val="dk1"/>
                </a:solidFill>
                <a:latin typeface="Proxima Nova"/>
                <a:ea typeface="Proxima Nova"/>
                <a:cs typeface="Proxima Nova"/>
                <a:sym typeface="Proxima Nova"/>
              </a:rPr>
              <a:t>Children’s Social Care National Framework</a:t>
            </a:r>
            <a:r>
              <a:rPr lang="en-GB" sz="1200">
                <a:solidFill>
                  <a:schemeClr val="dk1"/>
                </a:solidFill>
                <a:latin typeface="Proxima Nova"/>
                <a:ea typeface="Proxima Nova"/>
                <a:cs typeface="Proxima Nova"/>
                <a:sym typeface="Proxima Nova"/>
              </a:rPr>
              <a:t> (2023), the </a:t>
            </a:r>
            <a:r>
              <a:rPr lang="en-GB" sz="1200" i="1">
                <a:solidFill>
                  <a:schemeClr val="dk1"/>
                </a:solidFill>
                <a:latin typeface="Proxima Nova"/>
                <a:ea typeface="Proxima Nova"/>
                <a:cs typeface="Proxima Nova"/>
                <a:sym typeface="Proxima Nova"/>
              </a:rPr>
              <a:t>Stable Homes, Built on Love</a:t>
            </a:r>
            <a:r>
              <a:rPr lang="en-GB" sz="1200">
                <a:solidFill>
                  <a:schemeClr val="dk1"/>
                </a:solidFill>
                <a:latin typeface="Proxima Nova"/>
                <a:ea typeface="Proxima Nova"/>
                <a:cs typeface="Proxima Nova"/>
                <a:sym typeface="Proxima Nova"/>
              </a:rPr>
              <a:t> strategy, and recent Ofsted thematic reviews of the safeguarding 'front door'—consistently demonstrate that high-quality, detailed referrals lead to significantly better outcomes.</a:t>
            </a:r>
            <a:endParaRPr sz="1200">
              <a:solidFill>
                <a:schemeClr val="dk1"/>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sp>
        <p:nvSpPr>
          <p:cNvPr id="249" name="Google Shape;249;p42"/>
          <p:cNvSpPr txBox="1"/>
          <p:nvPr/>
        </p:nvSpPr>
        <p:spPr>
          <a:xfrm>
            <a:off x="128700" y="658050"/>
            <a:ext cx="8886600" cy="338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600"/>
              </a:spcAft>
              <a:buNone/>
            </a:pPr>
            <a:endParaRPr sz="1000">
              <a:latin typeface="Proxima Nova"/>
              <a:ea typeface="Proxima Nova"/>
              <a:cs typeface="Proxima Nova"/>
              <a:sym typeface="Proxima Nova"/>
            </a:endParaRPr>
          </a:p>
        </p:txBody>
      </p:sp>
      <p:pic>
        <p:nvPicPr>
          <p:cNvPr id="250" name="Google Shape;250;p42"/>
          <p:cNvPicPr preferRelativeResize="0"/>
          <p:nvPr/>
        </p:nvPicPr>
        <p:blipFill>
          <a:blip r:embed="rId3">
            <a:alphaModFix/>
          </a:blip>
          <a:stretch>
            <a:fillRect/>
          </a:stretch>
        </p:blipFill>
        <p:spPr>
          <a:xfrm>
            <a:off x="7838054" y="117322"/>
            <a:ext cx="1183100" cy="456850"/>
          </a:xfrm>
          <a:prstGeom prst="rect">
            <a:avLst/>
          </a:prstGeom>
          <a:noFill/>
          <a:ln>
            <a:noFill/>
          </a:ln>
        </p:spPr>
      </p:pic>
      <p:pic>
        <p:nvPicPr>
          <p:cNvPr id="251" name="Google Shape;251;p42"/>
          <p:cNvPicPr preferRelativeResize="0"/>
          <p:nvPr/>
        </p:nvPicPr>
        <p:blipFill>
          <a:blip r:embed="rId4">
            <a:alphaModFix/>
          </a:blip>
          <a:stretch>
            <a:fillRect/>
          </a:stretch>
        </p:blipFill>
        <p:spPr>
          <a:xfrm>
            <a:off x="715325" y="751325"/>
            <a:ext cx="6805925" cy="811650"/>
          </a:xfrm>
          <a:prstGeom prst="rect">
            <a:avLst/>
          </a:prstGeom>
          <a:noFill/>
          <a:ln>
            <a:noFill/>
          </a:ln>
        </p:spPr>
      </p:pic>
      <p:sp>
        <p:nvSpPr>
          <p:cNvPr id="252" name="Google Shape;252;p42"/>
          <p:cNvSpPr txBox="1"/>
          <p:nvPr/>
        </p:nvSpPr>
        <p:spPr>
          <a:xfrm>
            <a:off x="0" y="2869875"/>
            <a:ext cx="1905300" cy="8619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600"/>
              </a:spcAft>
              <a:buNone/>
            </a:pPr>
            <a:r>
              <a:rPr lang="en-GB" sz="1100">
                <a:latin typeface="Proxima Nova"/>
                <a:ea typeface="Proxima Nova"/>
                <a:cs typeface="Proxima Nova"/>
                <a:sym typeface="Proxima Nova"/>
              </a:rPr>
              <a:t>Two levels in one - a spectrum of need for Early Support/Family Help in Sutton</a:t>
            </a:r>
            <a:endParaRPr sz="1100">
              <a:latin typeface="Proxima Nova"/>
              <a:ea typeface="Proxima Nova"/>
              <a:cs typeface="Proxima Nova"/>
              <a:sym typeface="Proxima Nova"/>
            </a:endParaRPr>
          </a:p>
        </p:txBody>
      </p:sp>
      <p:cxnSp>
        <p:nvCxnSpPr>
          <p:cNvPr id="253" name="Google Shape;253;p42"/>
          <p:cNvCxnSpPr/>
          <p:nvPr/>
        </p:nvCxnSpPr>
        <p:spPr>
          <a:xfrm rot="10800000">
            <a:off x="4753450" y="1301825"/>
            <a:ext cx="2679000" cy="1371900"/>
          </a:xfrm>
          <a:prstGeom prst="straightConnector1">
            <a:avLst/>
          </a:prstGeom>
          <a:noFill/>
          <a:ln w="9525" cap="flat" cmpd="sng">
            <a:solidFill>
              <a:schemeClr val="dk2"/>
            </a:solidFill>
            <a:prstDash val="solid"/>
            <a:round/>
            <a:headEnd type="none" w="med" len="med"/>
            <a:tailEnd type="triangle" w="med" len="med"/>
          </a:ln>
        </p:spPr>
      </p:cxnSp>
      <p:sp>
        <p:nvSpPr>
          <p:cNvPr id="254" name="Google Shape;254;p42"/>
          <p:cNvSpPr txBox="1"/>
          <p:nvPr/>
        </p:nvSpPr>
        <p:spPr>
          <a:xfrm>
            <a:off x="6144000" y="2740400"/>
            <a:ext cx="3000000" cy="523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600"/>
              </a:spcAft>
              <a:buNone/>
            </a:pPr>
            <a:r>
              <a:rPr lang="en-GB" sz="1100">
                <a:solidFill>
                  <a:schemeClr val="dk1"/>
                </a:solidFill>
                <a:latin typeface="Proxima Nova"/>
                <a:ea typeface="Proxima Nova"/>
                <a:cs typeface="Proxima Nova"/>
                <a:sym typeface="Proxima Nova"/>
              </a:rPr>
              <a:t>Pan-London continuum of need threshold has kept indicators, but merged the old tiers 2+3</a:t>
            </a:r>
            <a:endParaRPr sz="1100">
              <a:solidFill>
                <a:schemeClr val="dk1"/>
              </a:solidFill>
              <a:latin typeface="Proxima Nova"/>
              <a:ea typeface="Proxima Nova"/>
              <a:cs typeface="Proxima Nova"/>
              <a:sym typeface="Proxima Nova"/>
            </a:endParaRPr>
          </a:p>
        </p:txBody>
      </p:sp>
      <p:pic>
        <p:nvPicPr>
          <p:cNvPr id="255" name="Google Shape;255;p42"/>
          <p:cNvPicPr preferRelativeResize="0"/>
          <p:nvPr/>
        </p:nvPicPr>
        <p:blipFill>
          <a:blip r:embed="rId5">
            <a:alphaModFix/>
          </a:blip>
          <a:stretch>
            <a:fillRect/>
          </a:stretch>
        </p:blipFill>
        <p:spPr>
          <a:xfrm>
            <a:off x="2623776" y="1913046"/>
            <a:ext cx="3520220" cy="2892325"/>
          </a:xfrm>
          <a:prstGeom prst="rect">
            <a:avLst/>
          </a:prstGeom>
          <a:noFill/>
          <a:ln>
            <a:noFill/>
          </a:ln>
        </p:spPr>
      </p:pic>
      <p:cxnSp>
        <p:nvCxnSpPr>
          <p:cNvPr id="256" name="Google Shape;256;p42"/>
          <p:cNvCxnSpPr>
            <a:stCxn id="252" idx="3"/>
          </p:cNvCxnSpPr>
          <p:nvPr/>
        </p:nvCxnSpPr>
        <p:spPr>
          <a:xfrm>
            <a:off x="1905300" y="3300825"/>
            <a:ext cx="931800" cy="850800"/>
          </a:xfrm>
          <a:prstGeom prst="straightConnector1">
            <a:avLst/>
          </a:prstGeom>
          <a:noFill/>
          <a:ln w="9525" cap="flat" cmpd="sng">
            <a:solidFill>
              <a:schemeClr val="dk2"/>
            </a:solidFill>
            <a:prstDash val="solid"/>
            <a:round/>
            <a:headEnd type="none" w="med" len="med"/>
            <a:tailEnd type="triangle" w="med" len="med"/>
          </a:ln>
        </p:spPr>
      </p:cxnSp>
      <p:sp>
        <p:nvSpPr>
          <p:cNvPr id="257" name="Google Shape;257;p42"/>
          <p:cNvSpPr txBox="1">
            <a:spLocks noGrp="1"/>
          </p:cNvSpPr>
          <p:nvPr>
            <p:ph type="title"/>
          </p:nvPr>
        </p:nvSpPr>
        <p:spPr>
          <a:xfrm>
            <a:off x="0" y="0"/>
            <a:ext cx="6908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b="1">
                <a:latin typeface="Proxima Nova"/>
                <a:ea typeface="Proxima Nova"/>
                <a:cs typeface="Proxima Nova"/>
                <a:sym typeface="Proxima Nova"/>
              </a:rPr>
              <a:t>Old vs New Threshold Document</a:t>
            </a:r>
            <a:endParaRPr sz="3000" b="1">
              <a:latin typeface="Proxima Nova"/>
              <a:ea typeface="Proxima Nova"/>
              <a:cs typeface="Proxima Nova"/>
              <a:sym typeface="Proxima Nova"/>
            </a:endParaRPr>
          </a:p>
        </p:txBody>
      </p:sp>
      <p:cxnSp>
        <p:nvCxnSpPr>
          <p:cNvPr id="258" name="Google Shape;258;p42"/>
          <p:cNvCxnSpPr>
            <a:stCxn id="252" idx="3"/>
          </p:cNvCxnSpPr>
          <p:nvPr/>
        </p:nvCxnSpPr>
        <p:spPr>
          <a:xfrm rot="10800000" flipH="1">
            <a:off x="1905300" y="2477625"/>
            <a:ext cx="901800" cy="823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1964</Words>
  <Application>Microsoft Office PowerPoint</Application>
  <PresentationFormat>On-screen Show (16:9)</PresentationFormat>
  <Paragraphs>116</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Marina</vt:lpstr>
      <vt:lpstr>Simple Light</vt:lpstr>
      <vt:lpstr>REVISED LSCP THRESHOLD GUIDANCE 2026  Sutton PSSS, 11 March 2026</vt:lpstr>
      <vt:lpstr>Threshold Guidance</vt:lpstr>
      <vt:lpstr>Threshold Guidance</vt:lpstr>
      <vt:lpstr>Threshold Guidance for referrals</vt:lpstr>
      <vt:lpstr>Threshold Guidance - revision</vt:lpstr>
      <vt:lpstr>Threshold Guidance - levels and tiers?</vt:lpstr>
      <vt:lpstr>Purpose of document- what does it do?</vt:lpstr>
      <vt:lpstr>Purpose of document- what does it do?</vt:lpstr>
      <vt:lpstr>Old vs New Threshold Document</vt:lpstr>
      <vt:lpstr>Old</vt:lpstr>
      <vt:lpstr>Purpose of document- what does it do?</vt:lpstr>
      <vt:lpstr>Purpose of document- what does it not do?</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Hayley Cameron</dc:creator>
  <cp:lastModifiedBy>Hayley Cameron</cp:lastModifiedBy>
  <cp:revision>2</cp:revision>
  <dcterms:modified xsi:type="dcterms:W3CDTF">2026-03-18T12:46:24Z</dcterms:modified>
</cp:coreProperties>
</file>